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s/comment3.xml" ContentType="application/vnd.openxmlformats-officedocument.presentationml.comments+xml"/>
  <Override PartName="/ppt/comments/comment4.xml" ContentType="application/vnd.openxmlformats-officedocument.presentationml.comment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16"/>
  </p:notesMasterIdLst>
  <p:handoutMasterIdLst>
    <p:handoutMasterId r:id="rId17"/>
  </p:handoutMasterIdLst>
  <p:sldIdLst>
    <p:sldId id="321" r:id="rId3"/>
    <p:sldId id="324" r:id="rId4"/>
    <p:sldId id="325" r:id="rId5"/>
    <p:sldId id="326" r:id="rId6"/>
    <p:sldId id="327" r:id="rId7"/>
    <p:sldId id="328" r:id="rId8"/>
    <p:sldId id="329" r:id="rId9"/>
    <p:sldId id="338" r:id="rId10"/>
    <p:sldId id="330" r:id="rId11"/>
    <p:sldId id="331" r:id="rId12"/>
    <p:sldId id="332" r:id="rId13"/>
    <p:sldId id="335" r:id="rId14"/>
    <p:sldId id="336" r:id="rId15"/>
  </p:sldIdLst>
  <p:sldSz cx="13003213" cy="9756775"/>
  <p:notesSz cx="6858000" cy="9144000"/>
  <p:defaultTextStyle>
    <a:defPPr>
      <a:defRPr lang="nl-NL"/>
    </a:defPPr>
    <a:lvl1pPr algn="l" defTabSz="649288" rtl="0" fontAlgn="base">
      <a:spcBef>
        <a:spcPct val="0"/>
      </a:spcBef>
      <a:spcAft>
        <a:spcPct val="0"/>
      </a:spcAft>
      <a:defRPr sz="2600" kern="1200">
        <a:solidFill>
          <a:schemeClr val="tx1"/>
        </a:solidFill>
        <a:latin typeface="Arial" pitchFamily="34" charset="0"/>
        <a:ea typeface="ＭＳ Ｐゴシック" pitchFamily="34" charset="-128"/>
        <a:cs typeface="+mn-cs"/>
      </a:defRPr>
    </a:lvl1pPr>
    <a:lvl2pPr marL="649288" indent="-192088" algn="l" defTabSz="649288" rtl="0" fontAlgn="base">
      <a:spcBef>
        <a:spcPct val="0"/>
      </a:spcBef>
      <a:spcAft>
        <a:spcPct val="0"/>
      </a:spcAft>
      <a:defRPr sz="2600" kern="1200">
        <a:solidFill>
          <a:schemeClr val="tx1"/>
        </a:solidFill>
        <a:latin typeface="Arial" pitchFamily="34" charset="0"/>
        <a:ea typeface="ＭＳ Ｐゴシック" pitchFamily="34" charset="-128"/>
        <a:cs typeface="+mn-cs"/>
      </a:defRPr>
    </a:lvl2pPr>
    <a:lvl3pPr marL="1300163" indent="-385763" algn="l" defTabSz="649288" rtl="0" fontAlgn="base">
      <a:spcBef>
        <a:spcPct val="0"/>
      </a:spcBef>
      <a:spcAft>
        <a:spcPct val="0"/>
      </a:spcAft>
      <a:defRPr sz="2600" kern="1200">
        <a:solidFill>
          <a:schemeClr val="tx1"/>
        </a:solidFill>
        <a:latin typeface="Arial" pitchFamily="34" charset="0"/>
        <a:ea typeface="ＭＳ Ｐゴシック" pitchFamily="34" charset="-128"/>
        <a:cs typeface="+mn-cs"/>
      </a:defRPr>
    </a:lvl3pPr>
    <a:lvl4pPr marL="1949450" indent="-577850" algn="l" defTabSz="649288" rtl="0" fontAlgn="base">
      <a:spcBef>
        <a:spcPct val="0"/>
      </a:spcBef>
      <a:spcAft>
        <a:spcPct val="0"/>
      </a:spcAft>
      <a:defRPr sz="2600" kern="1200">
        <a:solidFill>
          <a:schemeClr val="tx1"/>
        </a:solidFill>
        <a:latin typeface="Arial" pitchFamily="34" charset="0"/>
        <a:ea typeface="ＭＳ Ｐゴシック" pitchFamily="34" charset="-128"/>
        <a:cs typeface="+mn-cs"/>
      </a:defRPr>
    </a:lvl4pPr>
    <a:lvl5pPr marL="2600325" indent="-771525" algn="l" defTabSz="649288" rtl="0" fontAlgn="base">
      <a:spcBef>
        <a:spcPct val="0"/>
      </a:spcBef>
      <a:spcAft>
        <a:spcPct val="0"/>
      </a:spcAft>
      <a:defRPr sz="26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6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6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6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600" kern="1200">
        <a:solidFill>
          <a:schemeClr val="tx1"/>
        </a:solidFill>
        <a:latin typeface="Arial" pitchFamily="34"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513056" initials="u" lastIdx="21" clrIdx="0"/>
  <p:cmAuthor id="1" name="u857111"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F2E1B"/>
    <a:srgbClr val="B3011B"/>
    <a:srgbClr val="A8011B"/>
    <a:srgbClr val="B72E1B"/>
    <a:srgbClr val="00332B"/>
    <a:srgbClr val="E8CDCC"/>
    <a:srgbClr val="BE2E1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4" d="100"/>
          <a:sy n="64" d="100"/>
        </p:scale>
        <p:origin x="-1302" y="-60"/>
      </p:cViewPr>
      <p:guideLst>
        <p:guide orient="horz" pos="3073"/>
        <p:guide pos="4095"/>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10-19T12:37:47.631" idx="14">
    <p:pos x="4542" y="1917"/>
    <p:text>wees voorbereid op een vraag naar een referentie: ik heb ze niet paraat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10-19T12:45:10.877" idx="19">
    <p:pos x="1747" y="264"/>
    <p:text>deze slide - en de volgende - moeten nog veel meer in lijn met de basisconcepten van de ToC worden herschreven. Nu even geen tijd voor. 
Hun weergave nu is te algemeen, terwijl precisie nodig is om het nu van onze oefening te laten zien.</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10-19T12:45:23.217" idx="20">
    <p:pos x="2068" y="472"/>
    <p:text>zie vorige slide</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10-19T12:45:44.527" idx="21">
    <p:pos x="5694" y="-104"/>
    <p:text>idem, zie vorige slide: het moet preciezer, want zo overtuigt het niet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650276" fontAlgn="auto">
              <a:spcBef>
                <a:spcPts val="0"/>
              </a:spcBef>
              <a:spcAft>
                <a:spcPts val="0"/>
              </a:spcAft>
              <a:defRPr sz="1200">
                <a:latin typeface="+mn-lt"/>
                <a:ea typeface="+mn-ea"/>
                <a:cs typeface="+mn-cs"/>
              </a:defRPr>
            </a:lvl1pPr>
          </a:lstStyle>
          <a:p>
            <a:pPr>
              <a:defRPr/>
            </a:pPr>
            <a:r>
              <a:rPr lang="nl-NL"/>
              <a:t>Koptekst</a:t>
            </a:r>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A422B166-3E7E-4386-BA86-8D664400D906}" type="datetime1">
              <a:rPr lang="nl-NL"/>
              <a:pPr/>
              <a:t>17-11-2015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650276" fontAlgn="auto">
              <a:spcBef>
                <a:spcPts val="0"/>
              </a:spcBef>
              <a:spcAft>
                <a:spcPts val="0"/>
              </a:spcAft>
              <a:defRPr sz="1200">
                <a:latin typeface="+mn-lt"/>
                <a:ea typeface="+mn-ea"/>
                <a:cs typeface="+mn-cs"/>
              </a:defRPr>
            </a:lvl1pPr>
          </a:lstStyle>
          <a:p>
            <a:pPr>
              <a:defRPr/>
            </a:pPr>
            <a:r>
              <a:rPr lang="nl-NL"/>
              <a:t>Voettekst</a:t>
            </a:r>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A5FCD9B-F9A0-41E8-95EC-8CEE431F4D14}" type="slidenum">
              <a:rPr lang="nl-NL"/>
              <a:pPr/>
              <a:t>‹#›</a:t>
            </a:fld>
            <a:endParaRPr lang="nl-NL"/>
          </a:p>
        </p:txBody>
      </p:sp>
    </p:spTree>
    <p:extLst>
      <p:ext uri="{BB962C8B-B14F-4D97-AF65-F5344CB8AC3E}">
        <p14:creationId xmlns:p14="http://schemas.microsoft.com/office/powerpoint/2010/main" xmlns="" val="28546470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650276" fontAlgn="auto">
              <a:spcBef>
                <a:spcPts val="0"/>
              </a:spcBef>
              <a:spcAft>
                <a:spcPts val="0"/>
              </a:spcAft>
              <a:defRPr sz="1200">
                <a:latin typeface="+mn-lt"/>
                <a:ea typeface="+mn-ea"/>
                <a:cs typeface="+mn-cs"/>
              </a:defRPr>
            </a:lvl1pPr>
          </a:lstStyle>
          <a:p>
            <a:pPr>
              <a:defRPr/>
            </a:pPr>
            <a:r>
              <a:rPr lang="nl-NL"/>
              <a:t>Koptekst</a:t>
            </a:r>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273BE00-5B47-4077-B824-A776A7E2EED2}" type="datetime1">
              <a:rPr lang="nl-NL"/>
              <a:pPr/>
              <a:t>17-11-2015</a:t>
            </a:fld>
            <a:endParaRPr lang="nl-NL"/>
          </a:p>
        </p:txBody>
      </p:sp>
      <p:sp>
        <p:nvSpPr>
          <p:cNvPr id="4" name="Tijdelijke aanduiding voor dia-afbeelding 3"/>
          <p:cNvSpPr>
            <a:spLocks noGrp="1" noRot="1" noChangeAspect="1"/>
          </p:cNvSpPr>
          <p:nvPr>
            <p:ph type="sldImg" idx="2"/>
          </p:nvPr>
        </p:nvSpPr>
        <p:spPr>
          <a:xfrm>
            <a:off x="1144588" y="685800"/>
            <a:ext cx="4568825"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tekststijl van het model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650276" fontAlgn="auto">
              <a:spcBef>
                <a:spcPts val="0"/>
              </a:spcBef>
              <a:spcAft>
                <a:spcPts val="0"/>
              </a:spcAft>
              <a:defRPr sz="1200">
                <a:latin typeface="+mn-lt"/>
                <a:ea typeface="+mn-ea"/>
                <a:cs typeface="+mn-cs"/>
              </a:defRPr>
            </a:lvl1pPr>
          </a:lstStyle>
          <a:p>
            <a:pPr>
              <a:defRPr/>
            </a:pPr>
            <a:r>
              <a:rPr lang="nl-NL"/>
              <a:t>Voettekst</a:t>
            </a:r>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1D73109-205D-4FC8-ABFE-D75696AD1239}" type="slidenum">
              <a:rPr lang="nl-NL"/>
              <a:pPr/>
              <a:t>‹#›</a:t>
            </a:fld>
            <a:endParaRPr lang="nl-NL"/>
          </a:p>
        </p:txBody>
      </p:sp>
    </p:spTree>
    <p:extLst>
      <p:ext uri="{BB962C8B-B14F-4D97-AF65-F5344CB8AC3E}">
        <p14:creationId xmlns:p14="http://schemas.microsoft.com/office/powerpoint/2010/main" xmlns="" val="1884948160"/>
      </p:ext>
    </p:extLst>
  </p:cSld>
  <p:clrMap bg1="lt1" tx1="dk1" bg2="lt2" tx2="dk2" accent1="accent1" accent2="accent2" accent3="accent3" accent4="accent4" accent5="accent5" accent6="accent6" hlink="hlink" folHlink="folHlink"/>
  <p:hf sldNum="0" hdr="0" ftr="0" dt="0"/>
  <p:notesStyle>
    <a:lvl1pPr algn="l" defTabSz="649288" rtl="0" eaLnBrk="0" fontAlgn="base" hangingPunct="0">
      <a:spcBef>
        <a:spcPct val="30000"/>
      </a:spcBef>
      <a:spcAft>
        <a:spcPct val="0"/>
      </a:spcAft>
      <a:defRPr sz="1700" kern="1200">
        <a:solidFill>
          <a:schemeClr val="tx1"/>
        </a:solidFill>
        <a:latin typeface="+mn-lt"/>
        <a:ea typeface="ＭＳ Ｐゴシック" charset="0"/>
        <a:cs typeface="ＭＳ Ｐゴシック" charset="0"/>
      </a:defRPr>
    </a:lvl1pPr>
    <a:lvl2pPr marL="649288" algn="l" defTabSz="649288" rtl="0" eaLnBrk="0" fontAlgn="base" hangingPunct="0">
      <a:spcBef>
        <a:spcPct val="30000"/>
      </a:spcBef>
      <a:spcAft>
        <a:spcPct val="0"/>
      </a:spcAft>
      <a:defRPr sz="1700" kern="1200">
        <a:solidFill>
          <a:schemeClr val="tx1"/>
        </a:solidFill>
        <a:latin typeface="+mn-lt"/>
        <a:ea typeface="ＭＳ Ｐゴシック" charset="0"/>
        <a:cs typeface="+mn-cs"/>
      </a:defRPr>
    </a:lvl2pPr>
    <a:lvl3pPr marL="1300163" algn="l" defTabSz="649288" rtl="0" eaLnBrk="0" fontAlgn="base" hangingPunct="0">
      <a:spcBef>
        <a:spcPct val="30000"/>
      </a:spcBef>
      <a:spcAft>
        <a:spcPct val="0"/>
      </a:spcAft>
      <a:defRPr sz="1700" kern="1200">
        <a:solidFill>
          <a:schemeClr val="tx1"/>
        </a:solidFill>
        <a:latin typeface="+mn-lt"/>
        <a:ea typeface="ＭＳ Ｐゴシック" charset="0"/>
        <a:cs typeface="+mn-cs"/>
      </a:defRPr>
    </a:lvl3pPr>
    <a:lvl4pPr marL="1949450" algn="l" defTabSz="649288" rtl="0" eaLnBrk="0" fontAlgn="base" hangingPunct="0">
      <a:spcBef>
        <a:spcPct val="30000"/>
      </a:spcBef>
      <a:spcAft>
        <a:spcPct val="0"/>
      </a:spcAft>
      <a:defRPr sz="1700" kern="1200">
        <a:solidFill>
          <a:schemeClr val="tx1"/>
        </a:solidFill>
        <a:latin typeface="+mn-lt"/>
        <a:ea typeface="ＭＳ Ｐゴシック" charset="0"/>
        <a:cs typeface="+mn-cs"/>
      </a:defRPr>
    </a:lvl4pPr>
    <a:lvl5pPr marL="2600325" algn="l" defTabSz="649288" rtl="0" eaLnBrk="0" fontAlgn="base" hangingPunct="0">
      <a:spcBef>
        <a:spcPct val="30000"/>
      </a:spcBef>
      <a:spcAft>
        <a:spcPct val="0"/>
      </a:spcAft>
      <a:defRPr sz="1700" kern="1200">
        <a:solidFill>
          <a:schemeClr val="tx1"/>
        </a:solidFill>
        <a:latin typeface="+mn-lt"/>
        <a:ea typeface="ＭＳ Ｐゴシック" charset="0"/>
        <a:cs typeface="+mn-cs"/>
      </a:defRPr>
    </a:lvl5pPr>
    <a:lvl6pPr marL="3251378" algn="l" defTabSz="650276" rtl="0" eaLnBrk="1" latinLnBrk="0" hangingPunct="1">
      <a:defRPr sz="1700" kern="1200">
        <a:solidFill>
          <a:schemeClr val="tx1"/>
        </a:solidFill>
        <a:latin typeface="+mn-lt"/>
        <a:ea typeface="+mn-ea"/>
        <a:cs typeface="+mn-cs"/>
      </a:defRPr>
    </a:lvl6pPr>
    <a:lvl7pPr marL="3901653" algn="l" defTabSz="650276" rtl="0" eaLnBrk="1" latinLnBrk="0" hangingPunct="1">
      <a:defRPr sz="1700" kern="1200">
        <a:solidFill>
          <a:schemeClr val="tx1"/>
        </a:solidFill>
        <a:latin typeface="+mn-lt"/>
        <a:ea typeface="+mn-ea"/>
        <a:cs typeface="+mn-cs"/>
      </a:defRPr>
    </a:lvl7pPr>
    <a:lvl8pPr marL="4551929" algn="l" defTabSz="650276" rtl="0" eaLnBrk="1" latinLnBrk="0" hangingPunct="1">
      <a:defRPr sz="1700" kern="1200">
        <a:solidFill>
          <a:schemeClr val="tx1"/>
        </a:solidFill>
        <a:latin typeface="+mn-lt"/>
        <a:ea typeface="+mn-ea"/>
        <a:cs typeface="+mn-cs"/>
      </a:defRPr>
    </a:lvl8pPr>
    <a:lvl9pPr marL="5202204" algn="l" defTabSz="65027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a:t>
            </a:r>
            <a:r>
              <a:rPr lang="en-US" dirty="0" err="1" smtClean="0"/>
              <a:t>Goffmann</a:t>
            </a:r>
            <a:r>
              <a:rPr lang="en-US" dirty="0" smtClean="0"/>
              <a:t>, frames are ‘schemata of interpretation’ that ‘enable individuals to locate, perceive, identify, and label’ occurrences within their life space and the world at large (in: </a:t>
            </a:r>
            <a:r>
              <a:rPr lang="en-US" dirty="0" err="1" smtClean="0"/>
              <a:t>Benford</a:t>
            </a:r>
            <a:r>
              <a:rPr lang="en-US" dirty="0" smtClean="0"/>
              <a:t> and Snow, 2000 p. 614; </a:t>
            </a:r>
            <a:r>
              <a:rPr lang="en-US" dirty="0" err="1" smtClean="0"/>
              <a:t>Brugnach</a:t>
            </a:r>
            <a:r>
              <a:rPr lang="en-US" dirty="0" smtClean="0"/>
              <a:t> et al). </a:t>
            </a:r>
            <a:endParaRPr lang="nl-NL" dirty="0"/>
          </a:p>
        </p:txBody>
      </p:sp>
      <p:sp>
        <p:nvSpPr>
          <p:cNvPr id="4" name="Slide Number Placeholder 3"/>
          <p:cNvSpPr>
            <a:spLocks noGrp="1"/>
          </p:cNvSpPr>
          <p:nvPr>
            <p:ph type="sldNum" sz="quarter" idx="10"/>
          </p:nvPr>
        </p:nvSpPr>
        <p:spPr/>
        <p:txBody>
          <a:bodyPr/>
          <a:lstStyle/>
          <a:p>
            <a:fld id="{76731C00-6602-485A-B5BF-3047135A5ABA}" type="slidenum">
              <a:rPr lang="nl-NL" smtClean="0"/>
              <a:pPr/>
              <a:t>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Noem drie </a:t>
            </a:r>
            <a:r>
              <a:rPr lang="nl-NL" dirty="0" err="1" smtClean="0"/>
              <a:t>stpapen</a:t>
            </a:r>
            <a:endParaRPr lang="nl-NL" dirty="0" smtClean="0"/>
          </a:p>
          <a:p>
            <a:endParaRPr lang="nl-NL" dirty="0" smtClean="0"/>
          </a:p>
          <a:p>
            <a:r>
              <a:rPr lang="nl-NL" dirty="0" err="1" smtClean="0"/>
              <a:t>Here</a:t>
            </a:r>
            <a:r>
              <a:rPr lang="nl-NL" dirty="0" smtClean="0"/>
              <a:t>: zie focus of </a:t>
            </a:r>
            <a:r>
              <a:rPr lang="nl-NL" dirty="0" err="1" smtClean="0"/>
              <a:t>this</a:t>
            </a:r>
            <a:r>
              <a:rPr lang="nl-NL" dirty="0" smtClean="0"/>
              <a:t> paper</a:t>
            </a:r>
            <a:endParaRPr lang="nl-NL"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Think</a:t>
            </a:r>
            <a:r>
              <a:rPr lang="nl-NL" dirty="0" smtClean="0"/>
              <a:t> </a:t>
            </a:r>
            <a:r>
              <a:rPr lang="nl-NL" dirty="0" err="1" smtClean="0"/>
              <a:t>about</a:t>
            </a:r>
            <a:r>
              <a:rPr lang="nl-NL" dirty="0" smtClean="0"/>
              <a:t> policy </a:t>
            </a:r>
            <a:r>
              <a:rPr lang="nl-NL" dirty="0" err="1" smtClean="0"/>
              <a:t>beliefs</a:t>
            </a:r>
            <a:r>
              <a:rPr lang="nl-NL" dirty="0" smtClean="0"/>
              <a:t> of </a:t>
            </a:r>
            <a:r>
              <a:rPr lang="nl-NL" dirty="0" err="1" smtClean="0"/>
              <a:t>Sabatier</a:t>
            </a:r>
            <a:endParaRPr lang="nl-NL" dirty="0"/>
          </a:p>
        </p:txBody>
      </p:sp>
      <p:sp>
        <p:nvSpPr>
          <p:cNvPr id="4" name="Tijdelijke aanduiding voor dianummer 3"/>
          <p:cNvSpPr>
            <a:spLocks noGrp="1"/>
          </p:cNvSpPr>
          <p:nvPr>
            <p:ph type="sldNum" sz="quarter" idx="10"/>
          </p:nvPr>
        </p:nvSpPr>
        <p:spPr/>
        <p:txBody>
          <a:bodyPr/>
          <a:lstStyle/>
          <a:p>
            <a:fld id="{76731C00-6602-485A-B5BF-3047135A5ABA}" type="slidenum">
              <a:rPr lang="nl-NL" smtClean="0"/>
              <a:pPr/>
              <a:t>6</a:t>
            </a:fld>
            <a:endParaRPr lang="nl-NL"/>
          </a:p>
        </p:txBody>
      </p:sp>
    </p:spTree>
    <p:extLst>
      <p:ext uri="{BB962C8B-B14F-4D97-AF65-F5344CB8AC3E}">
        <p14:creationId xmlns:p14="http://schemas.microsoft.com/office/powerpoint/2010/main" xmlns="" val="112243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Add step 1: </a:t>
            </a:r>
            <a:r>
              <a:rPr lang="en-GB" dirty="0" smtClean="0"/>
              <a:t>It is important to understand the text holistically to get an idea of meaning of certain text in its context. </a:t>
            </a:r>
          </a:p>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Add step 2: This way, the argument could be developed how environmental outlooks specifically dealt with uncertainty and the methodology. </a:t>
            </a:r>
          </a:p>
          <a:p>
            <a:endParaRPr lang="nl-NL" dirty="0"/>
          </a:p>
        </p:txBody>
      </p:sp>
      <p:sp>
        <p:nvSpPr>
          <p:cNvPr id="4" name="Slide Number Placeholder 3"/>
          <p:cNvSpPr>
            <a:spLocks noGrp="1"/>
          </p:cNvSpPr>
          <p:nvPr>
            <p:ph type="sldNum" sz="quarter" idx="10"/>
          </p:nvPr>
        </p:nvSpPr>
        <p:spPr/>
        <p:txBody>
          <a:bodyPr/>
          <a:lstStyle/>
          <a:p>
            <a:fld id="{76731C00-6602-485A-B5BF-3047135A5ABA}" type="slidenum">
              <a:rPr lang="nl-NL" smtClean="0"/>
              <a:pPr/>
              <a:t>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 </a:t>
            </a:r>
            <a:r>
              <a:rPr lang="nl-NL" dirty="0" err="1" smtClean="0"/>
              <a:t>Drivers</a:t>
            </a:r>
            <a:r>
              <a:rPr lang="nl-NL" dirty="0" smtClean="0"/>
              <a:t>:  “GEO-5 </a:t>
            </a:r>
            <a:r>
              <a:rPr lang="nl-NL" dirty="0" err="1" smtClean="0"/>
              <a:t>identifies</a:t>
            </a:r>
            <a:r>
              <a:rPr lang="nl-NL" baseline="0" dirty="0" smtClean="0"/>
              <a:t> </a:t>
            </a:r>
            <a:r>
              <a:rPr lang="nl-NL" baseline="0" dirty="0" err="1" smtClean="0"/>
              <a:t>two</a:t>
            </a:r>
            <a:r>
              <a:rPr lang="nl-NL" baseline="0" dirty="0" smtClean="0"/>
              <a:t> major </a:t>
            </a:r>
            <a:r>
              <a:rPr lang="nl-NL" baseline="0" dirty="0" err="1" smtClean="0"/>
              <a:t>drivers</a:t>
            </a:r>
            <a:r>
              <a:rPr lang="nl-NL" baseline="0" dirty="0" smtClean="0"/>
              <a:t>: pop and </a:t>
            </a:r>
            <a:r>
              <a:rPr lang="nl-NL" baseline="0" dirty="0" err="1" smtClean="0"/>
              <a:t>econ</a:t>
            </a:r>
            <a:r>
              <a:rPr lang="nl-NL" baseline="0" dirty="0" smtClean="0"/>
              <a:t> </a:t>
            </a:r>
            <a:r>
              <a:rPr lang="nl-NL" baseline="0" dirty="0" err="1" smtClean="0"/>
              <a:t>devel</a:t>
            </a:r>
            <a:r>
              <a:rPr lang="nl-NL" baseline="0" dirty="0" smtClean="0"/>
              <a:t> </a:t>
            </a:r>
            <a:r>
              <a:rPr lang="nl-NL" baseline="0" dirty="0" err="1" smtClean="0"/>
              <a:t>that</a:t>
            </a:r>
            <a:r>
              <a:rPr lang="nl-NL" baseline="0" dirty="0" smtClean="0"/>
              <a:t> </a:t>
            </a:r>
            <a:r>
              <a:rPr lang="nl-NL" baseline="0" dirty="0" err="1" smtClean="0"/>
              <a:t>influence</a:t>
            </a:r>
            <a:r>
              <a:rPr lang="nl-NL" baseline="0" dirty="0" smtClean="0"/>
              <a:t> </a:t>
            </a:r>
            <a:r>
              <a:rPr lang="nl-NL" baseline="0" dirty="0" err="1" smtClean="0"/>
              <a:t>cross-cutting</a:t>
            </a:r>
            <a:r>
              <a:rPr lang="nl-NL" baseline="0" dirty="0" smtClean="0"/>
              <a:t> </a:t>
            </a:r>
            <a:r>
              <a:rPr lang="nl-NL" baseline="0" dirty="0" err="1" smtClean="0"/>
              <a:t>dynamic</a:t>
            </a:r>
            <a:r>
              <a:rPr lang="nl-NL" baseline="0" dirty="0" smtClean="0"/>
              <a:t> </a:t>
            </a:r>
            <a:r>
              <a:rPr lang="nl-NL" baseline="0" dirty="0" err="1" smtClean="0"/>
              <a:t>patterns</a:t>
            </a:r>
            <a:r>
              <a:rPr lang="nl-NL" baseline="0" dirty="0" smtClean="0"/>
              <a:t> and </a:t>
            </a:r>
            <a:r>
              <a:rPr lang="nl-NL" baseline="0" dirty="0" err="1" smtClean="0"/>
              <a:t>generate</a:t>
            </a:r>
            <a:r>
              <a:rPr lang="nl-NL" baseline="0" dirty="0" smtClean="0"/>
              <a:t> </a:t>
            </a:r>
            <a:r>
              <a:rPr lang="nl-NL" baseline="0" dirty="0" err="1" smtClean="0"/>
              <a:t>coplex</a:t>
            </a:r>
            <a:r>
              <a:rPr lang="nl-NL" baseline="0" dirty="0" smtClean="0"/>
              <a:t> </a:t>
            </a:r>
            <a:r>
              <a:rPr lang="nl-NL" baseline="0" dirty="0" err="1" smtClean="0"/>
              <a:t>systematic</a:t>
            </a:r>
            <a:r>
              <a:rPr lang="nl-NL" baseline="0" dirty="0" smtClean="0"/>
              <a:t> </a:t>
            </a:r>
            <a:r>
              <a:rPr lang="nl-NL" baseline="0" dirty="0" err="1" smtClean="0"/>
              <a:t>interaction</a:t>
            </a:r>
            <a:endParaRPr lang="nl-NL" baseline="0" dirty="0" smtClean="0"/>
          </a:p>
          <a:p>
            <a:r>
              <a:rPr lang="nl-NL" baseline="0" dirty="0" smtClean="0"/>
              <a:t>Pop: the </a:t>
            </a:r>
            <a:r>
              <a:rPr lang="nl-NL" baseline="0" dirty="0" err="1" smtClean="0"/>
              <a:t>greatest</a:t>
            </a:r>
            <a:r>
              <a:rPr lang="nl-NL" baseline="0" dirty="0" smtClean="0"/>
              <a:t> </a:t>
            </a:r>
            <a:r>
              <a:rPr lang="nl-NL" baseline="0" dirty="0" err="1" smtClean="0"/>
              <a:t>human</a:t>
            </a:r>
            <a:r>
              <a:rPr lang="nl-NL" baseline="0" dirty="0" smtClean="0"/>
              <a:t> imprint </a:t>
            </a:r>
            <a:r>
              <a:rPr lang="nl-NL" baseline="0" dirty="0" err="1" smtClean="0"/>
              <a:t>on</a:t>
            </a:r>
            <a:r>
              <a:rPr lang="nl-NL" baseline="0" dirty="0" smtClean="0"/>
              <a:t> the </a:t>
            </a:r>
            <a:r>
              <a:rPr lang="nl-NL" baseline="0" dirty="0" err="1" smtClean="0"/>
              <a:t>earths</a:t>
            </a:r>
            <a:r>
              <a:rPr lang="nl-NL" baseline="0" dirty="0" smtClean="0"/>
              <a:t> </a:t>
            </a:r>
            <a:r>
              <a:rPr lang="nl-NL" baseline="0" dirty="0" err="1" smtClean="0"/>
              <a:t>surface</a:t>
            </a:r>
            <a:r>
              <a:rPr lang="nl-NL" baseline="0" dirty="0" smtClean="0"/>
              <a:t> has been the </a:t>
            </a:r>
            <a:r>
              <a:rPr lang="nl-NL" baseline="0" dirty="0" err="1" smtClean="0"/>
              <a:t>conversion</a:t>
            </a:r>
            <a:r>
              <a:rPr lang="nl-NL" baseline="0" dirty="0" smtClean="0"/>
              <a:t> of </a:t>
            </a:r>
            <a:r>
              <a:rPr lang="nl-NL" baseline="0" dirty="0" err="1" smtClean="0"/>
              <a:t>forest</a:t>
            </a:r>
            <a:r>
              <a:rPr lang="nl-NL" baseline="0" dirty="0" smtClean="0"/>
              <a:t> to </a:t>
            </a:r>
            <a:r>
              <a:rPr lang="nl-NL" baseline="0" dirty="0" err="1" smtClean="0"/>
              <a:t>agricutlre</a:t>
            </a:r>
            <a:endParaRPr lang="nl-NL" baseline="0" dirty="0" smtClean="0"/>
          </a:p>
          <a:p>
            <a:r>
              <a:rPr lang="nl-NL" baseline="0" dirty="0" smtClean="0"/>
              <a:t>@ </a:t>
            </a:r>
            <a:r>
              <a:rPr lang="nl-NL" baseline="0" dirty="0" err="1" smtClean="0"/>
              <a:t>economy</a:t>
            </a:r>
            <a:r>
              <a:rPr lang="nl-NL" baseline="0" dirty="0" smtClean="0"/>
              <a:t>: </a:t>
            </a:r>
            <a:r>
              <a:rPr lang="nl-NL" baseline="0" dirty="0" err="1" smtClean="0"/>
              <a:t>consunmption</a:t>
            </a:r>
            <a:r>
              <a:rPr lang="nl-NL" baseline="0" dirty="0" smtClean="0"/>
              <a:t> and </a:t>
            </a:r>
            <a:r>
              <a:rPr lang="nl-NL" baseline="0" dirty="0" err="1" smtClean="0"/>
              <a:t>production</a:t>
            </a:r>
            <a:r>
              <a:rPr lang="nl-NL" baseline="0" dirty="0" smtClean="0"/>
              <a:t> are </a:t>
            </a:r>
            <a:r>
              <a:rPr lang="nl-NL" baseline="0" dirty="0" err="1" smtClean="0"/>
              <a:t>both</a:t>
            </a:r>
            <a:r>
              <a:rPr lang="nl-NL" baseline="0" dirty="0" smtClean="0"/>
              <a:t> </a:t>
            </a:r>
            <a:r>
              <a:rPr lang="nl-NL" baseline="0" dirty="0" err="1" smtClean="0"/>
              <a:t>components</a:t>
            </a:r>
            <a:r>
              <a:rPr lang="nl-NL" baseline="0" dirty="0" smtClean="0"/>
              <a:t> of </a:t>
            </a:r>
            <a:r>
              <a:rPr lang="nl-NL" baseline="0" dirty="0" err="1" smtClean="0"/>
              <a:t>economic</a:t>
            </a:r>
            <a:r>
              <a:rPr lang="nl-NL" baseline="0" dirty="0" smtClean="0"/>
              <a:t> </a:t>
            </a:r>
            <a:r>
              <a:rPr lang="nl-NL" baseline="0" dirty="0" err="1" smtClean="0"/>
              <a:t>development</a:t>
            </a:r>
            <a:r>
              <a:rPr lang="nl-NL" baseline="0" dirty="0" smtClean="0"/>
              <a:t> and, </a:t>
            </a:r>
            <a:r>
              <a:rPr lang="nl-NL" baseline="0" dirty="0" err="1" smtClean="0"/>
              <a:t>like</a:t>
            </a:r>
            <a:r>
              <a:rPr lang="nl-NL" baseline="0" dirty="0" smtClean="0"/>
              <a:t> </a:t>
            </a:r>
            <a:r>
              <a:rPr lang="nl-NL" baseline="0" dirty="0" err="1" smtClean="0"/>
              <a:t>population</a:t>
            </a:r>
            <a:r>
              <a:rPr lang="nl-NL" baseline="0" dirty="0" smtClean="0"/>
              <a:t>, have a multiplier effect </a:t>
            </a:r>
            <a:r>
              <a:rPr lang="nl-NL" baseline="0" dirty="0" err="1" smtClean="0"/>
              <a:t>on</a:t>
            </a:r>
            <a:r>
              <a:rPr lang="nl-NL" baseline="0" dirty="0" smtClean="0"/>
              <a:t> </a:t>
            </a:r>
            <a:r>
              <a:rPr lang="nl-NL" baseline="0" dirty="0" err="1" smtClean="0"/>
              <a:t>environemtnal</a:t>
            </a:r>
            <a:r>
              <a:rPr lang="nl-NL" baseline="0" dirty="0" smtClean="0"/>
              <a:t> </a:t>
            </a:r>
            <a:r>
              <a:rPr lang="nl-NL" baseline="0" dirty="0" err="1" smtClean="0"/>
              <a:t>proessure</a:t>
            </a:r>
            <a:r>
              <a:rPr lang="nl-NL" dirty="0" smtClean="0"/>
              <a:t>”</a:t>
            </a:r>
          </a:p>
          <a:p>
            <a:endParaRPr lang="nl-NL" dirty="0" smtClean="0"/>
          </a:p>
          <a:p>
            <a:r>
              <a:rPr lang="nl-NL" dirty="0" smtClean="0"/>
              <a:t>Ad interconntections: </a:t>
            </a:r>
            <a:r>
              <a:rPr lang="en-IN" dirty="0" smtClean="0"/>
              <a:t>: “</a:t>
            </a:r>
            <a:r>
              <a:rPr lang="en-IN" i="1" dirty="0" smtClean="0"/>
              <a:t>Given the interconnections between the different spheres of the Earth System, changes in one part of the system have effects in one or more of the others.” </a:t>
            </a:r>
            <a:r>
              <a:rPr lang="en-IN" dirty="0" smtClean="0"/>
              <a:t>(p. 196). </a:t>
            </a:r>
          </a:p>
          <a:p>
            <a:r>
              <a:rPr lang="en-IN" dirty="0" smtClean="0"/>
              <a:t>Add state dominant actor: “</a:t>
            </a:r>
            <a:r>
              <a:rPr lang="en-IN" i="1" dirty="0" smtClean="0"/>
              <a:t>Insights gained from the ability to appreciate the power and nuance of Earth System complexities demand a new perception of the responsibilities and accountabilities of nation states towards planetary stewardship”</a:t>
            </a:r>
            <a:r>
              <a:rPr lang="en-IN" dirty="0" smtClean="0"/>
              <a:t> (p. xviii). </a:t>
            </a:r>
          </a:p>
          <a:p>
            <a:r>
              <a:rPr lang="en-IN" dirty="0" smtClean="0"/>
              <a:t>Add </a:t>
            </a:r>
            <a:r>
              <a:rPr lang="en-IN" dirty="0" err="1" smtClean="0"/>
              <a:t>coopration</a:t>
            </a:r>
            <a:r>
              <a:rPr lang="en-IN" dirty="0" smtClean="0"/>
              <a:t>:</a:t>
            </a:r>
            <a:r>
              <a:rPr lang="en-IN" baseline="0" dirty="0" smtClean="0"/>
              <a:t> </a:t>
            </a:r>
            <a:r>
              <a:rPr lang="en-IN" dirty="0" smtClean="0"/>
              <a:t>“</a:t>
            </a:r>
            <a:r>
              <a:rPr lang="en-IN" i="1" dirty="0" err="1" smtClean="0"/>
              <a:t>Transboundary</a:t>
            </a:r>
            <a:r>
              <a:rPr lang="en-IN" i="1" dirty="0" smtClean="0"/>
              <a:t> cooperation is important when national areas are shared” (</a:t>
            </a:r>
            <a:r>
              <a:rPr lang="en-IN" dirty="0" smtClean="0"/>
              <a:t>p. 400). </a:t>
            </a:r>
          </a:p>
          <a:p>
            <a:r>
              <a:rPr lang="en-IN" dirty="0" smtClean="0"/>
              <a:t>Add multi</a:t>
            </a:r>
            <a:r>
              <a:rPr lang="en-IN" baseline="0" dirty="0" smtClean="0"/>
              <a:t> stakeholder: </a:t>
            </a:r>
            <a:r>
              <a:rPr lang="en-IN" dirty="0" smtClean="0"/>
              <a:t>“</a:t>
            </a:r>
            <a:r>
              <a:rPr lang="en-IN" i="1" dirty="0" smtClean="0"/>
              <a:t>Chapters 16 and 17 review the state of knowledge of how public institutions, the private sector and civil society could generate effective and efficient responses to environmental change” </a:t>
            </a:r>
            <a:r>
              <a:rPr lang="en-IN" dirty="0" smtClean="0"/>
              <a:t>(p. xxi). “</a:t>
            </a:r>
            <a:r>
              <a:rPr lang="en-IN" i="1" dirty="0" smtClean="0"/>
              <a:t>Traditionally reserved for governments, the global arena is now open to a broader range of civil society actors, including non-governmental organizations, businesses, faith groups and academic institutions”</a:t>
            </a:r>
            <a:r>
              <a:rPr lang="en-IN" dirty="0" smtClean="0"/>
              <a:t> (p. 469). </a:t>
            </a:r>
            <a:endParaRPr lang="nl-NL" dirty="0"/>
          </a:p>
        </p:txBody>
      </p:sp>
      <p:sp>
        <p:nvSpPr>
          <p:cNvPr id="4" name="Slide Number Placeholder 3"/>
          <p:cNvSpPr>
            <a:spLocks noGrp="1"/>
          </p:cNvSpPr>
          <p:nvPr>
            <p:ph type="sldNum" sz="quarter" idx="10"/>
          </p:nvPr>
        </p:nvSpPr>
        <p:spPr/>
        <p:txBody>
          <a:bodyPr/>
          <a:lstStyle/>
          <a:p>
            <a:fld id="{76731C00-6602-485A-B5BF-3047135A5ABA}" type="slidenum">
              <a:rPr lang="nl-NL" smtClean="0"/>
              <a:pPr/>
              <a:t>11</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Add we can chage: </a:t>
            </a:r>
            <a:r>
              <a:rPr lang="en-IN" dirty="0" smtClean="0"/>
              <a:t>We can change. For example: “</a:t>
            </a:r>
            <a:r>
              <a:rPr lang="en-IN" i="1" dirty="0" smtClean="0"/>
              <a:t>The report aims to reassure economic, political and social decision-makers and (future) change agents that the transformation can be successfully realised.” </a:t>
            </a:r>
            <a:r>
              <a:rPr lang="en-IN" dirty="0" smtClean="0"/>
              <a:t>(p. 27) and “</a:t>
            </a:r>
            <a:r>
              <a:rPr lang="en-IN" i="1" dirty="0" smtClean="0"/>
              <a:t>The preceding analysis shows that a transformation towards a global low-carbon economy is technically feasible, and economically achievable.” </a:t>
            </a:r>
            <a:r>
              <a:rPr lang="en-IN" dirty="0" smtClean="0"/>
              <a:t>(p. 171).</a:t>
            </a:r>
            <a:endParaRPr lang="nl-NL" dirty="0" smtClean="0"/>
          </a:p>
          <a:p>
            <a:r>
              <a:rPr lang="nl-NL" dirty="0" smtClean="0"/>
              <a:t>Add civil city and state: </a:t>
            </a:r>
            <a:r>
              <a:rPr lang="en-IN" i="1" dirty="0" smtClean="0"/>
              <a:t>The transformation needs a </a:t>
            </a:r>
            <a:r>
              <a:rPr lang="en-IN" i="1" u="sng" dirty="0" smtClean="0"/>
              <a:t>powerful state</a:t>
            </a:r>
            <a:r>
              <a:rPr lang="en-IN" i="1" dirty="0" smtClean="0"/>
              <a:t>, counterbalanced by extended participation on the part of its citizens. </a:t>
            </a:r>
          </a:p>
          <a:p>
            <a:r>
              <a:rPr lang="en-IN" sz="1200" kern="1200" dirty="0" smtClean="0">
                <a:solidFill>
                  <a:schemeClr val="tx1"/>
                </a:solidFill>
                <a:latin typeface="+mn-lt"/>
                <a:ea typeface="+mn-ea"/>
                <a:cs typeface="+mn-cs"/>
              </a:rPr>
              <a:t>The following quote from the preamble perfectly illustrates the focus of the report on the state: </a:t>
            </a:r>
            <a:r>
              <a:rPr lang="en-IN" sz="1200" i="1" kern="1200" dirty="0" smtClean="0">
                <a:solidFill>
                  <a:schemeClr val="tx1"/>
                </a:solidFill>
                <a:latin typeface="+mn-lt"/>
                <a:ea typeface="+mn-ea"/>
                <a:cs typeface="+mn-cs"/>
              </a:rPr>
              <a:t>“The recommendations developed by the WBGU, with their different levels of ambition, are intended to be options for policy-makers. (…) The recommended measures are (…) long-running processes (…). These searching processes should be initiated and shaped by the state, and accompanied by research.” </a:t>
            </a:r>
            <a:r>
              <a:rPr lang="en-IN" sz="1200" kern="1200" dirty="0" smtClean="0">
                <a:solidFill>
                  <a:schemeClr val="tx1"/>
                </a:solidFill>
                <a:latin typeface="+mn-lt"/>
                <a:ea typeface="+mn-ea"/>
                <a:cs typeface="+mn-cs"/>
              </a:rPr>
              <a:t>(p. 28). Not only is the state responsible for initiating and shaping ‘searching processes’, but the options proposed by the report are aimed at policy-makers, which is another hint at the state. The focus also follows from the strategies, for example, ‘advancing carbon pricing globally’, or ‘Promote a Common European Energy Policy’ are not matters that can be achieved by the civil society, but only by the state.</a:t>
            </a:r>
            <a:endParaRPr lang="nl-NL" sz="1200" kern="1200" dirty="0" smtClean="0">
              <a:solidFill>
                <a:schemeClr val="tx1"/>
              </a:solidFill>
              <a:latin typeface="+mn-lt"/>
              <a:ea typeface="+mn-ea"/>
              <a:cs typeface="+mn-cs"/>
            </a:endParaRPr>
          </a:p>
          <a:p>
            <a:r>
              <a:rPr lang="en-IN" sz="1200" kern="1200" dirty="0" smtClean="0">
                <a:solidFill>
                  <a:schemeClr val="tx1"/>
                </a:solidFill>
                <a:latin typeface="+mn-lt"/>
                <a:ea typeface="+mn-ea"/>
                <a:cs typeface="+mn-cs"/>
              </a:rPr>
              <a:t> </a:t>
            </a:r>
            <a:endParaRPr lang="nl-NL" sz="1200" kern="1200" dirty="0" smtClean="0">
              <a:solidFill>
                <a:schemeClr val="tx1"/>
              </a:solidFill>
              <a:latin typeface="+mn-lt"/>
              <a:ea typeface="+mn-ea"/>
              <a:cs typeface="+mn-cs"/>
            </a:endParaRPr>
          </a:p>
          <a:p>
            <a:r>
              <a:rPr lang="en-IN" sz="1200" kern="1200" dirty="0" smtClean="0">
                <a:solidFill>
                  <a:schemeClr val="tx1"/>
                </a:solidFill>
                <a:latin typeface="+mn-lt"/>
                <a:ea typeface="+mn-ea"/>
                <a:cs typeface="+mn-cs"/>
              </a:rPr>
              <a:t>The report also attributes a role to the civil society. This shows most clearly in its focus on a new social contract:</a:t>
            </a:r>
            <a:r>
              <a:rPr lang="en-IN" sz="1200" i="1" kern="1200" dirty="0" smtClean="0">
                <a:solidFill>
                  <a:schemeClr val="tx1"/>
                </a:solidFill>
                <a:latin typeface="+mn-lt"/>
                <a:ea typeface="+mn-ea"/>
                <a:cs typeface="+mn-cs"/>
              </a:rPr>
              <a:t> “A central element in a social contract for transformation is the proactive state with extended  participation in a multilevel system of global cooperation. This combines two aspects frequently thought of as separate or contradicting: on the one hand empowering the state, which actively determines priorities and underlines and implements them with clear signals (for example using a bonus </a:t>
            </a:r>
            <a:r>
              <a:rPr lang="en-IN" sz="1200" i="1" kern="1200" dirty="0" err="1" smtClean="0">
                <a:solidFill>
                  <a:schemeClr val="tx1"/>
                </a:solidFill>
                <a:latin typeface="+mn-lt"/>
                <a:ea typeface="+mn-ea"/>
                <a:cs typeface="+mn-cs"/>
              </a:rPr>
              <a:t>malus</a:t>
            </a:r>
            <a:r>
              <a:rPr lang="en-IN" sz="1200" i="1" kern="1200" dirty="0" smtClean="0">
                <a:solidFill>
                  <a:schemeClr val="tx1"/>
                </a:solidFill>
                <a:latin typeface="+mn-lt"/>
                <a:ea typeface="+mn-ea"/>
                <a:cs typeface="+mn-cs"/>
              </a:rPr>
              <a:t> system), and on the other hand, providing citizens with more extensive opportunities to have a voice, to get involved in decision-making, and to take a more active role in politics.  (…) A precondition for a successful transformation policy, though, is the simultaneous empowerment of state and citizens with regard to the common goal of sustainable policy objectives.” </a:t>
            </a:r>
            <a:r>
              <a:rPr lang="en-IN" sz="1200" kern="1200" dirty="0" smtClean="0">
                <a:solidFill>
                  <a:schemeClr val="tx1"/>
                </a:solidFill>
                <a:latin typeface="+mn-lt"/>
                <a:ea typeface="+mn-ea"/>
                <a:cs typeface="+mn-cs"/>
              </a:rPr>
              <a:t>(p. 278). </a:t>
            </a:r>
            <a:endParaRPr lang="nl-NL" sz="1200" kern="1200" dirty="0" smtClean="0">
              <a:solidFill>
                <a:schemeClr val="tx1"/>
              </a:solidFill>
              <a:latin typeface="+mn-lt"/>
              <a:ea typeface="+mn-ea"/>
              <a:cs typeface="+mn-cs"/>
            </a:endParaRPr>
          </a:p>
          <a:p>
            <a:r>
              <a:rPr lang="en-IN" sz="1200" i="1" kern="1200" dirty="0" smtClean="0">
                <a:solidFill>
                  <a:schemeClr val="tx1"/>
                </a:solidFill>
                <a:latin typeface="+mn-lt"/>
                <a:ea typeface="+mn-ea"/>
                <a:cs typeface="+mn-cs"/>
              </a:rPr>
              <a:t>“The idea of a new social contract refers to the necessity of humankind taking collective responsibility for the avoidance of dangerous climate change and other dangers to the planet” (p. 8)</a:t>
            </a:r>
            <a:r>
              <a:rPr lang="en-IN" sz="1200" kern="1200" dirty="0" smtClean="0">
                <a:solidFill>
                  <a:schemeClr val="tx1"/>
                </a:solidFill>
                <a:latin typeface="+mn-lt"/>
                <a:ea typeface="+mn-ea"/>
                <a:cs typeface="+mn-cs"/>
              </a:rPr>
              <a:t> and </a:t>
            </a:r>
            <a:r>
              <a:rPr lang="en-IN" sz="1200" i="1" kern="1200" dirty="0" smtClean="0">
                <a:solidFill>
                  <a:schemeClr val="tx1"/>
                </a:solidFill>
                <a:latin typeface="+mn-lt"/>
                <a:ea typeface="+mn-ea"/>
                <a:cs typeface="+mn-cs"/>
              </a:rPr>
              <a:t>“ the nation state can no longer be considered the sole basis for the contractual relationship. Its inhabitants must responsibly take transnational risks and natural dangers, and the legitimate interests of ‘third parties’, </a:t>
            </a:r>
            <a:r>
              <a:rPr lang="en-IN" sz="1200" i="1" kern="1200" dirty="0" err="1" smtClean="0">
                <a:solidFill>
                  <a:schemeClr val="tx1"/>
                </a:solidFill>
                <a:latin typeface="+mn-lt"/>
                <a:ea typeface="+mn-ea"/>
                <a:cs typeface="+mn-cs"/>
              </a:rPr>
              <a:t>i</a:t>
            </a:r>
            <a:r>
              <a:rPr lang="en-IN" sz="1200" i="1" kern="1200" dirty="0" smtClean="0">
                <a:solidFill>
                  <a:schemeClr val="tx1"/>
                </a:solidFill>
                <a:latin typeface="+mn-lt"/>
                <a:ea typeface="+mn-ea"/>
                <a:cs typeface="+mn-cs"/>
              </a:rPr>
              <a:t>. e. other members of the world community, into account”</a:t>
            </a:r>
            <a:r>
              <a:rPr lang="en-IN" sz="1200" kern="1200" dirty="0" smtClean="0">
                <a:solidFill>
                  <a:schemeClr val="tx1"/>
                </a:solidFill>
                <a:latin typeface="+mn-lt"/>
                <a:ea typeface="+mn-ea"/>
                <a:cs typeface="+mn-cs"/>
              </a:rPr>
              <a:t>. Yet again, ‘</a:t>
            </a:r>
            <a:r>
              <a:rPr lang="en-IN" sz="1200" i="1" kern="1200" dirty="0" smtClean="0">
                <a:solidFill>
                  <a:schemeClr val="tx1"/>
                </a:solidFill>
                <a:latin typeface="+mn-lt"/>
                <a:ea typeface="+mn-ea"/>
                <a:cs typeface="+mn-cs"/>
              </a:rPr>
              <a:t>the guarantor in this virtual contract is a proactive state that involves its citizens in future decisions requisite to the agreement of sustainability targets“ (p. 8).</a:t>
            </a:r>
            <a:endParaRPr lang="nl-NL" sz="1200" kern="1200" dirty="0" smtClean="0">
              <a:solidFill>
                <a:schemeClr val="tx1"/>
              </a:solidFill>
              <a:latin typeface="+mn-lt"/>
              <a:ea typeface="+mn-ea"/>
              <a:cs typeface="+mn-cs"/>
            </a:endParaRPr>
          </a:p>
          <a:p>
            <a:r>
              <a:rPr lang="en-IN" sz="1200" i="1" kern="1200" dirty="0" smtClean="0">
                <a:solidFill>
                  <a:schemeClr val="tx1"/>
                </a:solidFill>
                <a:latin typeface="+mn-lt"/>
                <a:ea typeface="+mn-ea"/>
                <a:cs typeface="+mn-cs"/>
              </a:rPr>
              <a:t> </a:t>
            </a:r>
            <a:endParaRPr lang="nl-NL" sz="1200" kern="1200" dirty="0" smtClean="0">
              <a:solidFill>
                <a:schemeClr val="tx1"/>
              </a:solidFill>
              <a:latin typeface="+mn-lt"/>
              <a:ea typeface="+mn-ea"/>
              <a:cs typeface="+mn-cs"/>
            </a:endParaRPr>
          </a:p>
          <a:p>
            <a:r>
              <a:rPr lang="en-IN" sz="1200" kern="1200" dirty="0" smtClean="0">
                <a:solidFill>
                  <a:schemeClr val="tx1"/>
                </a:solidFill>
                <a:latin typeface="+mn-lt"/>
                <a:ea typeface="+mn-ea"/>
                <a:cs typeface="+mn-cs"/>
              </a:rPr>
              <a:t>The exact role of civil society is still vague. </a:t>
            </a:r>
            <a:endParaRPr lang="nl-NL" dirty="0"/>
          </a:p>
        </p:txBody>
      </p:sp>
      <p:sp>
        <p:nvSpPr>
          <p:cNvPr id="4" name="Slide Number Placeholder 3"/>
          <p:cNvSpPr>
            <a:spLocks noGrp="1"/>
          </p:cNvSpPr>
          <p:nvPr>
            <p:ph type="sldNum" sz="quarter" idx="10"/>
          </p:nvPr>
        </p:nvSpPr>
        <p:spPr/>
        <p:txBody>
          <a:bodyPr/>
          <a:lstStyle/>
          <a:p>
            <a:fld id="{76731C00-6602-485A-B5BF-3047135A5ABA}" type="slidenum">
              <a:rPr lang="nl-NL" smtClean="0"/>
              <a:pPr/>
              <a:t>12</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6" name="Tijdelijke aanduiding voor inhoud 2"/>
          <p:cNvSpPr>
            <a:spLocks noGrp="1"/>
          </p:cNvSpPr>
          <p:nvPr>
            <p:ph sz="half" idx="1"/>
          </p:nvPr>
        </p:nvSpPr>
        <p:spPr>
          <a:xfrm>
            <a:off x="900000" y="1800000"/>
            <a:ext cx="5400000" cy="6120000"/>
          </a:xfrm>
        </p:spPr>
        <p:txBody>
          <a:bodyPr/>
          <a:lstStyle>
            <a:lvl1pPr>
              <a:defRPr sz="2500"/>
            </a:lvl1pPr>
            <a:lvl2pPr>
              <a:defRPr sz="2500"/>
            </a:lvl2pPr>
            <a:lvl3pPr>
              <a:defRPr sz="2100"/>
            </a:lvl3pPr>
            <a:lvl4pPr>
              <a:defRPr sz="2100"/>
            </a:lvl4pPr>
            <a:lvl5pPr>
              <a:defRPr sz="2100"/>
            </a:lvl5pPr>
            <a:lvl6pPr>
              <a:defRPr sz="2600"/>
            </a:lvl6pPr>
            <a:lvl7pPr>
              <a:defRPr sz="2600"/>
            </a:lvl7pPr>
            <a:lvl8pPr>
              <a:defRPr sz="2600"/>
            </a:lvl8pPr>
            <a:lvl9pPr>
              <a:defRPr sz="2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7" name="Tijdelijke aanduiding voor inhoud 3"/>
          <p:cNvSpPr>
            <a:spLocks noGrp="1"/>
          </p:cNvSpPr>
          <p:nvPr>
            <p:ph sz="half" idx="2"/>
          </p:nvPr>
        </p:nvSpPr>
        <p:spPr>
          <a:xfrm>
            <a:off x="6660000" y="1800000"/>
            <a:ext cx="5400000" cy="6120000"/>
          </a:xfrm>
        </p:spPr>
        <p:txBody>
          <a:bodyPr/>
          <a:lstStyle>
            <a:lvl1pPr>
              <a:defRPr sz="2500"/>
            </a:lvl1pPr>
            <a:lvl2pPr>
              <a:defRPr sz="2500"/>
            </a:lvl2pPr>
            <a:lvl3pPr>
              <a:defRPr sz="2100"/>
            </a:lvl3pPr>
            <a:lvl4pPr>
              <a:defRPr sz="2100"/>
            </a:lvl4pPr>
            <a:lvl5pPr>
              <a:defRPr sz="2100"/>
            </a:lvl5pPr>
            <a:lvl6pPr>
              <a:defRPr sz="2600"/>
            </a:lvl6pPr>
            <a:lvl7pPr>
              <a:defRPr sz="2600"/>
            </a:lvl7pPr>
            <a:lvl8pPr>
              <a:defRPr sz="2600"/>
            </a:lvl8pPr>
            <a:lvl9pPr>
              <a:defRPr sz="2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dianummer 5"/>
          <p:cNvSpPr>
            <a:spLocks noGrp="1"/>
          </p:cNvSpPr>
          <p:nvPr>
            <p:ph type="sldNum" sz="quarter" idx="10"/>
          </p:nvPr>
        </p:nvSpPr>
        <p:spPr/>
        <p:txBody>
          <a:bodyPr/>
          <a:lstStyle>
            <a:lvl1pPr>
              <a:defRPr/>
            </a:lvl1pPr>
          </a:lstStyle>
          <a:p>
            <a:fld id="{1C30FA76-D675-4C99-9452-0BC20D08E427}" type="slidenum">
              <a:rPr lang="nl-NL"/>
              <a:pPr/>
              <a:t>‹#›</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9" name="Tijdelijke aanduiding voor datum 3"/>
          <p:cNvSpPr>
            <a:spLocks noGrp="1"/>
          </p:cNvSpPr>
          <p:nvPr>
            <p:ph type="dt" sz="half" idx="12"/>
          </p:nvPr>
        </p:nvSpPr>
        <p:spPr/>
        <p:txBody>
          <a:bodyPr/>
          <a:lstStyle>
            <a:lvl1pPr>
              <a:defRPr/>
            </a:lvl1pPr>
          </a:lstStyle>
          <a:p>
            <a:fld id="{08D41FDB-D2E7-45D1-A561-63D84B2FE444}" type="datetime1">
              <a:rPr lang="nl-NL"/>
              <a:pPr/>
              <a:t>17-11-2015</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6" name="Tijdelijke aanduiding voor inhoud 2"/>
          <p:cNvSpPr>
            <a:spLocks noGrp="1"/>
          </p:cNvSpPr>
          <p:nvPr>
            <p:ph idx="1"/>
          </p:nvPr>
        </p:nvSpPr>
        <p:spPr>
          <a:xfrm>
            <a:off x="900000" y="1800000"/>
            <a:ext cx="11160000" cy="61200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B8D81F49-9307-4EA1-8FA4-0E55E6F982EB}" type="slidenum">
              <a:rPr lang="nl-NL"/>
              <a:pPr/>
              <a:t>‹#›</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7" name="Tijdelijke aanduiding voor datum 3"/>
          <p:cNvSpPr>
            <a:spLocks noGrp="1"/>
          </p:cNvSpPr>
          <p:nvPr>
            <p:ph type="dt" sz="half" idx="12"/>
          </p:nvPr>
        </p:nvSpPr>
        <p:spPr/>
        <p:txBody>
          <a:bodyPr/>
          <a:lstStyle>
            <a:lvl1pPr>
              <a:defRPr/>
            </a:lvl1pPr>
          </a:lstStyle>
          <a:p>
            <a:fld id="{A6F9A7B8-F314-433F-A414-4CF48F34C518}" type="datetime1">
              <a:rPr lang="nl-NL"/>
              <a:pPr/>
              <a:t>17-11-2015</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6" name="Tijdelijke aanduiding voor tekst 2"/>
          <p:cNvSpPr>
            <a:spLocks noGrp="1"/>
          </p:cNvSpPr>
          <p:nvPr>
            <p:ph type="body" idx="1"/>
          </p:nvPr>
        </p:nvSpPr>
        <p:spPr>
          <a:xfrm>
            <a:off x="900000" y="1800000"/>
            <a:ext cx="5400000" cy="900000"/>
          </a:xfrm>
        </p:spPr>
        <p:txBody>
          <a:bodyPr/>
          <a:lstStyle>
            <a:lvl1pPr marL="0" indent="0">
              <a:buNone/>
              <a:defRPr sz="2500" b="1"/>
            </a:lvl1pPr>
            <a:lvl2pPr marL="650276" indent="0">
              <a:buNone/>
              <a:defRPr sz="2800" b="1"/>
            </a:lvl2pPr>
            <a:lvl3pPr marL="1300551" indent="0">
              <a:buNone/>
              <a:defRPr sz="2600" b="1"/>
            </a:lvl3pPr>
            <a:lvl4pPr marL="1950827" indent="0">
              <a:buNone/>
              <a:defRPr sz="2300" b="1"/>
            </a:lvl4pPr>
            <a:lvl5pPr marL="2601102" indent="0">
              <a:buNone/>
              <a:defRPr sz="2300" b="1"/>
            </a:lvl5pPr>
            <a:lvl6pPr marL="3251378" indent="0">
              <a:buNone/>
              <a:defRPr sz="2300" b="1"/>
            </a:lvl6pPr>
            <a:lvl7pPr marL="3901653" indent="0">
              <a:buNone/>
              <a:defRPr sz="2300" b="1"/>
            </a:lvl7pPr>
            <a:lvl8pPr marL="4551929" indent="0">
              <a:buNone/>
              <a:defRPr sz="2300" b="1"/>
            </a:lvl8pPr>
            <a:lvl9pPr marL="5202204" indent="0">
              <a:buNone/>
              <a:defRPr sz="2300" b="1"/>
            </a:lvl9pPr>
          </a:lstStyle>
          <a:p>
            <a:pPr lvl="0"/>
            <a:r>
              <a:rPr lang="nl-NL" smtClean="0"/>
              <a:t>Klik om de modelstijlen te bewerken</a:t>
            </a:r>
          </a:p>
        </p:txBody>
      </p:sp>
      <p:sp>
        <p:nvSpPr>
          <p:cNvPr id="7" name="Tijdelijke aanduiding voor inhoud 3"/>
          <p:cNvSpPr>
            <a:spLocks noGrp="1"/>
          </p:cNvSpPr>
          <p:nvPr>
            <p:ph sz="half" idx="2"/>
          </p:nvPr>
        </p:nvSpPr>
        <p:spPr>
          <a:xfrm>
            <a:off x="900000" y="2700000"/>
            <a:ext cx="5400000" cy="5220000"/>
          </a:xfrm>
        </p:spPr>
        <p:txBody>
          <a:bodyPr/>
          <a:lstStyle>
            <a:lvl1pPr>
              <a:defRPr sz="2500"/>
            </a:lvl1pPr>
            <a:lvl2pPr>
              <a:defRPr sz="2500"/>
            </a:lvl2pPr>
            <a:lvl3pPr>
              <a:defRPr sz="2100"/>
            </a:lvl3pPr>
            <a:lvl4pPr>
              <a:defRPr sz="2100"/>
            </a:lvl4pPr>
            <a:lvl5pPr>
              <a:defRPr sz="2100"/>
            </a:lvl5pPr>
            <a:lvl6pPr>
              <a:defRPr sz="2300"/>
            </a:lvl6pPr>
            <a:lvl7pPr>
              <a:defRPr sz="2300"/>
            </a:lvl7pPr>
            <a:lvl8pPr>
              <a:defRPr sz="2300"/>
            </a:lvl8pPr>
            <a:lvl9pPr>
              <a:defRPr sz="23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8" name="Tijdelijke aanduiding voor tekst 4"/>
          <p:cNvSpPr>
            <a:spLocks noGrp="1"/>
          </p:cNvSpPr>
          <p:nvPr>
            <p:ph type="body" sz="quarter" idx="3"/>
          </p:nvPr>
        </p:nvSpPr>
        <p:spPr>
          <a:xfrm>
            <a:off x="6660000" y="1800000"/>
            <a:ext cx="5400000" cy="900000"/>
          </a:xfrm>
        </p:spPr>
        <p:txBody>
          <a:bodyPr/>
          <a:lstStyle>
            <a:lvl1pPr marL="0" indent="0">
              <a:buNone/>
              <a:defRPr sz="2500" b="1"/>
            </a:lvl1pPr>
            <a:lvl2pPr marL="650276" indent="0">
              <a:buNone/>
              <a:defRPr sz="2800" b="1"/>
            </a:lvl2pPr>
            <a:lvl3pPr marL="1300551" indent="0">
              <a:buNone/>
              <a:defRPr sz="2600" b="1"/>
            </a:lvl3pPr>
            <a:lvl4pPr marL="1950827" indent="0">
              <a:buNone/>
              <a:defRPr sz="2300" b="1"/>
            </a:lvl4pPr>
            <a:lvl5pPr marL="2601102" indent="0">
              <a:buNone/>
              <a:defRPr sz="2300" b="1"/>
            </a:lvl5pPr>
            <a:lvl6pPr marL="3251378" indent="0">
              <a:buNone/>
              <a:defRPr sz="2300" b="1"/>
            </a:lvl6pPr>
            <a:lvl7pPr marL="3901653" indent="0">
              <a:buNone/>
              <a:defRPr sz="2300" b="1"/>
            </a:lvl7pPr>
            <a:lvl8pPr marL="4551929" indent="0">
              <a:buNone/>
              <a:defRPr sz="2300" b="1"/>
            </a:lvl8pPr>
            <a:lvl9pPr marL="5202204" indent="0">
              <a:buNone/>
              <a:defRPr sz="2300" b="1"/>
            </a:lvl9pPr>
          </a:lstStyle>
          <a:p>
            <a:pPr lvl="0"/>
            <a:r>
              <a:rPr lang="nl-NL" smtClean="0"/>
              <a:t>Klik om de modelstijlen te bewerken</a:t>
            </a:r>
          </a:p>
        </p:txBody>
      </p:sp>
      <p:sp>
        <p:nvSpPr>
          <p:cNvPr id="9" name="Tijdelijke aanduiding voor inhoud 5"/>
          <p:cNvSpPr>
            <a:spLocks noGrp="1"/>
          </p:cNvSpPr>
          <p:nvPr>
            <p:ph sz="quarter" idx="4"/>
          </p:nvPr>
        </p:nvSpPr>
        <p:spPr>
          <a:xfrm>
            <a:off x="6660000" y="2700000"/>
            <a:ext cx="5400000" cy="5220000"/>
          </a:xfrm>
        </p:spPr>
        <p:txBody>
          <a:bodyPr/>
          <a:lstStyle>
            <a:lvl1pPr>
              <a:defRPr sz="2500"/>
            </a:lvl1pPr>
            <a:lvl2pPr>
              <a:defRPr sz="2500"/>
            </a:lvl2pPr>
            <a:lvl3pPr>
              <a:defRPr sz="2100"/>
            </a:lvl3pPr>
            <a:lvl4pPr>
              <a:defRPr sz="2100"/>
            </a:lvl4pPr>
            <a:lvl5pPr>
              <a:defRPr sz="2100"/>
            </a:lvl5pPr>
            <a:lvl6pPr>
              <a:defRPr sz="2300"/>
            </a:lvl6pPr>
            <a:lvl7pPr>
              <a:defRPr sz="2300"/>
            </a:lvl7pPr>
            <a:lvl8pPr>
              <a:defRPr sz="2300"/>
            </a:lvl8pPr>
            <a:lvl9pPr>
              <a:defRPr sz="23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0" name="Tijdelijke aanduiding voor dianummer 5"/>
          <p:cNvSpPr>
            <a:spLocks noGrp="1"/>
          </p:cNvSpPr>
          <p:nvPr>
            <p:ph type="sldNum" sz="quarter" idx="10"/>
          </p:nvPr>
        </p:nvSpPr>
        <p:spPr/>
        <p:txBody>
          <a:bodyPr/>
          <a:lstStyle>
            <a:lvl1pPr>
              <a:defRPr/>
            </a:lvl1pPr>
          </a:lstStyle>
          <a:p>
            <a:fld id="{234DF5C4-C5F0-4AC9-BB29-1F63AA2AAA67}" type="slidenum">
              <a:rPr lang="nl-NL"/>
              <a:pPr/>
              <a:t>‹#›</a:t>
            </a:fld>
            <a:endParaRPr lang="nl-NL"/>
          </a:p>
        </p:txBody>
      </p:sp>
      <p:sp>
        <p:nvSpPr>
          <p:cNvPr id="11"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12" name="Tijdelijke aanduiding voor datum 3"/>
          <p:cNvSpPr>
            <a:spLocks noGrp="1"/>
          </p:cNvSpPr>
          <p:nvPr>
            <p:ph type="dt" sz="half" idx="12"/>
          </p:nvPr>
        </p:nvSpPr>
        <p:spPr/>
        <p:txBody>
          <a:bodyPr/>
          <a:lstStyle>
            <a:lvl1pPr>
              <a:defRPr/>
            </a:lvl1pPr>
          </a:lstStyle>
          <a:p>
            <a:fld id="{9CBC8CBF-D2BB-42AD-9B73-230284A2C695}" type="datetime1">
              <a:rPr lang="nl-NL"/>
              <a:pPr/>
              <a:t>17-11-2015</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ianummer 5"/>
          <p:cNvSpPr>
            <a:spLocks noGrp="1"/>
          </p:cNvSpPr>
          <p:nvPr>
            <p:ph type="sldNum" sz="quarter" idx="10"/>
          </p:nvPr>
        </p:nvSpPr>
        <p:spPr/>
        <p:txBody>
          <a:bodyPr/>
          <a:lstStyle>
            <a:lvl1pPr>
              <a:defRPr/>
            </a:lvl1pPr>
          </a:lstStyle>
          <a:p>
            <a:fld id="{5768889C-BA85-499D-8CA7-443A0169AF21}" type="slidenum">
              <a:rPr lang="nl-NL"/>
              <a:pPr/>
              <a:t>‹#›</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5" name="Tijdelijke aanduiding voor datum 3"/>
          <p:cNvSpPr>
            <a:spLocks noGrp="1"/>
          </p:cNvSpPr>
          <p:nvPr>
            <p:ph type="dt" sz="half" idx="12"/>
          </p:nvPr>
        </p:nvSpPr>
        <p:spPr/>
        <p:txBody>
          <a:bodyPr/>
          <a:lstStyle>
            <a:lvl1pPr>
              <a:defRPr/>
            </a:lvl1pPr>
          </a:lstStyle>
          <a:p>
            <a:fld id="{523055AD-8111-4BC6-9838-31BA2B6186C1}" type="datetime1">
              <a:rPr lang="nl-NL"/>
              <a:pPr/>
              <a:t>17-11-2015</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6" name="Tijdelijke aanduiding voor afbeelding 2"/>
          <p:cNvSpPr>
            <a:spLocks noGrp="1"/>
          </p:cNvSpPr>
          <p:nvPr>
            <p:ph type="pic" idx="1"/>
          </p:nvPr>
        </p:nvSpPr>
        <p:spPr>
          <a:xfrm>
            <a:off x="1977370" y="554351"/>
            <a:ext cx="8944630" cy="6711476"/>
          </a:xfrm>
        </p:spPr>
        <p:txBody>
          <a:bodyPr rtlCol="0">
            <a:noAutofit/>
          </a:bodyPr>
          <a:lstStyle>
            <a:lvl1pPr marL="0" indent="0">
              <a:buNone/>
              <a:defRPr sz="4600"/>
            </a:lvl1pPr>
            <a:lvl2pPr marL="650276" indent="0">
              <a:buNone/>
              <a:defRPr sz="4000"/>
            </a:lvl2pPr>
            <a:lvl3pPr marL="1300551" indent="0">
              <a:buNone/>
              <a:defRPr sz="3400"/>
            </a:lvl3pPr>
            <a:lvl4pPr marL="1950827" indent="0">
              <a:buNone/>
              <a:defRPr sz="2800"/>
            </a:lvl4pPr>
            <a:lvl5pPr marL="2601102" indent="0">
              <a:buNone/>
              <a:defRPr sz="2800"/>
            </a:lvl5pPr>
            <a:lvl6pPr marL="3251378" indent="0">
              <a:buNone/>
              <a:defRPr sz="2800"/>
            </a:lvl6pPr>
            <a:lvl7pPr marL="3901653" indent="0">
              <a:buNone/>
              <a:defRPr sz="2800"/>
            </a:lvl7pPr>
            <a:lvl8pPr marL="4551929" indent="0">
              <a:buNone/>
              <a:defRPr sz="2800"/>
            </a:lvl8pPr>
            <a:lvl9pPr marL="5202204" indent="0">
              <a:buNone/>
              <a:defRPr sz="2800"/>
            </a:lvl9pPr>
          </a:lstStyle>
          <a:p>
            <a:pPr lvl="0"/>
            <a:r>
              <a:rPr lang="nl-NL" noProof="0" smtClean="0"/>
              <a:t>Klik op het pictogram als u een afbeelding wilt toevoegen</a:t>
            </a:r>
            <a:endParaRPr lang="nl-NL" noProof="0"/>
          </a:p>
        </p:txBody>
      </p:sp>
      <p:sp>
        <p:nvSpPr>
          <p:cNvPr id="7" name="Tijdelijke aanduiding voor tekst 3"/>
          <p:cNvSpPr>
            <a:spLocks noGrp="1"/>
          </p:cNvSpPr>
          <p:nvPr>
            <p:ph type="body" sz="half" idx="2"/>
          </p:nvPr>
        </p:nvSpPr>
        <p:spPr>
          <a:xfrm>
            <a:off x="1977370" y="7265828"/>
            <a:ext cx="8944630" cy="796768"/>
          </a:xfrm>
        </p:spPr>
        <p:txBody>
          <a:bodyPr/>
          <a:lstStyle>
            <a:lvl1pPr marL="0" indent="0" algn="ctr">
              <a:buNone/>
              <a:defRPr sz="1800"/>
            </a:lvl1pPr>
            <a:lvl2pPr marL="650276" indent="0">
              <a:buNone/>
              <a:defRPr sz="1700"/>
            </a:lvl2pPr>
            <a:lvl3pPr marL="1300551" indent="0">
              <a:buNone/>
              <a:defRPr sz="1400"/>
            </a:lvl3pPr>
            <a:lvl4pPr marL="1950827" indent="0">
              <a:buNone/>
              <a:defRPr sz="1300"/>
            </a:lvl4pPr>
            <a:lvl5pPr marL="2601102" indent="0">
              <a:buNone/>
              <a:defRPr sz="1300"/>
            </a:lvl5pPr>
            <a:lvl6pPr marL="3251378" indent="0">
              <a:buNone/>
              <a:defRPr sz="1300"/>
            </a:lvl6pPr>
            <a:lvl7pPr marL="3901653" indent="0">
              <a:buNone/>
              <a:defRPr sz="1300"/>
            </a:lvl7pPr>
            <a:lvl8pPr marL="4551929" indent="0">
              <a:buNone/>
              <a:defRPr sz="1300"/>
            </a:lvl8pPr>
            <a:lvl9pPr marL="5202204" indent="0">
              <a:buNone/>
              <a:defRPr sz="1300"/>
            </a:lvl9pPr>
          </a:lstStyle>
          <a:p>
            <a:pPr lvl="0"/>
            <a:r>
              <a:rPr lang="nl-NL" smtClean="0"/>
              <a:t>Klik om de modelstijlen te bewerken</a:t>
            </a:r>
          </a:p>
        </p:txBody>
      </p:sp>
      <p:sp>
        <p:nvSpPr>
          <p:cNvPr id="4" name="Tijdelijke aanduiding voor dianummer 5"/>
          <p:cNvSpPr>
            <a:spLocks noGrp="1"/>
          </p:cNvSpPr>
          <p:nvPr>
            <p:ph type="sldNum" sz="quarter" idx="10"/>
          </p:nvPr>
        </p:nvSpPr>
        <p:spPr/>
        <p:txBody>
          <a:bodyPr/>
          <a:lstStyle>
            <a:lvl1pPr>
              <a:defRPr/>
            </a:lvl1pPr>
          </a:lstStyle>
          <a:p>
            <a:fld id="{9DFD335F-C18F-4FB6-BD18-69F3BA6F993A}" type="slidenum">
              <a:rPr lang="nl-NL"/>
              <a:pPr/>
              <a:t>‹#›</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8" name="Tijdelijke aanduiding voor datum 3"/>
          <p:cNvSpPr>
            <a:spLocks noGrp="1"/>
          </p:cNvSpPr>
          <p:nvPr>
            <p:ph type="dt" sz="half" idx="12"/>
          </p:nvPr>
        </p:nvSpPr>
        <p:spPr/>
        <p:txBody>
          <a:bodyPr/>
          <a:lstStyle>
            <a:lvl1pPr>
              <a:defRPr/>
            </a:lvl1pPr>
          </a:lstStyle>
          <a:p>
            <a:fld id="{E93E5289-0D6A-4DC6-BED2-019850146529}" type="datetime1">
              <a:rPr lang="nl-NL"/>
              <a:pPr/>
              <a:t>17-11-2015</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fbeelding paginavullen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ianummer 5"/>
          <p:cNvSpPr>
            <a:spLocks noGrp="1"/>
          </p:cNvSpPr>
          <p:nvPr>
            <p:ph type="sldNum" sz="quarter" idx="10"/>
          </p:nvPr>
        </p:nvSpPr>
        <p:spPr/>
        <p:txBody>
          <a:bodyPr/>
          <a:lstStyle>
            <a:lvl1pPr>
              <a:defRPr/>
            </a:lvl1pPr>
          </a:lstStyle>
          <a:p>
            <a:fld id="{40254032-80A3-4C35-8D11-2952FD9389E7}" type="slidenum">
              <a:rPr lang="nl-NL"/>
              <a:pPr/>
              <a:t>‹#›</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5" name="Tijdelijke aanduiding voor datum 3"/>
          <p:cNvSpPr>
            <a:spLocks noGrp="1"/>
          </p:cNvSpPr>
          <p:nvPr>
            <p:ph type="dt" sz="half" idx="12"/>
          </p:nvPr>
        </p:nvSpPr>
        <p:spPr/>
        <p:txBody>
          <a:bodyPr/>
          <a:lstStyle>
            <a:lvl1pPr>
              <a:defRPr/>
            </a:lvl1pPr>
          </a:lstStyle>
          <a:p>
            <a:fld id="{C99C079F-A4B5-40DA-939E-7E02DE9DAD2F}" type="datetime1">
              <a:rPr lang="nl-NL"/>
              <a:pPr/>
              <a:t>17-11-2015</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bg1"/>
                </a:solidFill>
              </a:defRPr>
            </a:lvl1pPr>
          </a:lstStyle>
          <a:p>
            <a:r>
              <a:rPr lang="nl-NL" smtClean="0"/>
              <a:t>Titelstijl van model bewerken</a:t>
            </a:r>
            <a:endParaRPr lang="nl-NL"/>
          </a:p>
        </p:txBody>
      </p:sp>
      <p:sp>
        <p:nvSpPr>
          <p:cNvPr id="6" name="Tijdelijke aanduiding voor inhoud 2"/>
          <p:cNvSpPr>
            <a:spLocks noGrp="1"/>
          </p:cNvSpPr>
          <p:nvPr>
            <p:ph idx="1"/>
          </p:nvPr>
        </p:nvSpPr>
        <p:spPr>
          <a:xfrm>
            <a:off x="900000" y="1800000"/>
            <a:ext cx="11160000" cy="6120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C0EE11A6-DFD7-4587-8D73-854F3534ED02}" type="slidenum">
              <a:rPr lang="nl-NL"/>
              <a:pPr/>
              <a:t>‹#›</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endParaRPr lang="nl-NL" dirty="0"/>
          </a:p>
        </p:txBody>
      </p:sp>
      <p:sp>
        <p:nvSpPr>
          <p:cNvPr id="7" name="Tijdelijke aanduiding voor datum 3"/>
          <p:cNvSpPr>
            <a:spLocks noGrp="1"/>
          </p:cNvSpPr>
          <p:nvPr>
            <p:ph type="dt" sz="half" idx="12"/>
          </p:nvPr>
        </p:nvSpPr>
        <p:spPr/>
        <p:txBody>
          <a:bodyPr/>
          <a:lstStyle>
            <a:lvl1pPr>
              <a:defRPr/>
            </a:lvl1pPr>
          </a:lstStyle>
          <a:p>
            <a:fld id="{3998F985-BFE9-430A-8239-767959AA636E}" type="datetime1">
              <a:rPr lang="nl-NL"/>
              <a:pPr/>
              <a:t>17-11-2015</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7.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Afbeelding 1"/>
          <p:cNvPicPr>
            <a:picLocks noChangeAspect="1"/>
          </p:cNvPicPr>
          <p:nvPr/>
        </p:nvPicPr>
        <p:blipFill>
          <a:blip r:embed="rId8"/>
          <a:srcRect/>
          <a:stretch>
            <a:fillRect/>
          </a:stretch>
        </p:blipFill>
        <p:spPr bwMode="auto">
          <a:xfrm>
            <a:off x="7288213" y="8696325"/>
            <a:ext cx="5211762" cy="817563"/>
          </a:xfrm>
          <a:prstGeom prst="rect">
            <a:avLst/>
          </a:prstGeom>
          <a:noFill/>
          <a:ln w="9525">
            <a:noFill/>
            <a:miter lim="800000"/>
            <a:headEnd/>
            <a:tailEnd/>
          </a:ln>
        </p:spPr>
      </p:pic>
      <p:sp>
        <p:nvSpPr>
          <p:cNvPr id="1027" name="Tijdelijke aanduiding voor titel 1"/>
          <p:cNvSpPr>
            <a:spLocks noGrp="1"/>
          </p:cNvSpPr>
          <p:nvPr>
            <p:ph type="title"/>
          </p:nvPr>
        </p:nvSpPr>
        <p:spPr bwMode="auto">
          <a:xfrm>
            <a:off x="900113" y="720725"/>
            <a:ext cx="11160125" cy="10795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lvl="0"/>
            <a:r>
              <a:rPr lang="nl-NL" smtClean="0"/>
              <a:t>Titelstijl van model bewerken</a:t>
            </a:r>
          </a:p>
        </p:txBody>
      </p:sp>
      <p:sp>
        <p:nvSpPr>
          <p:cNvPr id="1028" name="Tijdelijke aanduiding voor tekst 2"/>
          <p:cNvSpPr>
            <a:spLocks noGrp="1"/>
          </p:cNvSpPr>
          <p:nvPr>
            <p:ph type="body" idx="1"/>
          </p:nvPr>
        </p:nvSpPr>
        <p:spPr bwMode="auto">
          <a:xfrm>
            <a:off x="900113" y="1800225"/>
            <a:ext cx="11160125" cy="6119813"/>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6" name="Tijdelijke aanduiding voor dianummer 5"/>
          <p:cNvSpPr>
            <a:spLocks noGrp="1"/>
          </p:cNvSpPr>
          <p:nvPr>
            <p:ph type="sldNum" sz="quarter" idx="4"/>
          </p:nvPr>
        </p:nvSpPr>
        <p:spPr>
          <a:xfrm>
            <a:off x="900113" y="8916988"/>
            <a:ext cx="627062" cy="519112"/>
          </a:xfrm>
          <a:prstGeom prst="rect">
            <a:avLst/>
          </a:prstGeom>
        </p:spPr>
        <p:txBody>
          <a:bodyPr vert="horz" wrap="square" lIns="0" tIns="0" rIns="0" bIns="0" numCol="1" anchor="ctr" anchorCtr="0" compatLnSpc="1">
            <a:prstTxWarp prst="textNoShape">
              <a:avLst/>
            </a:prstTxWarp>
          </a:bodyPr>
          <a:lstStyle>
            <a:lvl1pPr>
              <a:defRPr sz="1400"/>
            </a:lvl1pPr>
          </a:lstStyle>
          <a:p>
            <a:fld id="{C80BDFEF-6C57-4B93-998A-86F41F4EB77E}" type="slidenum">
              <a:rPr lang="nl-NL"/>
              <a:pPr/>
              <a:t>‹#›</a:t>
            </a:fld>
            <a:endParaRPr lang="nl-NL"/>
          </a:p>
        </p:txBody>
      </p:sp>
      <p:sp>
        <p:nvSpPr>
          <p:cNvPr id="9" name="Tijdelijke aanduiding voor voettekst 4"/>
          <p:cNvSpPr>
            <a:spLocks noGrp="1"/>
          </p:cNvSpPr>
          <p:nvPr>
            <p:ph type="ftr" sz="quarter" idx="3"/>
          </p:nvPr>
        </p:nvSpPr>
        <p:spPr>
          <a:xfrm>
            <a:off x="1616075" y="8916988"/>
            <a:ext cx="4319588" cy="519112"/>
          </a:xfrm>
          <a:prstGeom prst="rect">
            <a:avLst/>
          </a:prstGeom>
        </p:spPr>
        <p:txBody>
          <a:bodyPr vert="horz" lIns="0" tIns="0" rIns="0" bIns="0" rtlCol="0" anchor="ctr"/>
          <a:lstStyle>
            <a:lvl1pPr algn="l" defTabSz="650276" fontAlgn="auto">
              <a:spcBef>
                <a:spcPts val="0"/>
              </a:spcBef>
              <a:spcAft>
                <a:spcPts val="0"/>
              </a:spcAft>
              <a:defRPr sz="1400">
                <a:solidFill>
                  <a:srgbClr val="000000"/>
                </a:solidFill>
                <a:latin typeface="+mn-lt"/>
                <a:ea typeface="+mn-ea"/>
                <a:cs typeface="+mn-cs"/>
              </a:defRPr>
            </a:lvl1pPr>
          </a:lstStyle>
          <a:p>
            <a:pPr>
              <a:defRPr/>
            </a:pPr>
            <a:r>
              <a:rPr lang="nl-NL"/>
              <a:t>Voettekst</a:t>
            </a:r>
            <a:endParaRPr lang="nl-NL" dirty="0"/>
          </a:p>
        </p:txBody>
      </p:sp>
      <p:sp>
        <p:nvSpPr>
          <p:cNvPr id="8" name="Tijdelijke aanduiding voor datum 3"/>
          <p:cNvSpPr>
            <a:spLocks noGrp="1"/>
          </p:cNvSpPr>
          <p:nvPr>
            <p:ph type="dt" sz="half" idx="2"/>
          </p:nvPr>
        </p:nvSpPr>
        <p:spPr>
          <a:xfrm>
            <a:off x="6119813" y="8916988"/>
            <a:ext cx="923925" cy="519112"/>
          </a:xfrm>
          <a:prstGeom prst="rect">
            <a:avLst/>
          </a:prstGeom>
        </p:spPr>
        <p:txBody>
          <a:bodyPr vert="horz" wrap="square" lIns="0" tIns="0" rIns="0" bIns="0" numCol="1" anchor="ctr" anchorCtr="0" compatLnSpc="1">
            <a:prstTxWarp prst="textNoShape">
              <a:avLst/>
            </a:prstTxWarp>
          </a:bodyPr>
          <a:lstStyle>
            <a:lvl1pPr>
              <a:defRPr sz="1200">
                <a:solidFill>
                  <a:srgbClr val="000000"/>
                </a:solidFill>
              </a:defRPr>
            </a:lvl1pPr>
          </a:lstStyle>
          <a:p>
            <a:fld id="{19B2B35F-296B-4DDF-841B-AC1E9598D6A1}" type="datetime1">
              <a:rPr lang="nl-NL"/>
              <a:pPr/>
              <a:t>17-11-2015</a:t>
            </a:fld>
            <a:endParaRPr lang="nl-NL"/>
          </a:p>
        </p:txBody>
      </p:sp>
      <p:sp>
        <p:nvSpPr>
          <p:cNvPr id="1032" name="Line 5"/>
          <p:cNvSpPr>
            <a:spLocks noChangeShapeType="1"/>
          </p:cNvSpPr>
          <p:nvPr/>
        </p:nvSpPr>
        <p:spPr bwMode="auto">
          <a:xfrm>
            <a:off x="0" y="8459788"/>
            <a:ext cx="13003213" cy="0"/>
          </a:xfrm>
          <a:prstGeom prst="line">
            <a:avLst/>
          </a:prstGeom>
          <a:noFill/>
          <a:ln w="12700">
            <a:solidFill>
              <a:srgbClr val="BE2E1A"/>
            </a:solidFill>
            <a:miter lim="800000"/>
            <a:headEnd/>
            <a:tailEnd/>
          </a:ln>
        </p:spPr>
        <p:txBody>
          <a:bodyPr lIns="0" tIns="0" rIns="0" bIns="0"/>
          <a:lstStyle/>
          <a:p>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sldNum="0" hdr="0" ftr="0" dt="0"/>
  <p:txStyles>
    <p:titleStyle>
      <a:lvl1pPr algn="l" defTabSz="649288" rtl="0" eaLnBrk="1" fontAlgn="base" hangingPunct="1">
        <a:spcBef>
          <a:spcPct val="0"/>
        </a:spcBef>
        <a:spcAft>
          <a:spcPct val="0"/>
        </a:spcAft>
        <a:defRPr sz="3000" b="1" kern="1200">
          <a:solidFill>
            <a:srgbClr val="BE2E1A"/>
          </a:solidFill>
          <a:latin typeface="+mj-lt"/>
          <a:ea typeface="ＭＳ Ｐゴシック" charset="0"/>
          <a:cs typeface="ＭＳ Ｐゴシック" charset="0"/>
        </a:defRPr>
      </a:lvl1pPr>
      <a:lvl2pPr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2pPr>
      <a:lvl3pPr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3pPr>
      <a:lvl4pPr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4pPr>
      <a:lvl5pPr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5pPr>
      <a:lvl6pPr marL="457200"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6pPr>
      <a:lvl7pPr marL="914400"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7pPr>
      <a:lvl8pPr marL="1371600"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8pPr>
      <a:lvl9pPr marL="1828800" algn="l" defTabSz="649288" rtl="0" eaLnBrk="1" fontAlgn="base" hangingPunct="1">
        <a:spcBef>
          <a:spcPct val="0"/>
        </a:spcBef>
        <a:spcAft>
          <a:spcPct val="0"/>
        </a:spcAft>
        <a:defRPr sz="3000" b="1">
          <a:solidFill>
            <a:srgbClr val="BE2E1A"/>
          </a:solidFill>
          <a:latin typeface="Arial" charset="0"/>
          <a:ea typeface="ＭＳ Ｐゴシック" charset="0"/>
          <a:cs typeface="ＭＳ Ｐゴシック" charset="0"/>
        </a:defRPr>
      </a:lvl9pPr>
    </p:titleStyle>
    <p:bodyStyle>
      <a:lvl1pPr marL="358775" indent="-358775" algn="l" defTabSz="649288" rtl="0" eaLnBrk="1" fontAlgn="base" hangingPunct="1">
        <a:spcBef>
          <a:spcPct val="0"/>
        </a:spcBef>
        <a:spcAft>
          <a:spcPct val="0"/>
        </a:spcAft>
        <a:buFont typeface="Arial" pitchFamily="34" charset="0"/>
        <a:buChar char="•"/>
        <a:defRPr sz="2500" kern="1200">
          <a:solidFill>
            <a:schemeClr val="tx1"/>
          </a:solidFill>
          <a:latin typeface="+mn-lt"/>
          <a:ea typeface="ＭＳ Ｐゴシック" charset="0"/>
          <a:cs typeface="ＭＳ Ｐゴシック" charset="0"/>
        </a:defRPr>
      </a:lvl1pPr>
      <a:lvl2pPr marL="719138" indent="-358775" algn="l" defTabSz="649288" rtl="0" eaLnBrk="1" fontAlgn="base" hangingPunct="1">
        <a:spcBef>
          <a:spcPct val="0"/>
        </a:spcBef>
        <a:spcAft>
          <a:spcPct val="0"/>
        </a:spcAft>
        <a:buFont typeface="Lucida Grande" pitchFamily="-65" charset="0"/>
        <a:buChar char="-"/>
        <a:defRPr sz="2500" kern="1200">
          <a:solidFill>
            <a:schemeClr val="tx1"/>
          </a:solidFill>
          <a:latin typeface="+mn-lt"/>
          <a:ea typeface="ＭＳ Ｐゴシック" charset="0"/>
          <a:cs typeface="+mn-cs"/>
        </a:defRPr>
      </a:lvl2pPr>
      <a:lvl3pPr marL="1114425" indent="-358775" algn="l" defTabSz="649288" rtl="0" eaLnBrk="1" fontAlgn="base" hangingPunct="1">
        <a:spcBef>
          <a:spcPct val="0"/>
        </a:spcBef>
        <a:spcAft>
          <a:spcPct val="0"/>
        </a:spcAft>
        <a:buFont typeface="Lucida Grande" pitchFamily="-65" charset="0"/>
        <a:buChar char="–"/>
        <a:defRPr sz="2100" kern="1200">
          <a:solidFill>
            <a:schemeClr val="tx1"/>
          </a:solidFill>
          <a:latin typeface="+mn-lt"/>
          <a:ea typeface="ＭＳ Ｐゴシック" charset="0"/>
          <a:cs typeface="+mn-cs"/>
        </a:defRPr>
      </a:lvl3pPr>
      <a:lvl4pPr marL="1511300" indent="-358775" algn="l" defTabSz="649288" rtl="0" eaLnBrk="1" fontAlgn="base" hangingPunct="1">
        <a:spcBef>
          <a:spcPct val="0"/>
        </a:spcBef>
        <a:spcAft>
          <a:spcPct val="0"/>
        </a:spcAft>
        <a:buFont typeface="Lucida Grande" pitchFamily="-65" charset="0"/>
        <a:buChar char="-"/>
        <a:defRPr sz="2100" kern="1200">
          <a:solidFill>
            <a:schemeClr val="tx1"/>
          </a:solidFill>
          <a:latin typeface="+mn-lt"/>
          <a:ea typeface="ＭＳ Ｐゴシック" charset="0"/>
          <a:cs typeface="+mn-cs"/>
        </a:defRPr>
      </a:lvl4pPr>
      <a:lvl5pPr marL="1906588" indent="-358775" algn="l" defTabSz="649288" rtl="0" eaLnBrk="1" fontAlgn="base" hangingPunct="1">
        <a:spcBef>
          <a:spcPct val="0"/>
        </a:spcBef>
        <a:spcAft>
          <a:spcPct val="0"/>
        </a:spcAft>
        <a:buFont typeface="Lucida Grande" pitchFamily="-65" charset="0"/>
        <a:buChar char="-"/>
        <a:defRPr sz="2100" kern="1200">
          <a:solidFill>
            <a:schemeClr val="tx1"/>
          </a:solidFill>
          <a:latin typeface="+mn-lt"/>
          <a:ea typeface="ＭＳ Ｐゴシック" charset="0"/>
          <a:cs typeface="+mn-cs"/>
        </a:defRPr>
      </a:lvl5pPr>
      <a:lvl6pPr marL="3576516" indent="-325138" algn="l" defTabSz="650276" rtl="0" eaLnBrk="1" latinLnBrk="0" hangingPunct="1">
        <a:spcBef>
          <a:spcPct val="20000"/>
        </a:spcBef>
        <a:buFont typeface="Arial"/>
        <a:buChar char="•"/>
        <a:defRPr sz="2800" kern="1200">
          <a:solidFill>
            <a:schemeClr val="tx1"/>
          </a:solidFill>
          <a:latin typeface="+mn-lt"/>
          <a:ea typeface="+mn-ea"/>
          <a:cs typeface="+mn-cs"/>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nl-NL"/>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Tijdelijke aanduiding voor titel 1"/>
          <p:cNvSpPr>
            <a:spLocks noGrp="1"/>
          </p:cNvSpPr>
          <p:nvPr>
            <p:ph type="title"/>
          </p:nvPr>
        </p:nvSpPr>
        <p:spPr bwMode="auto">
          <a:xfrm>
            <a:off x="900113" y="720725"/>
            <a:ext cx="11160125" cy="10795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lvl="0"/>
            <a:r>
              <a:rPr lang="nl-NL" smtClean="0"/>
              <a:t>Titelstijl van model bewerken</a:t>
            </a:r>
          </a:p>
        </p:txBody>
      </p:sp>
      <p:sp>
        <p:nvSpPr>
          <p:cNvPr id="8195" name="Tijdelijke aanduiding voor tekst 2"/>
          <p:cNvSpPr>
            <a:spLocks noGrp="1"/>
          </p:cNvSpPr>
          <p:nvPr>
            <p:ph type="body" idx="1"/>
          </p:nvPr>
        </p:nvSpPr>
        <p:spPr bwMode="auto">
          <a:xfrm>
            <a:off x="900113" y="1800225"/>
            <a:ext cx="11160125" cy="6119813"/>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4" name="Tijdelijke aanduiding voor dianummer 5"/>
          <p:cNvSpPr>
            <a:spLocks noGrp="1"/>
          </p:cNvSpPr>
          <p:nvPr>
            <p:ph type="sldNum" sz="quarter" idx="4"/>
          </p:nvPr>
        </p:nvSpPr>
        <p:spPr>
          <a:xfrm>
            <a:off x="900113" y="8916988"/>
            <a:ext cx="627062" cy="519112"/>
          </a:xfrm>
          <a:prstGeom prst="rect">
            <a:avLst/>
          </a:prstGeom>
        </p:spPr>
        <p:txBody>
          <a:bodyPr vert="horz" wrap="square" lIns="0" tIns="0" rIns="0" bIns="0" numCol="1" anchor="ctr" anchorCtr="0" compatLnSpc="1">
            <a:prstTxWarp prst="textNoShape">
              <a:avLst/>
            </a:prstTxWarp>
          </a:bodyPr>
          <a:lstStyle>
            <a:lvl1pPr>
              <a:defRPr sz="1400">
                <a:solidFill>
                  <a:srgbClr val="000000"/>
                </a:solidFill>
              </a:defRPr>
            </a:lvl1pPr>
          </a:lstStyle>
          <a:p>
            <a:fld id="{A972F6DE-CEF5-4AD1-B3D3-5170B7049EAD}" type="slidenum">
              <a:rPr lang="nl-NL"/>
              <a:pPr/>
              <a:t>‹#›</a:t>
            </a:fld>
            <a:endParaRPr lang="nl-NL"/>
          </a:p>
        </p:txBody>
      </p:sp>
      <p:sp>
        <p:nvSpPr>
          <p:cNvPr id="15" name="Tijdelijke aanduiding voor voettekst 4"/>
          <p:cNvSpPr>
            <a:spLocks noGrp="1"/>
          </p:cNvSpPr>
          <p:nvPr>
            <p:ph type="ftr" sz="quarter" idx="3"/>
          </p:nvPr>
        </p:nvSpPr>
        <p:spPr>
          <a:xfrm>
            <a:off x="1616075" y="8916988"/>
            <a:ext cx="4319588" cy="519112"/>
          </a:xfrm>
          <a:prstGeom prst="rect">
            <a:avLst/>
          </a:prstGeom>
        </p:spPr>
        <p:txBody>
          <a:bodyPr vert="horz" lIns="0" tIns="0" rIns="0" bIns="0" rtlCol="0" anchor="ctr"/>
          <a:lstStyle>
            <a:lvl1pPr algn="l" defTabSz="650276" fontAlgn="auto">
              <a:spcBef>
                <a:spcPts val="0"/>
              </a:spcBef>
              <a:spcAft>
                <a:spcPts val="0"/>
              </a:spcAft>
              <a:defRPr sz="1400">
                <a:solidFill>
                  <a:srgbClr val="000000"/>
                </a:solidFill>
                <a:latin typeface="+mn-lt"/>
                <a:ea typeface="+mn-ea"/>
                <a:cs typeface="+mn-cs"/>
              </a:defRPr>
            </a:lvl1pPr>
          </a:lstStyle>
          <a:p>
            <a:pPr>
              <a:defRPr/>
            </a:pPr>
            <a:r>
              <a:rPr lang="nl-NL"/>
              <a:t>Voettekst</a:t>
            </a:r>
            <a:endParaRPr lang="nl-NL" dirty="0"/>
          </a:p>
        </p:txBody>
      </p:sp>
      <p:sp>
        <p:nvSpPr>
          <p:cNvPr id="16" name="Tijdelijke aanduiding voor datum 3"/>
          <p:cNvSpPr>
            <a:spLocks noGrp="1"/>
          </p:cNvSpPr>
          <p:nvPr>
            <p:ph type="dt" sz="half" idx="2"/>
          </p:nvPr>
        </p:nvSpPr>
        <p:spPr>
          <a:xfrm>
            <a:off x="6119813" y="8916988"/>
            <a:ext cx="923925" cy="519112"/>
          </a:xfrm>
          <a:prstGeom prst="rect">
            <a:avLst/>
          </a:prstGeom>
        </p:spPr>
        <p:txBody>
          <a:bodyPr vert="horz" wrap="square" lIns="0" tIns="0" rIns="0" bIns="0" numCol="1" anchor="ctr" anchorCtr="0" compatLnSpc="1">
            <a:prstTxWarp prst="textNoShape">
              <a:avLst/>
            </a:prstTxWarp>
          </a:bodyPr>
          <a:lstStyle>
            <a:lvl1pPr>
              <a:defRPr sz="1200">
                <a:solidFill>
                  <a:srgbClr val="000000"/>
                </a:solidFill>
              </a:defRPr>
            </a:lvl1pPr>
          </a:lstStyle>
          <a:p>
            <a:fld id="{01C03BBD-F63D-41CA-8821-564B5F3072AF}" type="datetime1">
              <a:rPr lang="nl-NL"/>
              <a:pPr/>
              <a:t>17-11-2015</a:t>
            </a:fld>
            <a:endParaRPr lang="nl-NL"/>
          </a:p>
        </p:txBody>
      </p:sp>
      <p:pic>
        <p:nvPicPr>
          <p:cNvPr id="8199" name="Afbeelding 1"/>
          <p:cNvPicPr>
            <a:picLocks noChangeAspect="1"/>
          </p:cNvPicPr>
          <p:nvPr/>
        </p:nvPicPr>
        <p:blipFill>
          <a:blip r:embed="rId4"/>
          <a:srcRect/>
          <a:stretch>
            <a:fillRect/>
          </a:stretch>
        </p:blipFill>
        <p:spPr bwMode="auto">
          <a:xfrm>
            <a:off x="7288213" y="8696325"/>
            <a:ext cx="5211762" cy="817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defTabSz="649288" rtl="0" eaLnBrk="0" fontAlgn="base" hangingPunct="0">
        <a:spcBef>
          <a:spcPct val="0"/>
        </a:spcBef>
        <a:spcAft>
          <a:spcPct val="0"/>
        </a:spcAft>
        <a:defRPr sz="5000" kern="1200">
          <a:solidFill>
            <a:srgbClr val="FFFFFF"/>
          </a:solidFill>
          <a:latin typeface="+mj-lt"/>
          <a:ea typeface="ＭＳ Ｐゴシック" charset="0"/>
          <a:cs typeface="ＭＳ Ｐゴシック" charset="0"/>
        </a:defRPr>
      </a:lvl1pPr>
      <a:lvl2pPr algn="l" defTabSz="649288" rtl="0" eaLnBrk="0" fontAlgn="base" hangingPunct="0">
        <a:spcBef>
          <a:spcPct val="0"/>
        </a:spcBef>
        <a:spcAft>
          <a:spcPct val="0"/>
        </a:spcAft>
        <a:defRPr sz="5000">
          <a:solidFill>
            <a:srgbClr val="FFFFFF"/>
          </a:solidFill>
          <a:latin typeface="Arial" charset="0"/>
          <a:ea typeface="ＭＳ Ｐゴシック" charset="0"/>
          <a:cs typeface="ＭＳ Ｐゴシック" charset="0"/>
        </a:defRPr>
      </a:lvl2pPr>
      <a:lvl3pPr algn="l" defTabSz="649288" rtl="0" eaLnBrk="0" fontAlgn="base" hangingPunct="0">
        <a:spcBef>
          <a:spcPct val="0"/>
        </a:spcBef>
        <a:spcAft>
          <a:spcPct val="0"/>
        </a:spcAft>
        <a:defRPr sz="5000">
          <a:solidFill>
            <a:srgbClr val="FFFFFF"/>
          </a:solidFill>
          <a:latin typeface="Arial" charset="0"/>
          <a:ea typeface="ＭＳ Ｐゴシック" charset="0"/>
          <a:cs typeface="ＭＳ Ｐゴシック" charset="0"/>
        </a:defRPr>
      </a:lvl3pPr>
      <a:lvl4pPr algn="l" defTabSz="649288" rtl="0" eaLnBrk="0" fontAlgn="base" hangingPunct="0">
        <a:spcBef>
          <a:spcPct val="0"/>
        </a:spcBef>
        <a:spcAft>
          <a:spcPct val="0"/>
        </a:spcAft>
        <a:defRPr sz="5000">
          <a:solidFill>
            <a:srgbClr val="FFFFFF"/>
          </a:solidFill>
          <a:latin typeface="Arial" charset="0"/>
          <a:ea typeface="ＭＳ Ｐゴシック" charset="0"/>
          <a:cs typeface="ＭＳ Ｐゴシック" charset="0"/>
        </a:defRPr>
      </a:lvl4pPr>
      <a:lvl5pPr algn="l" defTabSz="649288" rtl="0" eaLnBrk="0" fontAlgn="base" hangingPunct="0">
        <a:spcBef>
          <a:spcPct val="0"/>
        </a:spcBef>
        <a:spcAft>
          <a:spcPct val="0"/>
        </a:spcAft>
        <a:defRPr sz="5000">
          <a:solidFill>
            <a:srgbClr val="FFFFFF"/>
          </a:solidFill>
          <a:latin typeface="Arial" charset="0"/>
          <a:ea typeface="ＭＳ Ｐゴシック" charset="0"/>
          <a:cs typeface="ＭＳ Ｐゴシック" charset="0"/>
        </a:defRPr>
      </a:lvl5pPr>
      <a:lvl6pPr marL="457200" algn="l" defTabSz="649288" rtl="0" fontAlgn="base">
        <a:spcBef>
          <a:spcPct val="0"/>
        </a:spcBef>
        <a:spcAft>
          <a:spcPct val="0"/>
        </a:spcAft>
        <a:defRPr sz="5000">
          <a:solidFill>
            <a:srgbClr val="FFFFFF"/>
          </a:solidFill>
          <a:latin typeface="Arial" charset="0"/>
          <a:ea typeface="ＭＳ Ｐゴシック" charset="0"/>
          <a:cs typeface="ＭＳ Ｐゴシック" charset="0"/>
        </a:defRPr>
      </a:lvl6pPr>
      <a:lvl7pPr marL="914400" algn="l" defTabSz="649288" rtl="0" fontAlgn="base">
        <a:spcBef>
          <a:spcPct val="0"/>
        </a:spcBef>
        <a:spcAft>
          <a:spcPct val="0"/>
        </a:spcAft>
        <a:defRPr sz="5000">
          <a:solidFill>
            <a:srgbClr val="FFFFFF"/>
          </a:solidFill>
          <a:latin typeface="Arial" charset="0"/>
          <a:ea typeface="ＭＳ Ｐゴシック" charset="0"/>
          <a:cs typeface="ＭＳ Ｐゴシック" charset="0"/>
        </a:defRPr>
      </a:lvl7pPr>
      <a:lvl8pPr marL="1371600" algn="l" defTabSz="649288" rtl="0" fontAlgn="base">
        <a:spcBef>
          <a:spcPct val="0"/>
        </a:spcBef>
        <a:spcAft>
          <a:spcPct val="0"/>
        </a:spcAft>
        <a:defRPr sz="5000">
          <a:solidFill>
            <a:srgbClr val="FFFFFF"/>
          </a:solidFill>
          <a:latin typeface="Arial" charset="0"/>
          <a:ea typeface="ＭＳ Ｐゴシック" charset="0"/>
          <a:cs typeface="ＭＳ Ｐゴシック" charset="0"/>
        </a:defRPr>
      </a:lvl8pPr>
      <a:lvl9pPr marL="1828800" algn="l" defTabSz="649288" rtl="0" fontAlgn="base">
        <a:spcBef>
          <a:spcPct val="0"/>
        </a:spcBef>
        <a:spcAft>
          <a:spcPct val="0"/>
        </a:spcAft>
        <a:defRPr sz="5000">
          <a:solidFill>
            <a:srgbClr val="FFFFFF"/>
          </a:solidFill>
          <a:latin typeface="Arial" charset="0"/>
          <a:ea typeface="ＭＳ Ｐゴシック" charset="0"/>
          <a:cs typeface="ＭＳ Ｐゴシック" charset="0"/>
        </a:defRPr>
      </a:lvl9pPr>
    </p:titleStyle>
    <p:bodyStyle>
      <a:lvl1pPr marL="358775" indent="-358775" algn="l" defTabSz="649288" rtl="0" eaLnBrk="0" fontAlgn="base" hangingPunct="0">
        <a:spcBef>
          <a:spcPct val="0"/>
        </a:spcBef>
        <a:spcAft>
          <a:spcPct val="0"/>
        </a:spcAft>
        <a:buFont typeface="Arial" pitchFamily="34" charset="0"/>
        <a:buChar char="•"/>
        <a:defRPr sz="2500" kern="1200">
          <a:solidFill>
            <a:srgbClr val="FFFFFF"/>
          </a:solidFill>
          <a:latin typeface="+mn-lt"/>
          <a:ea typeface="ＭＳ Ｐゴシック" charset="0"/>
          <a:cs typeface="ＭＳ Ｐゴシック" charset="0"/>
        </a:defRPr>
      </a:lvl1pPr>
      <a:lvl2pPr marL="719138" indent="-358775" algn="l" defTabSz="649288" rtl="0" eaLnBrk="0" fontAlgn="base" hangingPunct="0">
        <a:spcBef>
          <a:spcPct val="0"/>
        </a:spcBef>
        <a:spcAft>
          <a:spcPct val="0"/>
        </a:spcAft>
        <a:buFont typeface="Lucida Grande" pitchFamily="-65" charset="0"/>
        <a:buChar char="-"/>
        <a:defRPr sz="2500" kern="1200">
          <a:solidFill>
            <a:srgbClr val="FFFFFF"/>
          </a:solidFill>
          <a:latin typeface="+mn-lt"/>
          <a:ea typeface="ＭＳ Ｐゴシック" charset="0"/>
          <a:cs typeface="+mn-cs"/>
        </a:defRPr>
      </a:lvl2pPr>
      <a:lvl3pPr marL="1114425" indent="-358775" algn="l" defTabSz="649288" rtl="0" eaLnBrk="0" fontAlgn="base" hangingPunct="0">
        <a:spcBef>
          <a:spcPct val="0"/>
        </a:spcBef>
        <a:spcAft>
          <a:spcPct val="0"/>
        </a:spcAft>
        <a:buFont typeface="Lucida Grande" pitchFamily="-65" charset="0"/>
        <a:buChar char="–"/>
        <a:defRPr sz="2100" kern="1200">
          <a:solidFill>
            <a:srgbClr val="FFFFFF"/>
          </a:solidFill>
          <a:latin typeface="+mn-lt"/>
          <a:ea typeface="ＭＳ Ｐゴシック" charset="0"/>
          <a:cs typeface="+mn-cs"/>
        </a:defRPr>
      </a:lvl3pPr>
      <a:lvl4pPr marL="1511300" indent="-358775" algn="l" defTabSz="649288" rtl="0" eaLnBrk="0" fontAlgn="base" hangingPunct="0">
        <a:spcBef>
          <a:spcPct val="0"/>
        </a:spcBef>
        <a:spcAft>
          <a:spcPct val="0"/>
        </a:spcAft>
        <a:buFont typeface="Lucida Grande" pitchFamily="-65" charset="0"/>
        <a:buChar char="-"/>
        <a:defRPr sz="2100" kern="1200">
          <a:solidFill>
            <a:srgbClr val="FFFFFF"/>
          </a:solidFill>
          <a:latin typeface="+mn-lt"/>
          <a:ea typeface="ＭＳ Ｐゴシック" charset="0"/>
          <a:cs typeface="+mn-cs"/>
        </a:defRPr>
      </a:lvl4pPr>
      <a:lvl5pPr marL="1906588" indent="-358775" algn="l" defTabSz="649288" rtl="0" eaLnBrk="0" fontAlgn="base" hangingPunct="0">
        <a:spcBef>
          <a:spcPct val="0"/>
        </a:spcBef>
        <a:spcAft>
          <a:spcPct val="0"/>
        </a:spcAft>
        <a:buFont typeface="Lucida Grande" pitchFamily="-65" charset="0"/>
        <a:buChar char="-"/>
        <a:defRPr sz="2100" kern="1200">
          <a:solidFill>
            <a:srgbClr val="FFFFFF"/>
          </a:solidFill>
          <a:latin typeface="+mn-lt"/>
          <a:ea typeface="ＭＳ Ｐゴシック" charset="0"/>
          <a:cs typeface="+mn-cs"/>
        </a:defRPr>
      </a:lvl5pPr>
      <a:lvl6pPr marL="3576516" indent="-325138" algn="l" defTabSz="650276" rtl="0" eaLnBrk="1" latinLnBrk="0" hangingPunct="1">
        <a:spcBef>
          <a:spcPct val="20000"/>
        </a:spcBef>
        <a:buFont typeface="Arial"/>
        <a:buChar char="•"/>
        <a:defRPr sz="2800" kern="1200">
          <a:solidFill>
            <a:schemeClr val="tx1"/>
          </a:solidFill>
          <a:latin typeface="+mn-lt"/>
          <a:ea typeface="+mn-ea"/>
          <a:cs typeface="+mn-cs"/>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nl-NL"/>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el 1"/>
          <p:cNvSpPr>
            <a:spLocks noGrp="1"/>
          </p:cNvSpPr>
          <p:nvPr>
            <p:ph type="title"/>
          </p:nvPr>
        </p:nvSpPr>
        <p:spPr>
          <a:xfrm>
            <a:off x="1707635" y="1959429"/>
            <a:ext cx="9372043" cy="3633849"/>
          </a:xfrm>
        </p:spPr>
        <p:txBody>
          <a:bodyPr/>
          <a:lstStyle/>
          <a:p>
            <a:pPr algn="ctr"/>
            <a:r>
              <a:rPr lang="en-US" b="1" dirty="0"/>
              <a:t>Anticipatory governance</a:t>
            </a:r>
            <a:r>
              <a:rPr lang="en-US" b="1" dirty="0" smtClean="0"/>
              <a:t>:</a:t>
            </a:r>
            <a:r>
              <a:rPr lang="en-US" sz="1800" b="1" dirty="0" smtClean="0"/>
              <a:t/>
            </a:r>
            <a:br>
              <a:rPr lang="en-US" sz="1800" b="1" dirty="0" smtClean="0"/>
            </a:br>
            <a:r>
              <a:rPr lang="en-US" sz="1800" b="1" dirty="0" smtClean="0"/>
              <a:t/>
            </a:r>
            <a:br>
              <a:rPr lang="en-US" sz="1800" b="1" dirty="0" smtClean="0"/>
            </a:br>
            <a:r>
              <a:rPr lang="en-US" b="1" dirty="0" smtClean="0"/>
              <a:t>Theories </a:t>
            </a:r>
            <a:r>
              <a:rPr lang="en-US" b="1" dirty="0"/>
              <a:t>of change in environmental outlooks</a:t>
            </a:r>
            <a:endParaRPr lang="nl-NL" dirty="0" smtClean="0">
              <a:ea typeface="ＭＳ Ｐゴシック" pitchFamily="34" charset="-128"/>
            </a:endParaRPr>
          </a:p>
        </p:txBody>
      </p:sp>
      <p:sp>
        <p:nvSpPr>
          <p:cNvPr id="12290" name="Tijdelijke aanduiding voor inhoud 2"/>
          <p:cNvSpPr>
            <a:spLocks noGrp="1"/>
          </p:cNvSpPr>
          <p:nvPr>
            <p:ph idx="1"/>
          </p:nvPr>
        </p:nvSpPr>
        <p:spPr>
          <a:xfrm>
            <a:off x="900113" y="5462648"/>
            <a:ext cx="11160125" cy="950027"/>
          </a:xfrm>
        </p:spPr>
        <p:txBody>
          <a:bodyPr/>
          <a:lstStyle/>
          <a:p>
            <a:pPr marL="0" indent="0" algn="ctr">
              <a:buNone/>
            </a:pPr>
            <a:endParaRPr lang="nl-NL" dirty="0" smtClean="0"/>
          </a:p>
          <a:p>
            <a:pPr marL="0" indent="0" algn="ctr">
              <a:buNone/>
            </a:pPr>
            <a:r>
              <a:rPr lang="nl-NL" dirty="0" smtClean="0"/>
              <a:t>Sietske </a:t>
            </a:r>
            <a:r>
              <a:rPr lang="nl-NL" dirty="0"/>
              <a:t>Veenman </a:t>
            </a:r>
            <a:r>
              <a:rPr lang="nl-NL" dirty="0" err="1"/>
              <a:t>and</a:t>
            </a:r>
            <a:r>
              <a:rPr lang="nl-NL" dirty="0"/>
              <a:t> Pieter Leroy</a:t>
            </a:r>
          </a:p>
          <a:p>
            <a:pPr algn="ctr"/>
            <a:endParaRPr lang="nl-NL"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5400" dirty="0" smtClean="0"/>
              <a:t>Environmental outlooks </a:t>
            </a:r>
            <a:endParaRPr lang="nl-NL" sz="5400" dirty="0"/>
          </a:p>
        </p:txBody>
      </p:sp>
      <p:sp>
        <p:nvSpPr>
          <p:cNvPr id="3" name="Tijdelijke aanduiding voor inhoud 2"/>
          <p:cNvSpPr>
            <a:spLocks noGrp="1"/>
          </p:cNvSpPr>
          <p:nvPr>
            <p:ph idx="1"/>
          </p:nvPr>
        </p:nvSpPr>
        <p:spPr/>
        <p:txBody>
          <a:bodyPr>
            <a:normAutofit fontScale="92500" lnSpcReduction="20000"/>
          </a:bodyPr>
          <a:lstStyle/>
          <a:p>
            <a:r>
              <a:rPr lang="en-GB" sz="4000" dirty="0" smtClean="0"/>
              <a:t>Sample holds futures studies from governmental bodies, advisory bodies/scientific institutes and NGOs</a:t>
            </a:r>
          </a:p>
          <a:p>
            <a:pPr lvl="1"/>
            <a:r>
              <a:rPr lang="en-GB" sz="4000" dirty="0" smtClean="0"/>
              <a:t>EEA, </a:t>
            </a:r>
            <a:r>
              <a:rPr lang="en-GB" sz="4000" i="1" dirty="0" smtClean="0"/>
              <a:t>State and Outlook 2010; assessment of global megatrends</a:t>
            </a:r>
            <a:r>
              <a:rPr lang="en-GB" sz="4000" dirty="0" smtClean="0"/>
              <a:t> </a:t>
            </a:r>
          </a:p>
          <a:p>
            <a:pPr lvl="1"/>
            <a:r>
              <a:rPr lang="en-GB" sz="4000" i="1" dirty="0" smtClean="0"/>
              <a:t>GEO 5, the ‘Global Environment Outlook’ of the UNEP</a:t>
            </a:r>
            <a:endParaRPr lang="en-GB" sz="4000" dirty="0" smtClean="0"/>
          </a:p>
          <a:p>
            <a:pPr lvl="1"/>
            <a:r>
              <a:rPr lang="en-GB" sz="4000" dirty="0" smtClean="0"/>
              <a:t>German Advisory Council on Global Change, </a:t>
            </a:r>
            <a:r>
              <a:rPr lang="en-GB" sz="4000" i="1" dirty="0" smtClean="0"/>
              <a:t>World in transition. A social contract for sustainability</a:t>
            </a:r>
            <a:r>
              <a:rPr lang="en-GB" sz="4000" dirty="0" smtClean="0"/>
              <a:t> </a:t>
            </a:r>
          </a:p>
          <a:p>
            <a:pPr lvl="1"/>
            <a:r>
              <a:rPr lang="en-GB" sz="4000" dirty="0" smtClean="0"/>
              <a:t>Greenpeace, Energy (r)evolution, 2015</a:t>
            </a:r>
          </a:p>
          <a:p>
            <a:pPr lvl="1"/>
            <a:r>
              <a:rPr lang="en-GB" sz="4000" dirty="0" smtClean="0"/>
              <a:t>WWF, Living planet report, 2014</a:t>
            </a:r>
          </a:p>
          <a:p>
            <a:endParaRPr lang="nl-NL" dirty="0" smtClean="0"/>
          </a:p>
          <a:p>
            <a:endParaRPr lang="nl-NL" dirty="0"/>
          </a:p>
        </p:txBody>
      </p:sp>
    </p:spTree>
    <p:extLst>
      <p:ext uri="{BB962C8B-B14F-4D97-AF65-F5344CB8AC3E}">
        <p14:creationId xmlns:p14="http://schemas.microsoft.com/office/powerpoint/2010/main" xmlns="" val="1423000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161" y="390723"/>
            <a:ext cx="11702892" cy="1311878"/>
          </a:xfrm>
        </p:spPr>
        <p:txBody>
          <a:bodyPr/>
          <a:lstStyle/>
          <a:p>
            <a:r>
              <a:rPr lang="nl-NL" sz="5400" dirty="0" smtClean="0"/>
              <a:t>UNEP</a:t>
            </a:r>
            <a:endParaRPr lang="nl-NL" sz="5400" dirty="0"/>
          </a:p>
        </p:txBody>
      </p:sp>
      <p:sp>
        <p:nvSpPr>
          <p:cNvPr id="3" name="Content Placeholder 2"/>
          <p:cNvSpPr>
            <a:spLocks noGrp="1"/>
          </p:cNvSpPr>
          <p:nvPr>
            <p:ph idx="1"/>
          </p:nvPr>
        </p:nvSpPr>
        <p:spPr>
          <a:xfrm>
            <a:off x="650161" y="1140031"/>
            <a:ext cx="11702892" cy="7873359"/>
          </a:xfrm>
        </p:spPr>
        <p:txBody>
          <a:bodyPr>
            <a:noAutofit/>
          </a:bodyPr>
          <a:lstStyle/>
          <a:p>
            <a:pPr>
              <a:buNone/>
            </a:pPr>
            <a:r>
              <a:rPr lang="en-IN" sz="4000" dirty="0" smtClean="0"/>
              <a:t>Change </a:t>
            </a:r>
            <a:r>
              <a:rPr lang="en-IN" sz="4000" dirty="0"/>
              <a:t>is </a:t>
            </a:r>
            <a:r>
              <a:rPr lang="en-IN" sz="4000" dirty="0" smtClean="0"/>
              <a:t>possible through human </a:t>
            </a:r>
            <a:r>
              <a:rPr lang="en-IN" sz="4000" dirty="0"/>
              <a:t>activity </a:t>
            </a:r>
            <a:endParaRPr lang="en-IN" sz="4000" dirty="0" smtClean="0"/>
          </a:p>
          <a:p>
            <a:r>
              <a:rPr lang="en-IN" sz="4000" i="1" dirty="0" smtClean="0"/>
              <a:t>Drivers</a:t>
            </a:r>
            <a:r>
              <a:rPr lang="en-IN" sz="4000" dirty="0" smtClean="0"/>
              <a:t>: </a:t>
            </a:r>
          </a:p>
          <a:p>
            <a:pPr lvl="1"/>
            <a:r>
              <a:rPr lang="en-IN" sz="3200" dirty="0" smtClean="0"/>
              <a:t>population and economic development</a:t>
            </a:r>
          </a:p>
          <a:p>
            <a:pPr lvl="1"/>
            <a:r>
              <a:rPr lang="en-IN" sz="3200" dirty="0" smtClean="0"/>
              <a:t>Being in a web of interconnections with other drivers</a:t>
            </a:r>
          </a:p>
          <a:p>
            <a:r>
              <a:rPr lang="en-IN" sz="4000" i="1" dirty="0" smtClean="0"/>
              <a:t>(Likely) impact:</a:t>
            </a:r>
          </a:p>
          <a:p>
            <a:pPr lvl="1"/>
            <a:r>
              <a:rPr lang="en-IN" sz="3200" dirty="0" smtClean="0"/>
              <a:t>Domain specific (land, water, atmosphere, etc)</a:t>
            </a:r>
          </a:p>
          <a:p>
            <a:pPr lvl="1"/>
            <a:r>
              <a:rPr lang="en-IN" sz="3200" dirty="0" smtClean="0"/>
              <a:t>Trend analyses, also when using scenarios</a:t>
            </a:r>
          </a:p>
          <a:p>
            <a:r>
              <a:rPr lang="en-IN" sz="4000" i="1" dirty="0" smtClean="0"/>
              <a:t>Responses: </a:t>
            </a:r>
          </a:p>
          <a:p>
            <a:pPr lvl="1"/>
            <a:r>
              <a:rPr lang="en-IN" sz="3200" dirty="0" smtClean="0"/>
              <a:t>Policy and knowledge seem to be an important element, sometimes combined with technology </a:t>
            </a:r>
          </a:p>
          <a:p>
            <a:pPr lvl="1"/>
            <a:r>
              <a:rPr lang="en-IN" sz="3200" dirty="0" smtClean="0"/>
              <a:t>The state is the dominant actor to initiate change and they need to cooperate (implementation, support technological innovation)</a:t>
            </a:r>
          </a:p>
          <a:p>
            <a:pPr lvl="1"/>
            <a:r>
              <a:rPr lang="en-IN" sz="3200" dirty="0" smtClean="0"/>
              <a:t>Plead for a multi-stakeholder-approach not clarified</a:t>
            </a:r>
          </a:p>
        </p:txBody>
      </p:sp>
    </p:spTree>
    <p:extLst>
      <p:ext uri="{BB962C8B-B14F-4D97-AF65-F5344CB8AC3E}">
        <p14:creationId xmlns:p14="http://schemas.microsoft.com/office/powerpoint/2010/main" xmlns="" val="3104830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smtClean="0"/>
              <a:t>WBGU</a:t>
            </a:r>
            <a:endParaRPr lang="nl-NL" sz="5400" dirty="0"/>
          </a:p>
        </p:txBody>
      </p:sp>
      <p:sp>
        <p:nvSpPr>
          <p:cNvPr id="3" name="Content Placeholder 2"/>
          <p:cNvSpPr>
            <a:spLocks noGrp="1"/>
          </p:cNvSpPr>
          <p:nvPr>
            <p:ph idx="1"/>
          </p:nvPr>
        </p:nvSpPr>
        <p:spPr>
          <a:xfrm>
            <a:off x="562471" y="1472539"/>
            <a:ext cx="11702892" cy="7517081"/>
          </a:xfrm>
        </p:spPr>
        <p:txBody>
          <a:bodyPr>
            <a:normAutofit fontScale="92500" lnSpcReduction="10000"/>
          </a:bodyPr>
          <a:lstStyle/>
          <a:p>
            <a:pPr>
              <a:buNone/>
            </a:pPr>
            <a:r>
              <a:rPr lang="en-IN" sz="4000" dirty="0" smtClean="0"/>
              <a:t>Change is possible with an actor approach</a:t>
            </a:r>
          </a:p>
          <a:p>
            <a:r>
              <a:rPr lang="en-IN" sz="4000" i="1" dirty="0" smtClean="0"/>
              <a:t>Drivers:</a:t>
            </a:r>
          </a:p>
          <a:p>
            <a:pPr lvl="1"/>
            <a:r>
              <a:rPr lang="en-IN" sz="3500" dirty="0" smtClean="0"/>
              <a:t>Carbon based economic development</a:t>
            </a:r>
          </a:p>
          <a:p>
            <a:r>
              <a:rPr lang="en-IN" sz="4000" i="1" dirty="0" smtClean="0"/>
              <a:t>(Likely) impact:</a:t>
            </a:r>
          </a:p>
          <a:p>
            <a:pPr lvl="1"/>
            <a:r>
              <a:rPr lang="en-IN" sz="3600" dirty="0" smtClean="0"/>
              <a:t>Focussed on different themes: climate change, desertification, water, etc. due to carbon economy</a:t>
            </a:r>
          </a:p>
          <a:p>
            <a:pPr lvl="1"/>
            <a:r>
              <a:rPr lang="en-IN" sz="3600" dirty="0" smtClean="0"/>
              <a:t>Mainly trend analysis to describe impacts</a:t>
            </a:r>
          </a:p>
          <a:p>
            <a:r>
              <a:rPr lang="en-IN" sz="4000" i="1" dirty="0" smtClean="0"/>
              <a:t>Responses</a:t>
            </a:r>
            <a:r>
              <a:rPr lang="en-IN" sz="4000" dirty="0" smtClean="0"/>
              <a:t>:</a:t>
            </a:r>
          </a:p>
          <a:p>
            <a:pPr lvl="1"/>
            <a:r>
              <a:rPr lang="en-IN" sz="3500" dirty="0" smtClean="0"/>
              <a:t>Different transformative scenarios, but overall:</a:t>
            </a:r>
          </a:p>
          <a:p>
            <a:pPr lvl="1"/>
            <a:r>
              <a:rPr lang="en-IN" sz="3500" dirty="0" smtClean="0"/>
              <a:t>State is the primary responsible actor to initiate the transformation to a carbon neutral economy (stimulating technology). </a:t>
            </a:r>
          </a:p>
          <a:p>
            <a:pPr lvl="1"/>
            <a:r>
              <a:rPr lang="en-IN" sz="3500" dirty="0" smtClean="0"/>
              <a:t>However, through participatory multi-stakeholder approach in the form of a social contract with civil society (collective responsibility, active partner, empowering)</a:t>
            </a:r>
          </a:p>
          <a:p>
            <a:endParaRPr lang="nl-NL" dirty="0"/>
          </a:p>
        </p:txBody>
      </p:sp>
    </p:spTree>
    <p:extLst>
      <p:ext uri="{BB962C8B-B14F-4D97-AF65-F5344CB8AC3E}">
        <p14:creationId xmlns:p14="http://schemas.microsoft.com/office/powerpoint/2010/main" xmlns="" val="869191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smtClean="0"/>
              <a:t>Anticipated conclusions</a:t>
            </a:r>
            <a:endParaRPr lang="nl-NL" sz="5400" dirty="0"/>
          </a:p>
        </p:txBody>
      </p:sp>
      <p:sp>
        <p:nvSpPr>
          <p:cNvPr id="3" name="Content Placeholder 2"/>
          <p:cNvSpPr>
            <a:spLocks noGrp="1"/>
          </p:cNvSpPr>
          <p:nvPr>
            <p:ph idx="1"/>
          </p:nvPr>
        </p:nvSpPr>
        <p:spPr/>
        <p:txBody>
          <a:bodyPr/>
          <a:lstStyle/>
          <a:p>
            <a:pPr marL="358775" lvl="1">
              <a:buFont typeface="Arial" pitchFamily="34" charset="0"/>
              <a:buChar char="•"/>
            </a:pPr>
            <a:r>
              <a:rPr lang="en-US" sz="4000" dirty="0" smtClean="0"/>
              <a:t>Outlooks frame the future by pointing to necessary change in economic development  as important </a:t>
            </a:r>
            <a:r>
              <a:rPr lang="en-US" sz="4000" i="1" dirty="0" smtClean="0"/>
              <a:t>driver </a:t>
            </a:r>
            <a:r>
              <a:rPr lang="en-US" sz="4000" dirty="0" smtClean="0"/>
              <a:t>of societal change</a:t>
            </a:r>
          </a:p>
          <a:p>
            <a:pPr marL="358775" lvl="1">
              <a:buFont typeface="Arial" pitchFamily="34" charset="0"/>
              <a:buChar char="•"/>
            </a:pPr>
            <a:r>
              <a:rPr lang="en-US" sz="4000" dirty="0" smtClean="0"/>
              <a:t>In the governance strategies on long term issues are focused upon categorized (likely) environmental issues (</a:t>
            </a:r>
            <a:r>
              <a:rPr lang="en-US" sz="4000" i="1" dirty="0" smtClean="0"/>
              <a:t>impact</a:t>
            </a:r>
            <a:r>
              <a:rPr lang="en-US" sz="4000" dirty="0" smtClean="0"/>
              <a:t>),</a:t>
            </a:r>
          </a:p>
          <a:p>
            <a:pPr marL="358775" lvl="1">
              <a:buFont typeface="Arial" pitchFamily="34" charset="0"/>
              <a:buChar char="•"/>
            </a:pPr>
            <a:r>
              <a:rPr lang="en-US" sz="4000" dirty="0" smtClean="0"/>
              <a:t>Yet government plays in general an important role and civil society is mentioned, but the specific role is undefined, </a:t>
            </a:r>
            <a:endParaRPr lang="nl-NL" sz="4000" dirty="0" smtClean="0"/>
          </a:p>
          <a:p>
            <a:pPr marL="754062" lvl="2">
              <a:buFont typeface="Arial" pitchFamily="34" charset="0"/>
              <a:buChar char="•"/>
            </a:pPr>
            <a:r>
              <a:rPr lang="en-US" sz="3200" dirty="0" smtClean="0"/>
              <a:t>but: who is the author?</a:t>
            </a:r>
          </a:p>
          <a:p>
            <a:endParaRPr lang="en-US" sz="4000" dirty="0" smtClean="0"/>
          </a:p>
        </p:txBody>
      </p:sp>
    </p:spTree>
    <p:extLst>
      <p:ext uri="{BB962C8B-B14F-4D97-AF65-F5344CB8AC3E}">
        <p14:creationId xmlns:p14="http://schemas.microsoft.com/office/powerpoint/2010/main" xmlns="" val="363792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smtClean="0"/>
              <a:t>Content</a:t>
            </a:r>
            <a:endParaRPr lang="nl-NL" sz="5400" dirty="0"/>
          </a:p>
        </p:txBody>
      </p:sp>
      <p:sp>
        <p:nvSpPr>
          <p:cNvPr id="3" name="Content Placeholder 2"/>
          <p:cNvSpPr>
            <a:spLocks noGrp="1"/>
          </p:cNvSpPr>
          <p:nvPr>
            <p:ph idx="1"/>
          </p:nvPr>
        </p:nvSpPr>
        <p:spPr/>
        <p:txBody>
          <a:bodyPr/>
          <a:lstStyle/>
          <a:p>
            <a:r>
              <a:rPr lang="nl-NL" sz="4000" dirty="0" smtClean="0"/>
              <a:t>Context </a:t>
            </a:r>
            <a:r>
              <a:rPr lang="nl-NL" sz="4000" dirty="0" err="1" smtClean="0"/>
              <a:t>and</a:t>
            </a:r>
            <a:r>
              <a:rPr lang="nl-NL" sz="4000" dirty="0" smtClean="0"/>
              <a:t> focus</a:t>
            </a:r>
          </a:p>
          <a:p>
            <a:r>
              <a:rPr lang="nl-NL" sz="4000" dirty="0" smtClean="0"/>
              <a:t>Theory of change</a:t>
            </a:r>
          </a:p>
          <a:p>
            <a:r>
              <a:rPr lang="nl-NL" sz="4000" dirty="0" err="1" smtClean="0"/>
              <a:t>Method</a:t>
            </a:r>
            <a:endParaRPr lang="nl-NL" sz="4000" dirty="0" smtClean="0"/>
          </a:p>
          <a:p>
            <a:r>
              <a:rPr lang="nl-NL" sz="4000" dirty="0" err="1" smtClean="0"/>
              <a:t>Environmental</a:t>
            </a:r>
            <a:r>
              <a:rPr lang="nl-NL" sz="4000" dirty="0" smtClean="0"/>
              <a:t> </a:t>
            </a:r>
            <a:r>
              <a:rPr lang="nl-NL" sz="4000" dirty="0" err="1" smtClean="0"/>
              <a:t>Outlooks</a:t>
            </a:r>
            <a:endParaRPr lang="nl-NL" sz="4000" dirty="0" smtClean="0"/>
          </a:p>
          <a:p>
            <a:r>
              <a:rPr lang="nl-NL" sz="4000" dirty="0" smtClean="0"/>
              <a:t>Anticipated conclusions</a:t>
            </a:r>
          </a:p>
          <a:p>
            <a:r>
              <a:rPr lang="nl-NL" sz="4000" dirty="0" smtClean="0"/>
              <a:t>Questions</a:t>
            </a:r>
            <a:endParaRPr lang="nl-NL" sz="4000" dirty="0"/>
          </a:p>
        </p:txBody>
      </p:sp>
    </p:spTree>
    <p:extLst>
      <p:ext uri="{BB962C8B-B14F-4D97-AF65-F5344CB8AC3E}">
        <p14:creationId xmlns:p14="http://schemas.microsoft.com/office/powerpoint/2010/main" xmlns="" val="2543790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5400" dirty="0" smtClean="0"/>
              <a:t>Context and focus (1/3)</a:t>
            </a:r>
            <a:endParaRPr lang="nl-NL" sz="5400" dirty="0"/>
          </a:p>
        </p:txBody>
      </p:sp>
      <p:sp>
        <p:nvSpPr>
          <p:cNvPr id="3" name="Tijdelijke aanduiding voor inhoud 2"/>
          <p:cNvSpPr>
            <a:spLocks noGrp="1"/>
          </p:cNvSpPr>
          <p:nvPr>
            <p:ph idx="1"/>
          </p:nvPr>
        </p:nvSpPr>
        <p:spPr/>
        <p:txBody>
          <a:bodyPr>
            <a:normAutofit lnSpcReduction="10000"/>
          </a:bodyPr>
          <a:lstStyle/>
          <a:p>
            <a:r>
              <a:rPr lang="en-US" sz="4000" dirty="0" smtClean="0"/>
              <a:t>While thinking about the future is hard, there is plenty </a:t>
            </a:r>
            <a:r>
              <a:rPr lang="en-US" sz="4000" dirty="0"/>
              <a:t>of initiatives to work with the </a:t>
            </a:r>
            <a:r>
              <a:rPr lang="en-US" sz="4000" dirty="0" smtClean="0"/>
              <a:t>future </a:t>
            </a:r>
          </a:p>
          <a:p>
            <a:r>
              <a:rPr lang="en-US" sz="4000" dirty="0" smtClean="0"/>
              <a:t>The environmental field has a strong tradition in future studies/outlooks</a:t>
            </a:r>
            <a:endParaRPr lang="nl-NL" sz="4000" dirty="0" smtClean="0"/>
          </a:p>
          <a:p>
            <a:r>
              <a:rPr lang="en-US" sz="4000" dirty="0" smtClean="0"/>
              <a:t>Future studies/outlooks try </a:t>
            </a:r>
            <a:r>
              <a:rPr lang="en-US" sz="4000" dirty="0"/>
              <a:t>to anticipate </a:t>
            </a:r>
            <a:r>
              <a:rPr lang="en-US" sz="4000" dirty="0" smtClean="0"/>
              <a:t>the future by sketching </a:t>
            </a:r>
            <a:r>
              <a:rPr lang="en-US" sz="4000" dirty="0"/>
              <a:t>desirable, plausible and feasible </a:t>
            </a:r>
            <a:r>
              <a:rPr lang="en-US" sz="4000" dirty="0" smtClean="0"/>
              <a:t>futures</a:t>
            </a:r>
          </a:p>
          <a:p>
            <a:r>
              <a:rPr lang="en-US" sz="4000" dirty="0" smtClean="0"/>
              <a:t>This paper investigates how </a:t>
            </a:r>
            <a:r>
              <a:rPr lang="en-US" sz="4000" dirty="0"/>
              <a:t>environmental outlooks </a:t>
            </a:r>
            <a:r>
              <a:rPr lang="en-US" sz="4000" dirty="0" smtClean="0"/>
              <a:t>frame the future and, while doing so, inform governance </a:t>
            </a:r>
            <a:r>
              <a:rPr lang="en-US" sz="4000" dirty="0"/>
              <a:t>strategies for long term issues. </a:t>
            </a:r>
          </a:p>
        </p:txBody>
      </p:sp>
    </p:spTree>
    <p:extLst>
      <p:ext uri="{BB962C8B-B14F-4D97-AF65-F5344CB8AC3E}">
        <p14:creationId xmlns:p14="http://schemas.microsoft.com/office/powerpoint/2010/main" xmlns="" val="1143906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smtClean="0"/>
              <a:t>Context and focus (2/3)</a:t>
            </a:r>
            <a:endParaRPr lang="nl-NL" dirty="0"/>
          </a:p>
        </p:txBody>
      </p:sp>
      <p:sp>
        <p:nvSpPr>
          <p:cNvPr id="3" name="Content Placeholder 2"/>
          <p:cNvSpPr>
            <a:spLocks noGrp="1"/>
          </p:cNvSpPr>
          <p:nvPr>
            <p:ph idx="1"/>
          </p:nvPr>
        </p:nvSpPr>
        <p:spPr/>
        <p:txBody>
          <a:bodyPr>
            <a:noAutofit/>
          </a:bodyPr>
          <a:lstStyle/>
          <a:p>
            <a:r>
              <a:rPr lang="en-US" sz="4000" dirty="0" smtClean="0"/>
              <a:t>Frames are a set of believes and meanings that are (to be) shared throughout a number of people or groups within society. </a:t>
            </a:r>
          </a:p>
          <a:p>
            <a:r>
              <a:rPr lang="en-US" sz="4000" dirty="0" smtClean="0"/>
              <a:t>This also holds for images about the future</a:t>
            </a:r>
          </a:p>
          <a:p>
            <a:pPr>
              <a:buNone/>
            </a:pPr>
            <a:r>
              <a:rPr lang="en-US" sz="4000" dirty="0" smtClean="0"/>
              <a:t>	(As there are no future facts, all there is about futures, is framing).</a:t>
            </a:r>
          </a:p>
          <a:p>
            <a:endParaRPr lang="nl-NL" sz="4000" dirty="0"/>
          </a:p>
          <a:p>
            <a:r>
              <a:rPr lang="en-GB" sz="4000" dirty="0" smtClean="0"/>
              <a:t>Environmental outlooks are systematic ways of  framing futures.</a:t>
            </a:r>
          </a:p>
          <a:p>
            <a:r>
              <a:rPr lang="en-GB" sz="4000" dirty="0" smtClean="0"/>
              <a:t>They comprehend cognitive, normative and other information</a:t>
            </a:r>
          </a:p>
        </p:txBody>
      </p:sp>
    </p:spTree>
    <p:extLst>
      <p:ext uri="{BB962C8B-B14F-4D97-AF65-F5344CB8AC3E}">
        <p14:creationId xmlns:p14="http://schemas.microsoft.com/office/powerpoint/2010/main" xmlns="" val="173433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smtClean="0"/>
              <a:t>Context and focus (3/3)</a:t>
            </a:r>
            <a:endParaRPr lang="nl-NL" sz="5400" dirty="0"/>
          </a:p>
        </p:txBody>
      </p:sp>
      <p:sp>
        <p:nvSpPr>
          <p:cNvPr id="3" name="Content Placeholder 2"/>
          <p:cNvSpPr>
            <a:spLocks noGrp="1"/>
          </p:cNvSpPr>
          <p:nvPr>
            <p:ph idx="1"/>
          </p:nvPr>
        </p:nvSpPr>
        <p:spPr/>
        <p:txBody>
          <a:bodyPr>
            <a:normAutofit/>
          </a:bodyPr>
          <a:lstStyle/>
          <a:p>
            <a:r>
              <a:rPr lang="nl-NL" sz="4000" dirty="0" smtClean="0"/>
              <a:t>Anticipatory governance has a </a:t>
            </a:r>
            <a:r>
              <a:rPr lang="nl-NL" sz="4000" dirty="0" err="1" smtClean="0"/>
              <a:t>three</a:t>
            </a:r>
            <a:r>
              <a:rPr lang="nl-NL" sz="4000" dirty="0" smtClean="0"/>
              <a:t> step </a:t>
            </a:r>
            <a:r>
              <a:rPr lang="nl-NL" sz="4000" dirty="0" err="1" smtClean="0"/>
              <a:t>framework</a:t>
            </a:r>
            <a:endParaRPr lang="nl-NL" sz="4000" dirty="0" smtClean="0"/>
          </a:p>
          <a:p>
            <a:r>
              <a:rPr lang="nl-NL" sz="4000" dirty="0" err="1" smtClean="0"/>
              <a:t>Here</a:t>
            </a:r>
            <a:r>
              <a:rPr lang="nl-NL" sz="4000" dirty="0" smtClean="0"/>
              <a:t>: </a:t>
            </a:r>
            <a:r>
              <a:rPr lang="nl-NL" sz="4000" dirty="0" err="1" smtClean="0"/>
              <a:t>Anticipation</a:t>
            </a:r>
            <a:r>
              <a:rPr lang="nl-NL" sz="4000" dirty="0" smtClean="0"/>
              <a:t> future and </a:t>
            </a:r>
            <a:r>
              <a:rPr lang="nl-NL" sz="4000" dirty="0" err="1" smtClean="0"/>
              <a:t>future</a:t>
            </a:r>
            <a:r>
              <a:rPr lang="nl-NL" sz="4000" dirty="0" smtClean="0"/>
              <a:t> </a:t>
            </a:r>
            <a:r>
              <a:rPr lang="nl-NL" sz="4000" dirty="0" err="1" smtClean="0"/>
              <a:t>analysis</a:t>
            </a:r>
            <a:r>
              <a:rPr lang="nl-NL" sz="4000" dirty="0" smtClean="0"/>
              <a:t> </a:t>
            </a:r>
          </a:p>
          <a:p>
            <a:r>
              <a:rPr lang="nl-NL" sz="4000" dirty="0" err="1" smtClean="0"/>
              <a:t>Limitation</a:t>
            </a:r>
            <a:r>
              <a:rPr lang="nl-NL" sz="4000" dirty="0" smtClean="0"/>
              <a:t> of </a:t>
            </a:r>
            <a:r>
              <a:rPr lang="nl-NL" sz="4000" dirty="0" err="1" smtClean="0"/>
              <a:t>forecasting</a:t>
            </a:r>
            <a:r>
              <a:rPr lang="nl-NL" sz="4000" dirty="0" smtClean="0"/>
              <a:t> and </a:t>
            </a:r>
            <a:r>
              <a:rPr lang="nl-NL" sz="4000" dirty="0" err="1" smtClean="0"/>
              <a:t>suggests</a:t>
            </a:r>
            <a:r>
              <a:rPr lang="nl-NL" sz="4000" dirty="0" smtClean="0"/>
              <a:t> to </a:t>
            </a:r>
            <a:r>
              <a:rPr lang="nl-NL" sz="4000" dirty="0" err="1" smtClean="0"/>
              <a:t>explore</a:t>
            </a:r>
            <a:r>
              <a:rPr lang="nl-NL" sz="4000" dirty="0" smtClean="0"/>
              <a:t>  broad range of possible futures</a:t>
            </a:r>
          </a:p>
          <a:p>
            <a:r>
              <a:rPr lang="nl-NL" sz="4000" dirty="0" err="1" smtClean="0"/>
              <a:t>Not</a:t>
            </a:r>
            <a:r>
              <a:rPr lang="nl-NL" sz="4000" dirty="0" smtClean="0"/>
              <a:t> </a:t>
            </a:r>
            <a:r>
              <a:rPr lang="nl-NL" sz="4000" dirty="0" err="1" smtClean="0"/>
              <a:t>just</a:t>
            </a:r>
            <a:r>
              <a:rPr lang="nl-NL" sz="4000" dirty="0" smtClean="0"/>
              <a:t> </a:t>
            </a:r>
            <a:r>
              <a:rPr lang="nl-NL" sz="4000" dirty="0" err="1" smtClean="0"/>
              <a:t>develop</a:t>
            </a:r>
            <a:r>
              <a:rPr lang="nl-NL" sz="4000" dirty="0" smtClean="0"/>
              <a:t> and analyse </a:t>
            </a:r>
            <a:r>
              <a:rPr lang="nl-NL" sz="4000" dirty="0" err="1" smtClean="0"/>
              <a:t>such</a:t>
            </a:r>
            <a:r>
              <a:rPr lang="nl-NL" sz="4000" dirty="0" smtClean="0"/>
              <a:t> </a:t>
            </a:r>
            <a:r>
              <a:rPr lang="nl-NL" sz="4000" dirty="0" err="1" smtClean="0"/>
              <a:t>futures</a:t>
            </a:r>
            <a:endParaRPr lang="nl-NL" sz="4000" dirty="0" smtClean="0"/>
          </a:p>
          <a:p>
            <a:r>
              <a:rPr lang="nl-NL" sz="4000" dirty="0" smtClean="0"/>
              <a:t>Also be able to </a:t>
            </a:r>
            <a:r>
              <a:rPr lang="nl-NL" sz="4000" dirty="0" err="1" smtClean="0"/>
              <a:t>interprete</a:t>
            </a:r>
            <a:r>
              <a:rPr lang="nl-NL" sz="4000" dirty="0" smtClean="0"/>
              <a:t> and </a:t>
            </a:r>
            <a:r>
              <a:rPr lang="nl-NL" sz="4000" dirty="0" err="1" smtClean="0"/>
              <a:t>appreciate</a:t>
            </a:r>
            <a:r>
              <a:rPr lang="nl-NL" sz="4000" dirty="0" smtClean="0"/>
              <a:t> different futures studies in terms the theory of change and framing</a:t>
            </a:r>
          </a:p>
          <a:p>
            <a:endParaRPr lang="nl-NL" dirty="0"/>
          </a:p>
        </p:txBody>
      </p:sp>
    </p:spTree>
    <p:extLst>
      <p:ext uri="{BB962C8B-B14F-4D97-AF65-F5344CB8AC3E}">
        <p14:creationId xmlns:p14="http://schemas.microsoft.com/office/powerpoint/2010/main" xmlns="" val="41372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5400" dirty="0" smtClean="0"/>
              <a:t>Theory of change (1/3)</a:t>
            </a:r>
            <a:endParaRPr lang="nl-NL" sz="5400" dirty="0"/>
          </a:p>
        </p:txBody>
      </p:sp>
      <p:sp>
        <p:nvSpPr>
          <p:cNvPr id="3" name="Tijdelijke aanduiding voor inhoud 2"/>
          <p:cNvSpPr>
            <a:spLocks noGrp="1"/>
          </p:cNvSpPr>
          <p:nvPr>
            <p:ph idx="1"/>
          </p:nvPr>
        </p:nvSpPr>
        <p:spPr/>
        <p:txBody>
          <a:bodyPr>
            <a:normAutofit lnSpcReduction="10000"/>
          </a:bodyPr>
          <a:lstStyle/>
          <a:p>
            <a:r>
              <a:rPr lang="en-US" sz="4000" dirty="0" smtClean="0"/>
              <a:t>Like frames, theories </a:t>
            </a:r>
            <a:r>
              <a:rPr lang="en-US" sz="4000" dirty="0"/>
              <a:t>of change do not refer to scientific theories, yet to the amalgam of ideas, conceptions, wishes and hypotheses that (policy) practitioners have about the causal </a:t>
            </a:r>
            <a:r>
              <a:rPr lang="en-US" sz="4000" dirty="0" smtClean="0"/>
              <a:t>processes and mechanisms of present/future society, and about how societal change could result from policy </a:t>
            </a:r>
            <a:r>
              <a:rPr lang="en-US" sz="4000" dirty="0" err="1" smtClean="0"/>
              <a:t>programmes</a:t>
            </a:r>
            <a:r>
              <a:rPr lang="en-US" sz="4000" dirty="0" smtClean="0"/>
              <a:t>.</a:t>
            </a:r>
          </a:p>
          <a:p>
            <a:pPr lvl="1">
              <a:buNone/>
            </a:pPr>
            <a:r>
              <a:rPr lang="en-US" sz="4000" dirty="0" smtClean="0"/>
              <a:t>(// concept ‘policy beliefs’ by/with Sabatier)</a:t>
            </a:r>
            <a:endParaRPr lang="en-US" sz="4000" dirty="0"/>
          </a:p>
          <a:p>
            <a:r>
              <a:rPr lang="en-US" sz="4000" dirty="0" smtClean="0"/>
              <a:t>To us, </a:t>
            </a:r>
            <a:r>
              <a:rPr lang="en-US" sz="4000" dirty="0" err="1" smtClean="0"/>
              <a:t>ToC</a:t>
            </a:r>
            <a:r>
              <a:rPr lang="en-US" sz="4000" dirty="0" smtClean="0"/>
              <a:t> is a heuristic tool to </a:t>
            </a:r>
            <a:r>
              <a:rPr lang="en-US" sz="4000" dirty="0" err="1" smtClean="0"/>
              <a:t>analyse</a:t>
            </a:r>
            <a:r>
              <a:rPr lang="en-US" sz="4000" dirty="0" smtClean="0"/>
              <a:t> future framing</a:t>
            </a:r>
            <a:endParaRPr lang="en-US" sz="4000" dirty="0"/>
          </a:p>
        </p:txBody>
      </p:sp>
    </p:spTree>
    <p:extLst>
      <p:ext uri="{BB962C8B-B14F-4D97-AF65-F5344CB8AC3E}">
        <p14:creationId xmlns:p14="http://schemas.microsoft.com/office/powerpoint/2010/main" xmlns="" val="227836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5400" dirty="0" err="1"/>
              <a:t>Theory</a:t>
            </a:r>
            <a:r>
              <a:rPr lang="nl-NL" sz="5400" dirty="0"/>
              <a:t> of </a:t>
            </a:r>
            <a:r>
              <a:rPr lang="nl-NL" sz="5400" dirty="0" err="1"/>
              <a:t>change</a:t>
            </a:r>
            <a:r>
              <a:rPr lang="nl-NL" sz="5400" dirty="0"/>
              <a:t> </a:t>
            </a:r>
            <a:r>
              <a:rPr lang="nl-NL" sz="5400" dirty="0" smtClean="0"/>
              <a:t>(2/3)</a:t>
            </a:r>
            <a:endParaRPr lang="nl-NL" sz="5400" dirty="0"/>
          </a:p>
        </p:txBody>
      </p:sp>
      <p:sp>
        <p:nvSpPr>
          <p:cNvPr id="3" name="Tijdelijke aanduiding voor inhoud 2"/>
          <p:cNvSpPr>
            <a:spLocks noGrp="1"/>
          </p:cNvSpPr>
          <p:nvPr>
            <p:ph idx="1"/>
          </p:nvPr>
        </p:nvSpPr>
        <p:spPr/>
        <p:txBody>
          <a:bodyPr>
            <a:normAutofit fontScale="92500" lnSpcReduction="20000"/>
          </a:bodyPr>
          <a:lstStyle/>
          <a:p>
            <a:r>
              <a:rPr lang="en-US" sz="4000" dirty="0" smtClean="0"/>
              <a:t>Quintessence of theory of change: the </a:t>
            </a:r>
            <a:r>
              <a:rPr lang="en-US" sz="4000" dirty="0"/>
              <a:t>(largely not outspoken) </a:t>
            </a:r>
            <a:r>
              <a:rPr lang="en-US" sz="4000" dirty="0" smtClean="0"/>
              <a:t>ideas and </a:t>
            </a:r>
            <a:r>
              <a:rPr lang="en-US" sz="4000" dirty="0"/>
              <a:t>ambitions about what the main </a:t>
            </a:r>
            <a:r>
              <a:rPr lang="en-US" sz="4000" i="1" dirty="0"/>
              <a:t>drivers</a:t>
            </a:r>
            <a:r>
              <a:rPr lang="en-US" sz="4000" dirty="0"/>
              <a:t> of societal change </a:t>
            </a:r>
            <a:r>
              <a:rPr lang="en-US" sz="4000" dirty="0" smtClean="0"/>
              <a:t>are, what their positive and negative </a:t>
            </a:r>
            <a:r>
              <a:rPr lang="en-US" sz="4000" i="1" dirty="0" smtClean="0"/>
              <a:t>impacts</a:t>
            </a:r>
            <a:r>
              <a:rPr lang="en-US" sz="4000" dirty="0" smtClean="0"/>
              <a:t> are likely to be, and what </a:t>
            </a:r>
            <a:r>
              <a:rPr lang="en-US" sz="4000" i="1" dirty="0" smtClean="0"/>
              <a:t>responses</a:t>
            </a:r>
            <a:r>
              <a:rPr lang="en-US" sz="4000" dirty="0" smtClean="0"/>
              <a:t> society/politics could anticipate these impacts and change these drivers</a:t>
            </a:r>
          </a:p>
          <a:p>
            <a:endParaRPr lang="en-US" sz="4000" dirty="0" smtClean="0"/>
          </a:p>
          <a:p>
            <a:r>
              <a:rPr lang="en-US" sz="4000" dirty="0" smtClean="0"/>
              <a:t>Examples:</a:t>
            </a:r>
          </a:p>
          <a:p>
            <a:pPr lvl="1">
              <a:buNone/>
            </a:pPr>
            <a:r>
              <a:rPr lang="en-US" sz="4000" dirty="0" smtClean="0"/>
              <a:t>drivers: population, economy, technology</a:t>
            </a:r>
          </a:p>
          <a:p>
            <a:pPr lvl="1">
              <a:buNone/>
            </a:pPr>
            <a:r>
              <a:rPr lang="en-US" sz="4000" dirty="0" smtClean="0"/>
              <a:t>impacts: poverty, inequity, climate change, different environmental domains, etc</a:t>
            </a:r>
          </a:p>
          <a:p>
            <a:pPr lvl="1">
              <a:buNone/>
            </a:pPr>
            <a:r>
              <a:rPr lang="en-US" sz="4000" dirty="0" smtClean="0"/>
              <a:t>responses: policy </a:t>
            </a:r>
            <a:r>
              <a:rPr lang="en-US" sz="4000" dirty="0" err="1" smtClean="0"/>
              <a:t>programmes</a:t>
            </a:r>
            <a:r>
              <a:rPr lang="en-US" sz="4000" dirty="0" smtClean="0"/>
              <a:t>, initiated by states, markets and/ or civil society.</a:t>
            </a:r>
            <a:endParaRPr lang="nl-NL" sz="4000" dirty="0"/>
          </a:p>
          <a:p>
            <a:endParaRPr lang="nl-NL" sz="4000" dirty="0" smtClean="0"/>
          </a:p>
          <a:p>
            <a:endParaRPr lang="nl-NL" sz="4000" dirty="0"/>
          </a:p>
        </p:txBody>
      </p:sp>
    </p:spTree>
    <p:extLst>
      <p:ext uri="{BB962C8B-B14F-4D97-AF65-F5344CB8AC3E}">
        <p14:creationId xmlns:p14="http://schemas.microsoft.com/office/powerpoint/2010/main" xmlns="" val="209449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5400" dirty="0" err="1"/>
              <a:t>Theory</a:t>
            </a:r>
            <a:r>
              <a:rPr lang="nl-NL" sz="5400" dirty="0"/>
              <a:t> of </a:t>
            </a:r>
            <a:r>
              <a:rPr lang="nl-NL" sz="5400" dirty="0" err="1"/>
              <a:t>change</a:t>
            </a:r>
            <a:r>
              <a:rPr lang="nl-NL" sz="5400" dirty="0"/>
              <a:t> </a:t>
            </a:r>
            <a:r>
              <a:rPr lang="nl-NL" sz="5400" dirty="0" smtClean="0"/>
              <a:t>(3/3)</a:t>
            </a:r>
            <a:endParaRPr lang="nl-NL" sz="5400" dirty="0"/>
          </a:p>
        </p:txBody>
      </p:sp>
      <p:sp>
        <p:nvSpPr>
          <p:cNvPr id="3" name="Tijdelijke aanduiding voor inhoud 2"/>
          <p:cNvSpPr>
            <a:spLocks noGrp="1"/>
          </p:cNvSpPr>
          <p:nvPr>
            <p:ph idx="1"/>
          </p:nvPr>
        </p:nvSpPr>
        <p:spPr/>
        <p:txBody>
          <a:bodyPr>
            <a:normAutofit fontScale="92500" lnSpcReduction="10000"/>
          </a:bodyPr>
          <a:lstStyle/>
          <a:p>
            <a:endParaRPr lang="en-US" sz="4000" dirty="0" smtClean="0"/>
          </a:p>
          <a:p>
            <a:r>
              <a:rPr lang="en-US" sz="4000" dirty="0" smtClean="0"/>
              <a:t>Theory of change comprehends certain concepts, certain assumptions on causality, on certain preferences and priorities about how the world is (world view frame)</a:t>
            </a:r>
          </a:p>
          <a:p>
            <a:r>
              <a:rPr lang="en-US" sz="4000" dirty="0" smtClean="0"/>
              <a:t>and similarly about how the world is likely to be (probable future) and/or should be in a foreseeable future (desirable future),</a:t>
            </a:r>
          </a:p>
          <a:p>
            <a:r>
              <a:rPr lang="en-US" sz="4000" dirty="0" smtClean="0"/>
              <a:t>through the use of certain interventions</a:t>
            </a:r>
          </a:p>
          <a:p>
            <a:endParaRPr lang="en-US" sz="4000" dirty="0" smtClean="0"/>
          </a:p>
          <a:p>
            <a:r>
              <a:rPr lang="en-US" sz="4000" dirty="0" smtClean="0"/>
              <a:t>Thus: mix of cognitive and normative elements.</a:t>
            </a:r>
            <a:endParaRPr lang="nl-NL" sz="4000" dirty="0"/>
          </a:p>
        </p:txBody>
      </p:sp>
    </p:spTree>
    <p:extLst>
      <p:ext uri="{BB962C8B-B14F-4D97-AF65-F5344CB8AC3E}">
        <p14:creationId xmlns:p14="http://schemas.microsoft.com/office/powerpoint/2010/main" xmlns="" val="2094492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5400" dirty="0" err="1" smtClean="0"/>
              <a:t>Method</a:t>
            </a:r>
            <a:r>
              <a:rPr lang="nl-NL" sz="5400" dirty="0" smtClean="0"/>
              <a:t> (</a:t>
            </a:r>
            <a:r>
              <a:rPr lang="nl-NL" sz="5400" dirty="0" err="1" smtClean="0"/>
              <a:t>work</a:t>
            </a:r>
            <a:r>
              <a:rPr lang="nl-NL" sz="5400" dirty="0" smtClean="0"/>
              <a:t> to </a:t>
            </a:r>
            <a:r>
              <a:rPr lang="nl-NL" sz="5400" dirty="0" err="1" smtClean="0"/>
              <a:t>be</a:t>
            </a:r>
            <a:r>
              <a:rPr lang="nl-NL" sz="5400" dirty="0" smtClean="0"/>
              <a:t> </a:t>
            </a:r>
            <a:r>
              <a:rPr lang="nl-NL" sz="5400" dirty="0" err="1" smtClean="0"/>
              <a:t>done</a:t>
            </a:r>
            <a:r>
              <a:rPr lang="nl-NL" sz="5400" dirty="0" smtClean="0"/>
              <a:t>)</a:t>
            </a:r>
            <a:endParaRPr lang="nl-NL" sz="5400" dirty="0"/>
          </a:p>
        </p:txBody>
      </p:sp>
      <p:sp>
        <p:nvSpPr>
          <p:cNvPr id="3" name="Content Placeholder 2"/>
          <p:cNvSpPr>
            <a:spLocks noGrp="1"/>
          </p:cNvSpPr>
          <p:nvPr>
            <p:ph idx="1"/>
          </p:nvPr>
        </p:nvSpPr>
        <p:spPr/>
        <p:txBody>
          <a:bodyPr>
            <a:noAutofit/>
          </a:bodyPr>
          <a:lstStyle/>
          <a:p>
            <a:r>
              <a:rPr lang="en-GB" sz="4000" dirty="0" smtClean="0"/>
              <a:t>Qualitative text analysis</a:t>
            </a:r>
          </a:p>
          <a:p>
            <a:r>
              <a:rPr lang="en-GB" sz="4000" dirty="0" smtClean="0"/>
              <a:t>Two-step framing method, based upon the ‘micro-discourse analysis’</a:t>
            </a:r>
          </a:p>
          <a:p>
            <a:pPr lvl="1"/>
            <a:r>
              <a:rPr lang="en-GB" sz="4000" dirty="0" smtClean="0"/>
              <a:t>First reading of all four environmental outlooks, screening the text as a ‘holistic construct’ </a:t>
            </a:r>
          </a:p>
          <a:p>
            <a:pPr lvl="1"/>
            <a:r>
              <a:rPr lang="en-GB" sz="4000" dirty="0" smtClean="0"/>
              <a:t>Second, selecting relevant passages, dealing with important drivers, impacts and proposed strategies</a:t>
            </a:r>
            <a:endParaRPr lang="nl-NL" sz="4000" dirty="0" smtClean="0"/>
          </a:p>
          <a:p>
            <a:r>
              <a:rPr lang="nl-NL" sz="4000" dirty="0" err="1" smtClean="0"/>
              <a:t>Stay</a:t>
            </a:r>
            <a:r>
              <a:rPr lang="nl-NL" sz="4000" dirty="0" smtClean="0"/>
              <a:t> close </a:t>
            </a:r>
            <a:r>
              <a:rPr lang="nl-NL" sz="4000" dirty="0" err="1" smtClean="0"/>
              <a:t>to</a:t>
            </a:r>
            <a:r>
              <a:rPr lang="nl-NL" sz="4000" dirty="0" smtClean="0"/>
              <a:t> </a:t>
            </a:r>
            <a:r>
              <a:rPr lang="nl-NL" sz="4000" dirty="0" err="1" smtClean="0"/>
              <a:t>the</a:t>
            </a:r>
            <a:r>
              <a:rPr lang="nl-NL" sz="4000" dirty="0" smtClean="0"/>
              <a:t> tekst, </a:t>
            </a:r>
            <a:r>
              <a:rPr lang="nl-NL" sz="4000" dirty="0" err="1" smtClean="0"/>
              <a:t>using</a:t>
            </a:r>
            <a:r>
              <a:rPr lang="nl-NL" sz="4000" dirty="0" smtClean="0"/>
              <a:t> </a:t>
            </a:r>
            <a:r>
              <a:rPr lang="nl-NL" sz="4000" dirty="0" err="1" smtClean="0"/>
              <a:t>many</a:t>
            </a:r>
            <a:r>
              <a:rPr lang="nl-NL" sz="4000" dirty="0" smtClean="0"/>
              <a:t> quotes</a:t>
            </a:r>
            <a:endParaRPr lang="nl-NL" sz="4000" dirty="0"/>
          </a:p>
        </p:txBody>
      </p:sp>
    </p:spTree>
    <p:extLst>
      <p:ext uri="{BB962C8B-B14F-4D97-AF65-F5344CB8AC3E}">
        <p14:creationId xmlns:p14="http://schemas.microsoft.com/office/powerpoint/2010/main" xmlns="" val="2236272804"/>
      </p:ext>
    </p:extLst>
  </p:cSld>
  <p:clrMapOvr>
    <a:masterClrMapping/>
  </p:clrMapOvr>
</p:sld>
</file>

<file path=ppt/theme/theme1.xml><?xml version="1.0" encoding="utf-8"?>
<a:theme xmlns:a="http://schemas.openxmlformats.org/drawingml/2006/main" name="RU PPT Instituut 2014_Management Research E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RU Titeldi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RU PPT Instituut 2014_Management Research ENG</Template>
  <TotalTime>229</TotalTime>
  <Words>1423</Words>
  <Application>Microsoft Office PowerPoint</Application>
  <PresentationFormat>Custom</PresentationFormat>
  <Paragraphs>115</Paragraphs>
  <Slides>13</Slides>
  <Notes>6</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RU PPT Instituut 2014_Management Research ENG</vt:lpstr>
      <vt:lpstr>RU Titeldia's</vt:lpstr>
      <vt:lpstr>Anticipatory governance:  Theories of change in environmental outlooks</vt:lpstr>
      <vt:lpstr>Content</vt:lpstr>
      <vt:lpstr>Context and focus (1/3)</vt:lpstr>
      <vt:lpstr>Context and focus (2/3)</vt:lpstr>
      <vt:lpstr>Context and focus (3/3)</vt:lpstr>
      <vt:lpstr>Theory of change (1/3)</vt:lpstr>
      <vt:lpstr>Theory of change (2/3)</vt:lpstr>
      <vt:lpstr>Theory of change (3/3)</vt:lpstr>
      <vt:lpstr>Method (work to be done)</vt:lpstr>
      <vt:lpstr>Environmental outlooks </vt:lpstr>
      <vt:lpstr>UNEP</vt:lpstr>
      <vt:lpstr>WBGU</vt:lpstr>
      <vt:lpstr>Anticipated conclusions</vt:lpstr>
    </vt:vector>
  </TitlesOfParts>
  <Company>Radboud Universiteit Nijmegen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u873137</dc:creator>
  <cp:lastModifiedBy>Eigenaar</cp:lastModifiedBy>
  <cp:revision>26</cp:revision>
  <dcterms:created xsi:type="dcterms:W3CDTF">2014-10-24T09:58:41Z</dcterms:created>
  <dcterms:modified xsi:type="dcterms:W3CDTF">2015-11-17T14:43:14Z</dcterms:modified>
</cp:coreProperties>
</file>