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0" r:id="rId9"/>
    <p:sldId id="262" r:id="rId10"/>
    <p:sldId id="277" r:id="rId11"/>
    <p:sldId id="267" r:id="rId12"/>
    <p:sldId id="278" r:id="rId13"/>
    <p:sldId id="269" r:id="rId14"/>
    <p:sldId id="270" r:id="rId15"/>
    <p:sldId id="271" r:id="rId16"/>
    <p:sldId id="272" r:id="rId17"/>
    <p:sldId id="273" r:id="rId18"/>
    <p:sldId id="274" r:id="rId19"/>
    <p:sldId id="275" r:id="rId20"/>
    <p:sldId id="276"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8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261606-7B66-49AD-9B04-821BFAA891A1}"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104785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61606-7B66-49AD-9B04-821BFAA891A1}"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33911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61606-7B66-49AD-9B04-821BFAA891A1}"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29715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ED20171-770B-48BF-BBFE-52B8223E1A75}" type="datetimeFigureOut">
              <a:rPr lang="en-US"/>
              <a:pPr>
                <a:defRPr/>
              </a:pPr>
              <a:t>11/6/2015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E322D3-0F68-499B-B058-9CBC91AA558E}" type="slidenum">
              <a:rPr lang="en-US"/>
              <a:pPr>
                <a:defRPr/>
              </a:pPr>
              <a:t>‹#›</a:t>
            </a:fld>
            <a:endParaRPr lang="en-US"/>
          </a:p>
        </p:txBody>
      </p:sp>
    </p:spTree>
    <p:extLst>
      <p:ext uri="{BB962C8B-B14F-4D97-AF65-F5344CB8AC3E}">
        <p14:creationId xmlns:p14="http://schemas.microsoft.com/office/powerpoint/2010/main" val="85103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4261606-7B66-49AD-9B04-821BFAA891A1}"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140218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261606-7B66-49AD-9B04-821BFAA891A1}" type="datetimeFigureOut">
              <a:rPr lang="en-GB" smtClean="0"/>
              <a:t>06/11/2015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154741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4261606-7B66-49AD-9B04-821BFAA891A1}"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54370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4261606-7B66-49AD-9B04-821BFAA891A1}" type="datetimeFigureOut">
              <a:rPr lang="en-GB" smtClean="0"/>
              <a:t>06/11/2015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257087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4261606-7B66-49AD-9B04-821BFAA891A1}" type="datetimeFigureOut">
              <a:rPr lang="en-GB" smtClean="0"/>
              <a:t>06/11/2015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257858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61606-7B66-49AD-9B04-821BFAA891A1}" type="datetimeFigureOut">
              <a:rPr lang="en-GB" smtClean="0"/>
              <a:t>06/11/2015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401073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61606-7B66-49AD-9B04-821BFAA891A1}"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21370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261606-7B66-49AD-9B04-821BFAA891A1}" type="datetimeFigureOut">
              <a:rPr lang="en-GB" smtClean="0"/>
              <a:t>06/11/2015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7A38FE-083A-4A99-BF55-B98462667B42}" type="slidenum">
              <a:rPr lang="en-GB" smtClean="0"/>
              <a:t>‹#›</a:t>
            </a:fld>
            <a:endParaRPr lang="en-GB"/>
          </a:p>
        </p:txBody>
      </p:sp>
    </p:spTree>
    <p:extLst>
      <p:ext uri="{BB962C8B-B14F-4D97-AF65-F5344CB8AC3E}">
        <p14:creationId xmlns:p14="http://schemas.microsoft.com/office/powerpoint/2010/main" val="2626208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261606-7B66-49AD-9B04-821BFAA891A1}" type="datetimeFigureOut">
              <a:rPr lang="en-GB" smtClean="0"/>
              <a:t>06/11/2015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A38FE-083A-4A99-BF55-B98462667B42}" type="slidenum">
              <a:rPr lang="en-GB" smtClean="0"/>
              <a:t>‹#›</a:t>
            </a:fld>
            <a:endParaRPr lang="en-GB"/>
          </a:p>
        </p:txBody>
      </p:sp>
    </p:spTree>
    <p:extLst>
      <p:ext uri="{BB962C8B-B14F-4D97-AF65-F5344CB8AC3E}">
        <p14:creationId xmlns:p14="http://schemas.microsoft.com/office/powerpoint/2010/main" val="2579414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tonio.caperna@biourbanism.org" TargetMode="External"/><Relationship Id="rId2" Type="http://schemas.openxmlformats.org/officeDocument/2006/relationships/hyperlink" Target="mailto:E.Tracada@derby.ac.uk"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hyperlink" Target="http://www.derby.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913" y="92052"/>
            <a:ext cx="10144259" cy="6527688"/>
          </a:xfrm>
        </p:spPr>
        <p:txBody>
          <a:bodyPr>
            <a:noAutofit/>
          </a:bodyPr>
          <a:lstStyle/>
          <a:p>
            <a:r>
              <a:rPr lang="en-GB" sz="2400" b="1" dirty="0" smtClean="0">
                <a:latin typeface="Arial" panose="020B0604020202020204" pitchFamily="34" charset="0"/>
                <a:cs typeface="Arial" panose="020B0604020202020204" pitchFamily="34" charset="0"/>
              </a:rPr>
              <a:t>First International Conference on</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ANTICIPATION</a:t>
            </a:r>
            <a:br>
              <a:rPr lang="en-GB" sz="2400" b="1" dirty="0" smtClean="0">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5-7 November 2015, Trento (Italy)</a:t>
            </a:r>
            <a:br>
              <a:rPr lang="en-GB" sz="2400" b="1" dirty="0" smtClean="0">
                <a:latin typeface="Arial" panose="020B0604020202020204" pitchFamily="34" charset="0"/>
                <a:cs typeface="Arial" panose="020B0604020202020204" pitchFamily="34" charset="0"/>
              </a:rPr>
            </a:br>
            <a:r>
              <a:rPr lang="en-GB" sz="2800" b="1" dirty="0" smtClean="0">
                <a:latin typeface="Arial" panose="020B0604020202020204" pitchFamily="34" charset="0"/>
                <a:cs typeface="Arial" panose="020B0604020202020204" pitchFamily="34" charset="0"/>
              </a:rPr>
              <a:t/>
            </a:r>
            <a:br>
              <a:rPr lang="en-GB" sz="2800" b="1" dirty="0" smtClean="0">
                <a:latin typeface="Arial" panose="020B0604020202020204" pitchFamily="34" charset="0"/>
                <a:cs typeface="Arial" panose="020B0604020202020204" pitchFamily="34" charset="0"/>
              </a:rPr>
            </a:br>
            <a:r>
              <a:rPr lang="en-GB" sz="2400" b="1" dirty="0" smtClean="0">
                <a:solidFill>
                  <a:srgbClr val="008000"/>
                </a:solidFill>
                <a:latin typeface="Arial" panose="020B0604020202020204" pitchFamily="34" charset="0"/>
                <a:cs typeface="Arial" panose="020B0604020202020204" pitchFamily="34" charset="0"/>
              </a:rPr>
              <a:t>Biourbanism </a:t>
            </a:r>
            <a:br>
              <a:rPr lang="en-GB" sz="2400" b="1" dirty="0" smtClean="0">
                <a:solidFill>
                  <a:srgbClr val="008000"/>
                </a:solidFill>
                <a:latin typeface="Arial" panose="020B0604020202020204" pitchFamily="34" charset="0"/>
                <a:cs typeface="Arial" panose="020B0604020202020204" pitchFamily="34" charset="0"/>
              </a:rPr>
            </a:br>
            <a:r>
              <a:rPr lang="en-GB" sz="2400" b="1" dirty="0" smtClean="0">
                <a:solidFill>
                  <a:srgbClr val="008000"/>
                </a:solidFill>
                <a:latin typeface="Arial" panose="020B0604020202020204" pitchFamily="34" charset="0"/>
                <a:cs typeface="Arial" panose="020B0604020202020204" pitchFamily="34" charset="0"/>
              </a:rPr>
              <a:t>Towards a new epistemology in the architects’ education</a:t>
            </a:r>
            <a:br>
              <a:rPr lang="en-GB" sz="2400" b="1" dirty="0" smtClean="0">
                <a:solidFill>
                  <a:srgbClr val="008000"/>
                </a:solidFill>
                <a:latin typeface="Arial" panose="020B0604020202020204" pitchFamily="34" charset="0"/>
                <a:cs typeface="Arial" panose="020B0604020202020204" pitchFamily="34" charset="0"/>
              </a:rPr>
            </a:br>
            <a:r>
              <a:rPr lang="en-GB" sz="2800" b="1" dirty="0">
                <a:solidFill>
                  <a:srgbClr val="008000"/>
                </a:solidFill>
                <a:latin typeface="Arial" panose="020B0604020202020204" pitchFamily="34" charset="0"/>
                <a:cs typeface="Arial" panose="020B0604020202020204" pitchFamily="34" charset="0"/>
              </a:rPr>
              <a:t/>
            </a:r>
            <a:br>
              <a:rPr lang="en-GB" sz="2800" b="1" dirty="0">
                <a:solidFill>
                  <a:srgbClr val="008000"/>
                </a:solidFill>
                <a:latin typeface="Arial" panose="020B0604020202020204" pitchFamily="34" charset="0"/>
                <a:cs typeface="Arial" panose="020B0604020202020204" pitchFamily="34" charset="0"/>
              </a:rPr>
            </a:br>
            <a:r>
              <a:rPr lang="en-GB" sz="2000" b="1" dirty="0" err="1" smtClean="0">
                <a:latin typeface="Arial" panose="020B0604020202020204" pitchFamily="34" charset="0"/>
                <a:cs typeface="Arial" panose="020B0604020202020204" pitchFamily="34" charset="0"/>
              </a:rPr>
              <a:t>Dr.</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Eleni</a:t>
            </a:r>
            <a:r>
              <a:rPr lang="en-GB" sz="2000" b="1" dirty="0" smtClean="0">
                <a:latin typeface="Arial" panose="020B0604020202020204" pitchFamily="34" charset="0"/>
                <a:cs typeface="Arial" panose="020B0604020202020204" pitchFamily="34" charset="0"/>
              </a:rPr>
              <a:t> </a:t>
            </a:r>
            <a:r>
              <a:rPr lang="en-GB" sz="2000" b="1" dirty="0" err="1" smtClean="0">
                <a:latin typeface="Arial" panose="020B0604020202020204" pitchFamily="34" charset="0"/>
                <a:cs typeface="Arial" panose="020B0604020202020204" pitchFamily="34" charset="0"/>
              </a:rPr>
              <a:t>Tracada</a:t>
            </a:r>
            <a:r>
              <a:rPr lang="en-GB" sz="2000" b="1" dirty="0" smtClean="0">
                <a:latin typeface="Arial" panose="020B0604020202020204" pitchFamily="34" charset="0"/>
                <a:cs typeface="Arial" panose="020B0604020202020204" pitchFamily="34" charset="0"/>
              </a:rPr>
              <a:t>, University of Derby, College of Engineering and Technology Email: </a:t>
            </a:r>
            <a:r>
              <a:rPr lang="en-GB" sz="2000" b="1" dirty="0" smtClean="0">
                <a:latin typeface="Arial" panose="020B0604020202020204" pitchFamily="34" charset="0"/>
                <a:cs typeface="Arial" panose="020B0604020202020204" pitchFamily="34" charset="0"/>
                <a:hlinkClick r:id="rId2"/>
              </a:rPr>
              <a:t>E.Tracada@derby.ac.uk</a:t>
            </a: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err="1" smtClean="0">
                <a:latin typeface="Arial" panose="020B0604020202020204" pitchFamily="34" charset="0"/>
                <a:cs typeface="Arial" panose="020B0604020202020204" pitchFamily="34" charset="0"/>
              </a:rPr>
              <a:t>Dr.</a:t>
            </a:r>
            <a:r>
              <a:rPr lang="en-GB" sz="2000" b="1" dirty="0" smtClean="0">
                <a:latin typeface="Arial" panose="020B0604020202020204" pitchFamily="34" charset="0"/>
                <a:cs typeface="Arial" panose="020B0604020202020204" pitchFamily="34" charset="0"/>
              </a:rPr>
              <a:t> Antonio </a:t>
            </a:r>
            <a:r>
              <a:rPr lang="en-GB" sz="2000" b="1" dirty="0" err="1" smtClean="0">
                <a:latin typeface="Arial" panose="020B0604020202020204" pitchFamily="34" charset="0"/>
                <a:cs typeface="Arial" panose="020B0604020202020204" pitchFamily="34" charset="0"/>
              </a:rPr>
              <a:t>Caperna</a:t>
            </a:r>
            <a:r>
              <a:rPr lang="en-GB" sz="2000" b="1" dirty="0" smtClean="0">
                <a:latin typeface="Arial" panose="020B0604020202020204" pitchFamily="34" charset="0"/>
                <a:cs typeface="Arial" panose="020B0604020202020204" pitchFamily="34" charset="0"/>
              </a:rPr>
              <a:t>, International Society of Biourbanism, Rome, Italy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Email: </a:t>
            </a:r>
            <a:r>
              <a:rPr lang="en-GB" sz="2000" b="1" dirty="0" smtClean="0">
                <a:latin typeface="Arial" panose="020B0604020202020204" pitchFamily="34" charset="0"/>
                <a:cs typeface="Arial" panose="020B0604020202020204" pitchFamily="34" charset="0"/>
                <a:hlinkClick r:id="rId3"/>
              </a:rPr>
              <a:t>antonio.caperna@biourbanism.org</a:t>
            </a: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smtClean="0">
                <a:latin typeface="Arial" panose="020B0604020202020204" pitchFamily="34" charset="0"/>
                <a:cs typeface="Arial" panose="020B0604020202020204" pitchFamily="34" charset="0"/>
              </a:rPr>
              <a:t/>
            </a:r>
            <a:br>
              <a:rPr lang="en-GB" sz="2000" b="1" dirty="0" smtClean="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
            </a:r>
            <a:br>
              <a:rPr lang="en-GB" sz="2000" b="1" dirty="0">
                <a:latin typeface="Arial" panose="020B0604020202020204" pitchFamily="34" charset="0"/>
                <a:cs typeface="Arial" panose="020B0604020202020204" pitchFamily="34" charset="0"/>
              </a:rPr>
            </a:br>
            <a:r>
              <a:rPr lang="en-GB" sz="2800" b="1" dirty="0" smtClean="0">
                <a:solidFill>
                  <a:srgbClr val="008000"/>
                </a:solidFill>
                <a:latin typeface="Arial" panose="020B0604020202020204" pitchFamily="34" charset="0"/>
                <a:cs typeface="Arial" panose="020B0604020202020204" pitchFamily="34" charset="0"/>
              </a:rPr>
              <a:t/>
            </a:r>
            <a:br>
              <a:rPr lang="en-GB" sz="2800" b="1" dirty="0" smtClean="0">
                <a:solidFill>
                  <a:srgbClr val="008000"/>
                </a:solidFill>
                <a:latin typeface="Arial" panose="020B0604020202020204" pitchFamily="34" charset="0"/>
                <a:cs typeface="Arial" panose="020B0604020202020204" pitchFamily="34" charset="0"/>
              </a:rPr>
            </a:br>
            <a:r>
              <a:rPr lang="en-GB" sz="2800" b="1" dirty="0">
                <a:solidFill>
                  <a:srgbClr val="008000"/>
                </a:solidFill>
              </a:rPr>
              <a:t/>
            </a:r>
            <a:br>
              <a:rPr lang="en-GB" sz="2800" b="1" dirty="0">
                <a:solidFill>
                  <a:srgbClr val="008000"/>
                </a:solidFill>
              </a:rPr>
            </a:br>
            <a:endParaRPr lang="en-GB" sz="2800" b="1" dirty="0">
              <a:solidFill>
                <a:srgbClr val="008000"/>
              </a:solidFill>
            </a:endParaRPr>
          </a:p>
        </p:txBody>
      </p:sp>
      <p:pic>
        <p:nvPicPr>
          <p:cNvPr id="6" name="Picture 2" descr="University of Derby">
            <a:hlinkClick r:id="rId4"/>
          </p:cNvPr>
          <p:cNvPicPr>
            <a:picLocks noChangeAspect="1" noChangeArrowheads="1"/>
          </p:cNvPicPr>
          <p:nvPr/>
        </p:nvPicPr>
        <p:blipFill>
          <a:blip r:embed="rId5" cstate="print"/>
          <a:srcRect/>
          <a:stretch>
            <a:fillRect/>
          </a:stretch>
        </p:blipFill>
        <p:spPr bwMode="auto">
          <a:xfrm>
            <a:off x="2479543" y="5103790"/>
            <a:ext cx="2054688" cy="962157"/>
          </a:xfrm>
          <a:prstGeom prst="rect">
            <a:avLst/>
          </a:prstGeom>
          <a:noFill/>
        </p:spPr>
      </p:pic>
      <p:pic>
        <p:nvPicPr>
          <p:cNvPr id="7" name="Picture 6"/>
          <p:cNvPicPr>
            <a:picLocks noChangeAspect="1"/>
          </p:cNvPicPr>
          <p:nvPr/>
        </p:nvPicPr>
        <p:blipFill>
          <a:blip r:embed="rId6"/>
          <a:stretch>
            <a:fillRect/>
          </a:stretch>
        </p:blipFill>
        <p:spPr>
          <a:xfrm>
            <a:off x="6679981" y="4935587"/>
            <a:ext cx="1859441" cy="1298561"/>
          </a:xfrm>
          <a:prstGeom prst="rect">
            <a:avLst/>
          </a:prstGeom>
        </p:spPr>
      </p:pic>
    </p:spTree>
    <p:extLst>
      <p:ext uri="{BB962C8B-B14F-4D97-AF65-F5344CB8AC3E}">
        <p14:creationId xmlns:p14="http://schemas.microsoft.com/office/powerpoint/2010/main" val="488715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6974" y="408264"/>
            <a:ext cx="9401578" cy="5955476"/>
          </a:xfrm>
          <a:prstGeom prst="rect">
            <a:avLst/>
          </a:prstGeom>
        </p:spPr>
        <p:txBody>
          <a:bodyPr wrap="square">
            <a:spAutoFit/>
          </a:bodyPr>
          <a:lstStyle/>
          <a:p>
            <a:pPr algn="just">
              <a:lnSpc>
                <a:spcPct val="150000"/>
              </a:lnSpc>
              <a:spcAft>
                <a:spcPts val="0"/>
              </a:spcAft>
            </a:pPr>
            <a:r>
              <a:rPr lang="en-GB" i="1" dirty="0">
                <a:solidFill>
                  <a:srgbClr val="002D86"/>
                </a:solidFill>
                <a:latin typeface="Arial" panose="020B0604020202020204" pitchFamily="34" charset="0"/>
                <a:ea typeface="Times New Roman" panose="02020603050405020304" pitchFamily="18" charset="0"/>
                <a:cs typeface="Arial" panose="020B0604020202020204" pitchFamily="34" charset="0"/>
              </a:rPr>
              <a:t>"the belief that human tastes are reversible cultural preferences has led social planners to write off people's enjoyment of ornament, natural light, and human scale and force millions of people to live in drab cement boxes. ... the conviction that humanity could be reshaped by massive social engineering projects led to some of the greatest atrocities in history.</a:t>
            </a:r>
            <a:r>
              <a:rPr lang="en-GB" dirty="0">
                <a:solidFill>
                  <a:srgbClr val="002D86"/>
                </a:solidFill>
                <a:latin typeface="Arial" panose="020B0604020202020204" pitchFamily="34" charset="0"/>
                <a:ea typeface="Times New Roman" panose="02020603050405020304" pitchFamily="18" charset="0"/>
                <a:cs typeface="Arial" panose="020B0604020202020204" pitchFamily="34" charset="0"/>
              </a:rPr>
              <a:t>" (Pinker, pages </a:t>
            </a:r>
            <a:r>
              <a:rPr lang="en-GB" i="1" dirty="0">
                <a:solidFill>
                  <a:srgbClr val="002D86"/>
                </a:solidFill>
                <a:latin typeface="Arial" panose="020B0604020202020204" pitchFamily="34" charset="0"/>
                <a:ea typeface="Times New Roman" panose="02020603050405020304" pitchFamily="18" charset="0"/>
                <a:cs typeface="Arial" panose="020B0604020202020204" pitchFamily="34" charset="0"/>
              </a:rPr>
              <a:t>x-xi</a:t>
            </a:r>
            <a:r>
              <a:rPr lang="en-GB" dirty="0">
                <a:solidFill>
                  <a:srgbClr val="002D86"/>
                </a:solidFill>
                <a:latin typeface="Arial" panose="020B0604020202020204" pitchFamily="34" charset="0"/>
                <a:ea typeface="Times New Roman" panose="02020603050405020304" pitchFamily="18" charset="0"/>
                <a:cs typeface="Arial" panose="020B0604020202020204" pitchFamily="34" charset="0"/>
              </a:rPr>
              <a:t>). Pinker underlines the disastrous consequences of turning against the human nature, by accusing architects, planners and legislators for acting contrary to the biological nature of the human beings. This biological connection, as said, is a very important focus for us. It is becoming increasingly clear that architectural value is indeed founded on shared aspects of the human mind (</a:t>
            </a:r>
            <a:r>
              <a:rPr lang="en-GB" dirty="0" err="1">
                <a:solidFill>
                  <a:srgbClr val="002D86"/>
                </a:solidFill>
                <a:latin typeface="Arial" panose="020B0604020202020204" pitchFamily="34" charset="0"/>
                <a:ea typeface="Times New Roman" panose="02020603050405020304" pitchFamily="18" charset="0"/>
                <a:cs typeface="Arial" panose="020B0604020202020204" pitchFamily="34" charset="0"/>
              </a:rPr>
              <a:t>Salingaros</a:t>
            </a:r>
            <a:r>
              <a:rPr lang="en-GB" dirty="0">
                <a:solidFill>
                  <a:srgbClr val="002D86"/>
                </a:solidFill>
                <a:latin typeface="Arial" panose="020B0604020202020204" pitchFamily="34" charset="0"/>
                <a:ea typeface="Times New Roman" panose="02020603050405020304" pitchFamily="18" charset="0"/>
                <a:cs typeface="Arial" panose="020B0604020202020204" pitchFamily="34" charset="0"/>
              </a:rPr>
              <a:t>, 2011). Such as universality relies on innate neural circuitry common to all human beings (Pinker, 2002). </a:t>
            </a:r>
            <a:endParaRPr lang="en-GB" dirty="0" smtClean="0">
              <a:solidFill>
                <a:srgbClr val="002D86"/>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GB" dirty="0">
                <a:solidFill>
                  <a:srgbClr val="002D86"/>
                </a:solidFill>
                <a:latin typeface="Arial" panose="020B0604020202020204" pitchFamily="34" charset="0"/>
                <a:ea typeface="Times New Roman" panose="02020603050405020304" pitchFamily="18" charset="0"/>
                <a:cs typeface="Arial" panose="020B0604020202020204" pitchFamily="34" charset="0"/>
              </a:rPr>
              <a:t>The connection between architecture, urbanism and inherited structures in the human brain that influence the function of ‘mind’ become a study area able to formulate a new epistemological basis of architecture and urbanism.</a:t>
            </a:r>
            <a:endParaRPr lang="en-GB" dirty="0" smtClean="0">
              <a:solidFill>
                <a:srgbClr val="002D86"/>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n-GB" sz="2000" dirty="0" smtClean="0">
                <a:solidFill>
                  <a:srgbClr val="002D86"/>
                </a:solidFill>
                <a:effectLst/>
                <a:latin typeface="Arial" panose="020B0604020202020204" pitchFamily="34" charset="0"/>
                <a:ea typeface="Times New Roman" panose="02020603050405020304" pitchFamily="18" charset="0"/>
                <a:cs typeface="Arial" panose="020B0604020202020204" pitchFamily="34" charset="0"/>
              </a:rPr>
              <a:t>(</a:t>
            </a:r>
            <a:r>
              <a:rPr lang="en-GB" sz="2000" dirty="0" err="1" smtClean="0">
                <a:solidFill>
                  <a:srgbClr val="002D86"/>
                </a:solidFill>
                <a:effectLst/>
                <a:latin typeface="Arial" panose="020B0604020202020204" pitchFamily="34" charset="0"/>
                <a:ea typeface="Times New Roman" panose="02020603050405020304" pitchFamily="18" charset="0"/>
                <a:cs typeface="Arial" panose="020B0604020202020204" pitchFamily="34" charset="0"/>
              </a:rPr>
              <a:t>Caperna</a:t>
            </a:r>
            <a:r>
              <a:rPr lang="en-GB" sz="2000" dirty="0" smtClean="0">
                <a:solidFill>
                  <a:srgbClr val="002D86"/>
                </a:solidFill>
                <a:effectLst/>
                <a:latin typeface="Arial" panose="020B0604020202020204" pitchFamily="34" charset="0"/>
                <a:ea typeface="Times New Roman" panose="02020603050405020304" pitchFamily="18" charset="0"/>
                <a:cs typeface="Arial" panose="020B0604020202020204" pitchFamily="34" charset="0"/>
              </a:rPr>
              <a:t>, </a:t>
            </a:r>
            <a:r>
              <a:rPr lang="en-GB" sz="2000" dirty="0" err="1" smtClean="0">
                <a:solidFill>
                  <a:srgbClr val="002D86"/>
                </a:solidFill>
                <a:effectLst/>
                <a:latin typeface="Arial" panose="020B0604020202020204" pitchFamily="34" charset="0"/>
                <a:ea typeface="Times New Roman" panose="02020603050405020304" pitchFamily="18" charset="0"/>
                <a:cs typeface="Arial" panose="020B0604020202020204" pitchFamily="34" charset="0"/>
              </a:rPr>
              <a:t>Tracada</a:t>
            </a:r>
            <a:r>
              <a:rPr lang="en-GB" sz="2000" dirty="0" smtClean="0">
                <a:solidFill>
                  <a:srgbClr val="002D86"/>
                </a:solidFill>
                <a:effectLst/>
                <a:latin typeface="Arial" panose="020B0604020202020204" pitchFamily="34" charset="0"/>
                <a:ea typeface="Times New Roman" panose="02020603050405020304" pitchFamily="18" charset="0"/>
                <a:cs typeface="Arial" panose="020B0604020202020204" pitchFamily="34" charset="0"/>
              </a:rPr>
              <a:t>, 2015)</a:t>
            </a:r>
            <a:endParaRPr lang="en-GB" sz="2000" dirty="0">
              <a:solidFill>
                <a:srgbClr val="002D8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151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1349108"/>
            <a:ext cx="10515600" cy="4351338"/>
          </a:xfrm>
        </p:spPr>
        <p:txBody>
          <a:bodyPr>
            <a:normAutofit fontScale="92500" lnSpcReduction="10000"/>
          </a:bodyPr>
          <a:lstStyle/>
          <a:p>
            <a:pPr marL="0" indent="0">
              <a:lnSpc>
                <a:spcPct val="150000"/>
              </a:lnSpc>
              <a:buNone/>
            </a:pPr>
            <a:r>
              <a:rPr lang="en-GB" dirty="0" smtClean="0">
                <a:solidFill>
                  <a:srgbClr val="002D86"/>
                </a:solidFill>
              </a:rPr>
              <a:t>Why the architectural paradigm of Biourbanism is different than any rationalistic theories?</a:t>
            </a:r>
          </a:p>
          <a:p>
            <a:pPr marL="0" indent="0">
              <a:lnSpc>
                <a:spcPct val="150000"/>
              </a:lnSpc>
              <a:buNone/>
            </a:pPr>
            <a:r>
              <a:rPr lang="en-GB" dirty="0" smtClean="0">
                <a:solidFill>
                  <a:srgbClr val="002D86"/>
                </a:solidFill>
              </a:rPr>
              <a:t>What is our educational model for the future anticipating new developments and growth?</a:t>
            </a:r>
          </a:p>
          <a:p>
            <a:pPr marL="0" indent="0">
              <a:lnSpc>
                <a:spcPct val="150000"/>
              </a:lnSpc>
              <a:buNone/>
            </a:pPr>
            <a:r>
              <a:rPr lang="en-GB" dirty="0" smtClean="0">
                <a:solidFill>
                  <a:srgbClr val="002D86"/>
                </a:solidFill>
              </a:rPr>
              <a:t>You see what we have proposed as new educational model and we also started applying it.  It anticipates the future of sustainable cities according to laws of nature.</a:t>
            </a:r>
            <a:endParaRPr lang="en-GB" dirty="0">
              <a:solidFill>
                <a:srgbClr val="002D86"/>
              </a:solidFill>
            </a:endParaRPr>
          </a:p>
        </p:txBody>
      </p:sp>
    </p:spTree>
    <p:extLst>
      <p:ext uri="{BB962C8B-B14F-4D97-AF65-F5344CB8AC3E}">
        <p14:creationId xmlns:p14="http://schemas.microsoft.com/office/powerpoint/2010/main" val="1714939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rgbClr val="002D86"/>
                </a:solidFill>
              </a:rPr>
              <a:t>Groundwork of Biourbanism science</a:t>
            </a:r>
            <a:endParaRPr lang="en-GB" dirty="0">
              <a:solidFill>
                <a:srgbClr val="002D86"/>
              </a:solidFill>
            </a:endParaRPr>
          </a:p>
        </p:txBody>
      </p:sp>
      <p:sp>
        <p:nvSpPr>
          <p:cNvPr id="6" name="Text Placeholder 5"/>
          <p:cNvSpPr>
            <a:spLocks noGrp="1"/>
          </p:cNvSpPr>
          <p:nvPr>
            <p:ph type="body" sz="half" idx="2"/>
          </p:nvPr>
        </p:nvSpPr>
        <p:spPr>
          <a:xfrm>
            <a:off x="839788" y="2057400"/>
            <a:ext cx="4788280" cy="3811588"/>
          </a:xfrm>
        </p:spPr>
        <p:txBody>
          <a:bodyPr>
            <a:normAutofit/>
          </a:bodyPr>
          <a:lstStyle/>
          <a:p>
            <a:r>
              <a:rPr lang="en-GB" sz="1800" dirty="0" smtClean="0"/>
              <a:t>(</a:t>
            </a:r>
            <a:r>
              <a:rPr lang="en-GB" sz="1800" b="1" dirty="0" err="1" smtClean="0"/>
              <a:t>i</a:t>
            </a:r>
            <a:r>
              <a:rPr lang="en-GB" sz="1800" dirty="0" smtClean="0"/>
              <a:t>) </a:t>
            </a:r>
            <a:r>
              <a:rPr lang="en-GB" sz="1800" b="1" dirty="0" smtClean="0"/>
              <a:t>Epistemic </a:t>
            </a:r>
            <a:r>
              <a:rPr lang="en-GB" sz="1800" b="1" dirty="0"/>
              <a:t>foundation and the needed scientific paradigm shift</a:t>
            </a:r>
            <a:r>
              <a:rPr lang="en-GB" sz="1800" dirty="0"/>
              <a:t>, </a:t>
            </a:r>
            <a:r>
              <a:rPr lang="en-GB" sz="1800" dirty="0" smtClean="0"/>
              <a:t>(</a:t>
            </a:r>
            <a:r>
              <a:rPr lang="en-GB" sz="1800" b="1" dirty="0"/>
              <a:t>ii</a:t>
            </a:r>
            <a:r>
              <a:rPr lang="en-GB" sz="1800" dirty="0"/>
              <a:t>) </a:t>
            </a:r>
            <a:r>
              <a:rPr lang="en-GB" sz="1800" b="1" dirty="0"/>
              <a:t>New life sciences</a:t>
            </a:r>
            <a:r>
              <a:rPr lang="en-GB" sz="1800" dirty="0"/>
              <a:t>, as biological roots of architecture and urbanism; (</a:t>
            </a:r>
            <a:r>
              <a:rPr lang="en-GB" sz="1800" b="1" dirty="0"/>
              <a:t>iii</a:t>
            </a:r>
            <a:r>
              <a:rPr lang="en-GB" sz="1800" dirty="0"/>
              <a:t>) </a:t>
            </a:r>
            <a:r>
              <a:rPr lang="en-GB" sz="1800" b="1" dirty="0"/>
              <a:t>Peer to Peer Urbanism</a:t>
            </a:r>
            <a:r>
              <a:rPr lang="en-GB" sz="1800" dirty="0"/>
              <a:t> as an innovative way of conceiving, constructing, and repairing the city; (</a:t>
            </a:r>
            <a:r>
              <a:rPr lang="en-GB" sz="1800" b="1" dirty="0"/>
              <a:t>iv</a:t>
            </a:r>
            <a:r>
              <a:rPr lang="en-GB" sz="1800" dirty="0"/>
              <a:t>) </a:t>
            </a:r>
            <a:r>
              <a:rPr lang="en-GB" sz="1800" b="1" dirty="0"/>
              <a:t>Morphogenetic Design Processes,</a:t>
            </a:r>
            <a:r>
              <a:rPr lang="en-GB" sz="1800" dirty="0"/>
              <a:t> based on real recognition of “optimal forms” defined at different feedback scales (from physiological, to ecological), which, through morphogenetic processes, guarantee an optimal systemic efficiency, and therefore quality of life. (Source: </a:t>
            </a:r>
            <a:r>
              <a:rPr lang="en-GB" sz="1800" dirty="0" err="1"/>
              <a:t>Caperna</a:t>
            </a:r>
            <a:r>
              <a:rPr lang="en-GB" sz="1800" dirty="0"/>
              <a:t>, 2011).</a:t>
            </a:r>
          </a:p>
          <a:p>
            <a:endParaRPr lang="en-GB" sz="1800" dirty="0"/>
          </a:p>
        </p:txBody>
      </p:sp>
      <p:pic>
        <p:nvPicPr>
          <p:cNvPr id="8" name="Immagine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7161" y="1275007"/>
            <a:ext cx="5125791" cy="3606085"/>
          </a:xfrm>
          <a:prstGeom prst="rect">
            <a:avLst/>
          </a:prstGeom>
          <a:noFill/>
          <a:ln>
            <a:noFill/>
          </a:ln>
        </p:spPr>
      </p:pic>
    </p:spTree>
    <p:extLst>
      <p:ext uri="{BB962C8B-B14F-4D97-AF65-F5344CB8AC3E}">
        <p14:creationId xmlns:p14="http://schemas.microsoft.com/office/powerpoint/2010/main" val="195110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pic>
        <p:nvPicPr>
          <p:cNvPr id="2" name="Picture 1"/>
          <p:cNvPicPr>
            <a:picLocks noChangeAspect="1"/>
          </p:cNvPicPr>
          <p:nvPr/>
        </p:nvPicPr>
        <p:blipFill>
          <a:blip r:embed="rId2"/>
          <a:stretch>
            <a:fillRect/>
          </a:stretch>
        </p:blipFill>
        <p:spPr>
          <a:xfrm>
            <a:off x="2209463" y="1268760"/>
            <a:ext cx="7773074" cy="2560542"/>
          </a:xfrm>
          <a:prstGeom prst="rect">
            <a:avLst/>
          </a:prstGeom>
        </p:spPr>
      </p:pic>
      <p:pic>
        <p:nvPicPr>
          <p:cNvPr id="3" name="Picture 2"/>
          <p:cNvPicPr>
            <a:picLocks noChangeAspect="1"/>
          </p:cNvPicPr>
          <p:nvPr/>
        </p:nvPicPr>
        <p:blipFill>
          <a:blip r:embed="rId3"/>
          <a:stretch>
            <a:fillRect/>
          </a:stretch>
        </p:blipFill>
        <p:spPr>
          <a:xfrm>
            <a:off x="1524000" y="2852936"/>
            <a:ext cx="9394750" cy="2560542"/>
          </a:xfrm>
          <a:prstGeom prst="rect">
            <a:avLst/>
          </a:prstGeom>
        </p:spPr>
      </p:pic>
    </p:spTree>
    <p:extLst>
      <p:ext uri="{BB962C8B-B14F-4D97-AF65-F5344CB8AC3E}">
        <p14:creationId xmlns:p14="http://schemas.microsoft.com/office/powerpoint/2010/main" val="2747648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r>
              <a:rPr lang="it-IT" sz="2000" b="1" kern="0" dirty="0" smtClean="0">
                <a:solidFill>
                  <a:srgbClr val="FFFFFF"/>
                </a:solidFill>
                <a:latin typeface="Verdana"/>
                <a:ea typeface="+mj-ea"/>
                <a:cs typeface="+mj-cs"/>
              </a:rPr>
              <a:t>Summer Schools and Biourban Acupuncture</a:t>
            </a:r>
            <a:endParaRPr lang="it-IT" sz="2000" b="1" kern="0" dirty="0">
              <a:solidFill>
                <a:srgbClr val="FFFFFF"/>
              </a:solidFill>
              <a:latin typeface="Verdana"/>
              <a:ea typeface="+mj-ea"/>
              <a:cs typeface="+mj-cs"/>
            </a:endParaRPr>
          </a:p>
        </p:txBody>
      </p:sp>
      <p:pic>
        <p:nvPicPr>
          <p:cNvPr id="4" name="Picture 2" descr="area_fromsouth"/>
          <p:cNvPicPr>
            <a:picLocks noChangeAspect="1" noChangeArrowheads="1"/>
          </p:cNvPicPr>
          <p:nvPr/>
        </p:nvPicPr>
        <p:blipFill>
          <a:blip r:embed="rId2" cstate="print"/>
          <a:srcRect/>
          <a:stretch>
            <a:fillRect/>
          </a:stretch>
        </p:blipFill>
        <p:spPr bwMode="auto">
          <a:xfrm>
            <a:off x="1524000" y="548680"/>
            <a:ext cx="9144000" cy="5890398"/>
          </a:xfrm>
          <a:prstGeom prst="rect">
            <a:avLst/>
          </a:prstGeom>
          <a:noFill/>
        </p:spPr>
      </p:pic>
      <p:pic>
        <p:nvPicPr>
          <p:cNvPr id="6" name="Picture 4"/>
          <p:cNvPicPr>
            <a:picLocks noChangeAspect="1" noChangeArrowheads="1"/>
          </p:cNvPicPr>
          <p:nvPr/>
        </p:nvPicPr>
        <p:blipFill>
          <a:blip r:embed="rId3"/>
          <a:srcRect/>
          <a:stretch>
            <a:fillRect/>
          </a:stretch>
        </p:blipFill>
        <p:spPr bwMode="auto">
          <a:xfrm>
            <a:off x="5519936" y="1556792"/>
            <a:ext cx="3483978" cy="2088232"/>
          </a:xfrm>
          <a:prstGeom prst="rect">
            <a:avLst/>
          </a:prstGeom>
          <a:noFill/>
          <a:ln w="9525">
            <a:noFill/>
            <a:miter lim="800000"/>
            <a:headEnd/>
            <a:tailEnd/>
          </a:ln>
        </p:spPr>
      </p:pic>
    </p:spTree>
    <p:extLst>
      <p:ext uri="{BB962C8B-B14F-4D97-AF65-F5344CB8AC3E}">
        <p14:creationId xmlns:p14="http://schemas.microsoft.com/office/powerpoint/2010/main" val="25670080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sp>
        <p:nvSpPr>
          <p:cNvPr id="4" name="Rectangle 3"/>
          <p:cNvSpPr txBox="1">
            <a:spLocks noChangeArrowheads="1"/>
          </p:cNvSpPr>
          <p:nvPr/>
        </p:nvSpPr>
        <p:spPr bwMode="auto">
          <a:xfrm>
            <a:off x="1847850" y="1268414"/>
            <a:ext cx="84963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eaLnBrk="1" hangingPunct="1">
              <a:buClr>
                <a:srgbClr val="CC9900"/>
              </a:buClr>
              <a:buNone/>
              <a:defRPr/>
            </a:pPr>
            <a:r>
              <a:rPr lang="it-IT" b="1" kern="0" dirty="0">
                <a:solidFill>
                  <a:srgbClr val="336600"/>
                </a:solidFill>
                <a:effectLst>
                  <a:outerShdw blurRad="38100" dist="38100" dir="2700000" algn="tl">
                    <a:srgbClr val="000000">
                      <a:alpha val="43137"/>
                    </a:srgbClr>
                  </a:outerShdw>
                </a:effectLst>
                <a:latin typeface="Calibri" panose="020F0502020204030204" pitchFamily="34" charset="0"/>
              </a:rPr>
              <a:t>Smart Community- Artena</a:t>
            </a:r>
          </a:p>
          <a:p>
            <a:pPr marL="0" indent="0" eaLnBrk="1" hangingPunct="1">
              <a:buClr>
                <a:srgbClr val="CC9900"/>
              </a:buClr>
              <a:buNone/>
              <a:defRPr/>
            </a:pPr>
            <a:endParaRPr lang="it-IT" b="1" kern="0" dirty="0">
              <a:solidFill>
                <a:srgbClr val="000066"/>
              </a:solidFill>
              <a:latin typeface="Calibri" panose="020F0502020204030204" pitchFamily="34" charset="0"/>
            </a:endParaRPr>
          </a:p>
          <a:p>
            <a:pPr eaLnBrk="1" hangingPunct="1">
              <a:buClr>
                <a:srgbClr val="CC9900"/>
              </a:buClr>
              <a:buFont typeface="Courier New" panose="02070309020205020404" pitchFamily="49" charset="0"/>
              <a:buChar char="o"/>
              <a:defRPr/>
            </a:pPr>
            <a:r>
              <a:rPr lang="it-IT" b="1" kern="0" dirty="0">
                <a:solidFill>
                  <a:srgbClr val="000066"/>
                </a:solidFill>
                <a:latin typeface="Calibri" panose="020F0502020204030204" pitchFamily="34" charset="0"/>
              </a:rPr>
              <a:t> Social capital </a:t>
            </a:r>
          </a:p>
          <a:p>
            <a:pPr eaLnBrk="1" hangingPunct="1">
              <a:buClr>
                <a:srgbClr val="CC9900"/>
              </a:buClr>
              <a:buFont typeface="Courier New" panose="02070309020205020404" pitchFamily="49" charset="0"/>
              <a:buChar char="o"/>
              <a:defRPr/>
            </a:pPr>
            <a:r>
              <a:rPr lang="it-IT" b="1" kern="0" dirty="0">
                <a:solidFill>
                  <a:srgbClr val="000066"/>
                </a:solidFill>
                <a:latin typeface="Calibri" panose="020F0502020204030204" pitchFamily="34" charset="0"/>
              </a:rPr>
              <a:t> Economical capital</a:t>
            </a:r>
          </a:p>
          <a:p>
            <a:pPr eaLnBrk="1" hangingPunct="1">
              <a:buClr>
                <a:srgbClr val="CC9900"/>
              </a:buClr>
              <a:buFont typeface="Courier New" panose="02070309020205020404" pitchFamily="49" charset="0"/>
              <a:buChar char="o"/>
              <a:defRPr/>
            </a:pPr>
            <a:r>
              <a:rPr lang="it-IT" b="1" kern="0" dirty="0">
                <a:solidFill>
                  <a:srgbClr val="000066"/>
                </a:solidFill>
                <a:latin typeface="Calibri" panose="020F0502020204030204" pitchFamily="34" charset="0"/>
              </a:rPr>
              <a:t> Cultural growth</a:t>
            </a:r>
          </a:p>
          <a:p>
            <a:pPr eaLnBrk="1" hangingPunct="1">
              <a:buClr>
                <a:srgbClr val="CC9900"/>
              </a:buClr>
              <a:buFont typeface="Courier New" panose="02070309020205020404" pitchFamily="49" charset="0"/>
              <a:buChar char="o"/>
              <a:defRPr/>
            </a:pPr>
            <a:r>
              <a:rPr lang="it-IT" b="1" kern="0" dirty="0">
                <a:solidFill>
                  <a:srgbClr val="000066"/>
                </a:solidFill>
                <a:latin typeface="Calibri" panose="020F0502020204030204" pitchFamily="34" charset="0"/>
              </a:rPr>
              <a:t> Town and country planning acconrding to     Biourbanism approach</a:t>
            </a:r>
          </a:p>
        </p:txBody>
      </p:sp>
    </p:spTree>
    <p:extLst>
      <p:ext uri="{BB962C8B-B14F-4D97-AF65-F5344CB8AC3E}">
        <p14:creationId xmlns:p14="http://schemas.microsoft.com/office/powerpoint/2010/main" val="2132110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0"/>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992313" y="1557338"/>
            <a:ext cx="2546350" cy="4525962"/>
          </a:xfrm>
        </p:spPr>
      </p:pic>
      <p:pic>
        <p:nvPicPr>
          <p:cNvPr id="50178" name="Picture 13"/>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727575" y="1557338"/>
            <a:ext cx="2546350" cy="4525962"/>
          </a:xfrm>
        </p:spPr>
      </p:pic>
      <p:pic>
        <p:nvPicPr>
          <p:cNvPr id="50179" name="Picture 1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35863" y="1557338"/>
            <a:ext cx="2546350" cy="4525962"/>
          </a:xfrm>
          <a:prstGeom prst="rect">
            <a:avLst/>
          </a:prstGeom>
          <a:noFill/>
          <a:ln w="9525">
            <a:noFill/>
            <a:miter lim="800000"/>
            <a:headEnd/>
            <a:tailEnd/>
          </a:ln>
        </p:spPr>
      </p:pic>
      <p:sp>
        <p:nvSpPr>
          <p:cNvPr id="16402" name="Rectangle 18"/>
          <p:cNvSpPr>
            <a:spLocks noGrp="1"/>
          </p:cNvSpPr>
          <p:nvPr>
            <p:ph type="title"/>
          </p:nvPr>
        </p:nvSpPr>
        <p:spPr>
          <a:xfrm>
            <a:off x="2081213" y="726789"/>
            <a:ext cx="8001000" cy="648618"/>
          </a:xfrm>
        </p:spPr>
        <p:txBody>
          <a:bodyPr/>
          <a:lstStyle/>
          <a:p>
            <a:pPr eaLnBrk="1" hangingPunct="1">
              <a:defRPr/>
            </a:pPr>
            <a:r>
              <a:rPr lang="en-US" sz="3200" b="1" dirty="0">
                <a:solidFill>
                  <a:srgbClr val="000066"/>
                </a:solidFill>
                <a:effectLst>
                  <a:outerShdw blurRad="38100" dist="38100" dir="2700000" algn="tl">
                    <a:srgbClr val="C0C0C0"/>
                  </a:outerShdw>
                </a:effectLst>
                <a:latin typeface="Calibri" panose="020F0502020204030204" pitchFamily="34" charset="0"/>
              </a:rPr>
              <a:t>Artena Village, Province of Rome, Italy</a:t>
            </a:r>
            <a:r>
              <a:rPr lang="en-GB" sz="4000" dirty="0">
                <a:solidFill>
                  <a:srgbClr val="000066"/>
                </a:solidFill>
                <a:latin typeface="Calibri" panose="020F0502020204030204" pitchFamily="34" charset="0"/>
              </a:rPr>
              <a:t> </a:t>
            </a:r>
          </a:p>
        </p:txBody>
      </p:sp>
      <p:sp>
        <p:nvSpPr>
          <p:cNvPr id="6"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spTree>
    <p:extLst>
      <p:ext uri="{BB962C8B-B14F-4D97-AF65-F5344CB8AC3E}">
        <p14:creationId xmlns:p14="http://schemas.microsoft.com/office/powerpoint/2010/main" val="36767714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2" name="Rectangle 18"/>
          <p:cNvSpPr>
            <a:spLocks noGrp="1"/>
          </p:cNvSpPr>
          <p:nvPr>
            <p:ph type="title"/>
          </p:nvPr>
        </p:nvSpPr>
        <p:spPr>
          <a:xfrm>
            <a:off x="2081213" y="726789"/>
            <a:ext cx="8001000" cy="648618"/>
          </a:xfrm>
        </p:spPr>
        <p:txBody>
          <a:bodyPr/>
          <a:lstStyle/>
          <a:p>
            <a:pPr eaLnBrk="1" hangingPunct="1">
              <a:defRPr/>
            </a:pPr>
            <a:r>
              <a:rPr lang="en-US" sz="3200" b="1" dirty="0">
                <a:solidFill>
                  <a:srgbClr val="000066"/>
                </a:solidFill>
                <a:effectLst>
                  <a:outerShdw blurRad="38100" dist="38100" dir="2700000" algn="tl">
                    <a:srgbClr val="C0C0C0"/>
                  </a:outerShdw>
                </a:effectLst>
                <a:latin typeface="Calibri" panose="020F0502020204030204" pitchFamily="34" charset="0"/>
              </a:rPr>
              <a:t>Artena Village, Province of Rome, Italy</a:t>
            </a:r>
            <a:r>
              <a:rPr lang="en-GB" sz="4000" dirty="0">
                <a:solidFill>
                  <a:srgbClr val="000066"/>
                </a:solidFill>
                <a:latin typeface="Calibri" panose="020F0502020204030204" pitchFamily="34" charset="0"/>
              </a:rPr>
              <a:t> </a:t>
            </a:r>
          </a:p>
        </p:txBody>
      </p:sp>
      <p:sp>
        <p:nvSpPr>
          <p:cNvPr id="6"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pic>
        <p:nvPicPr>
          <p:cNvPr id="11" name="Picture 11"/>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2279576" y="1556793"/>
            <a:ext cx="2546350" cy="4525963"/>
          </a:xfrm>
        </p:spPr>
      </p:pic>
      <p:pic>
        <p:nvPicPr>
          <p:cNvPr id="12" name="Picture 10"/>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6114969" y="1556792"/>
            <a:ext cx="3886200" cy="2185988"/>
          </a:xfrm>
        </p:spPr>
      </p:pic>
      <p:pic>
        <p:nvPicPr>
          <p:cNvPr id="13" name="Picture 1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a:off x="6096001" y="3956279"/>
            <a:ext cx="3889375" cy="2187575"/>
          </a:xfrm>
          <a:prstGeom prst="rect">
            <a:avLst/>
          </a:prstGeom>
        </p:spPr>
      </p:pic>
    </p:spTree>
    <p:extLst>
      <p:ext uri="{BB962C8B-B14F-4D97-AF65-F5344CB8AC3E}">
        <p14:creationId xmlns:p14="http://schemas.microsoft.com/office/powerpoint/2010/main" val="1527009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p:cNvSpPr>
          <p:nvPr>
            <p:ph type="title" sz="quarter"/>
          </p:nvPr>
        </p:nvSpPr>
        <p:spPr>
          <a:xfrm>
            <a:off x="1577752" y="548680"/>
            <a:ext cx="9036496" cy="864096"/>
          </a:xfrm>
        </p:spPr>
        <p:txBody>
          <a:bodyPr/>
          <a:lstStyle/>
          <a:p>
            <a:pPr algn="r" eaLnBrk="1" hangingPunct="1">
              <a:defRPr/>
            </a:pPr>
            <a:r>
              <a:rPr lang="en-US" sz="2800" b="1" dirty="0">
                <a:solidFill>
                  <a:srgbClr val="002060"/>
                </a:solidFill>
                <a:effectLst>
                  <a:outerShdw blurRad="38100" dist="38100" dir="2700000" algn="tl">
                    <a:srgbClr val="C0C0C0"/>
                  </a:outerShdw>
                </a:effectLst>
                <a:latin typeface="Calibri" panose="020F0502020204030204" pitchFamily="34" charset="0"/>
              </a:rPr>
              <a:t>Artena Village, Province of Rome, Italy</a:t>
            </a:r>
            <a:r>
              <a:rPr lang="en-GB" sz="2800" dirty="0">
                <a:solidFill>
                  <a:srgbClr val="002060"/>
                </a:solidFill>
                <a:latin typeface="Calibri" panose="020F0502020204030204" pitchFamily="34" charset="0"/>
              </a:rPr>
              <a:t> </a:t>
            </a:r>
            <a:br>
              <a:rPr lang="en-GB" sz="2800" dirty="0">
                <a:solidFill>
                  <a:srgbClr val="002060"/>
                </a:solidFill>
                <a:latin typeface="Calibri" panose="020F0502020204030204" pitchFamily="34" charset="0"/>
              </a:rPr>
            </a:br>
            <a:r>
              <a:rPr lang="en-GB" sz="2800" b="1" dirty="0">
                <a:solidFill>
                  <a:srgbClr val="002060"/>
                </a:solidFill>
                <a:latin typeface="Calibri" panose="020F0502020204030204" pitchFamily="34" charset="0"/>
              </a:rPr>
              <a:t>Collaborative projects in </a:t>
            </a:r>
            <a:r>
              <a:rPr lang="en-GB" sz="2800" b="1" i="1" dirty="0">
                <a:solidFill>
                  <a:srgbClr val="002060"/>
                </a:solidFill>
                <a:effectLst>
                  <a:outerShdw blurRad="38100" dist="38100" dir="2700000" algn="tl">
                    <a:srgbClr val="C0C0C0"/>
                  </a:outerShdw>
                </a:effectLst>
                <a:latin typeface="Calibri" panose="020F0502020204030204" pitchFamily="34" charset="0"/>
              </a:rPr>
              <a:t>‘Ruin Academy’</a:t>
            </a:r>
          </a:p>
        </p:txBody>
      </p:sp>
      <p:pic>
        <p:nvPicPr>
          <p:cNvPr id="54274" name="Picture 9"/>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2063750" y="1844675"/>
            <a:ext cx="3886200" cy="2185988"/>
          </a:xfrm>
        </p:spPr>
      </p:pic>
      <p:pic>
        <p:nvPicPr>
          <p:cNvPr id="54275" name="Picture 10"/>
          <p:cNvPicPr>
            <a:picLocks noGrp="1" noChangeAspect="1" noChangeArrowheads="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a:xfrm>
            <a:off x="6240464" y="4221164"/>
            <a:ext cx="3889375" cy="2187575"/>
          </a:xfrm>
        </p:spPr>
      </p:pic>
      <p:pic>
        <p:nvPicPr>
          <p:cNvPr id="54276" name="Picture 11"/>
          <p:cNvPicPr>
            <a:picLocks noGrp="1" noChangeAspect="1" noChangeArrowheads="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a:xfrm>
            <a:off x="2063751" y="4221164"/>
            <a:ext cx="3889375" cy="2187575"/>
          </a:xfrm>
        </p:spPr>
      </p:pic>
      <p:pic>
        <p:nvPicPr>
          <p:cNvPr id="54277" name="Picture 12"/>
          <p:cNvPicPr>
            <a:picLocks noGrp="1" noChangeAspect="1" noChangeArrowheads="1"/>
          </p:cNvPicPr>
          <p:nvPr>
            <p:ph sz="quarter" idx="2"/>
          </p:nvPr>
        </p:nvPicPr>
        <p:blipFill>
          <a:blip r:embed="rId5" cstate="screen">
            <a:extLst>
              <a:ext uri="{28A0092B-C50C-407E-A947-70E740481C1C}">
                <a14:useLocalDpi xmlns:a14="http://schemas.microsoft.com/office/drawing/2010/main"/>
              </a:ext>
            </a:extLst>
          </a:blip>
          <a:srcRect/>
          <a:stretch>
            <a:fillRect/>
          </a:stretch>
        </p:blipFill>
        <p:spPr>
          <a:xfrm>
            <a:off x="6240463" y="1844675"/>
            <a:ext cx="3886200" cy="2185988"/>
          </a:xfrm>
        </p:spPr>
      </p:pic>
      <p:sp>
        <p:nvSpPr>
          <p:cNvPr id="7" name="Rectangle 3"/>
          <p:cNvSpPr txBox="1">
            <a:spLocks/>
          </p:cNvSpPr>
          <p:nvPr/>
        </p:nvSpPr>
        <p:spPr>
          <a:xfrm>
            <a:off x="1524000"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spTree>
    <p:extLst>
      <p:ext uri="{BB962C8B-B14F-4D97-AF65-F5344CB8AC3E}">
        <p14:creationId xmlns:p14="http://schemas.microsoft.com/office/powerpoint/2010/main" val="593926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p:cNvSpPr>
          <p:nvPr>
            <p:ph type="title"/>
          </p:nvPr>
        </p:nvSpPr>
        <p:spPr/>
        <p:txBody>
          <a:bodyPr/>
          <a:lstStyle/>
          <a:p>
            <a:pPr algn="r" eaLnBrk="1" hangingPunct="1">
              <a:defRPr/>
            </a:pPr>
            <a:r>
              <a:rPr lang="en-US" sz="2800" b="1" dirty="0">
                <a:solidFill>
                  <a:srgbClr val="000066"/>
                </a:solidFill>
                <a:effectLst>
                  <a:outerShdw blurRad="38100" dist="38100" dir="2700000" algn="tl">
                    <a:srgbClr val="C0C0C0"/>
                  </a:outerShdw>
                </a:effectLst>
                <a:latin typeface="Calibri" panose="020F0502020204030204" pitchFamily="34" charset="0"/>
              </a:rPr>
              <a:t>Artena Village, Province of Rome, Italy</a:t>
            </a:r>
            <a:r>
              <a:rPr lang="en-GB" sz="2800" dirty="0">
                <a:solidFill>
                  <a:srgbClr val="000066"/>
                </a:solidFill>
                <a:latin typeface="Calibri" panose="020F0502020204030204" pitchFamily="34" charset="0"/>
              </a:rPr>
              <a:t> </a:t>
            </a:r>
            <a:br>
              <a:rPr lang="en-GB" sz="2800" dirty="0">
                <a:solidFill>
                  <a:srgbClr val="000066"/>
                </a:solidFill>
                <a:latin typeface="Calibri" panose="020F0502020204030204" pitchFamily="34" charset="0"/>
              </a:rPr>
            </a:br>
            <a:r>
              <a:rPr lang="en-GB" sz="2800" b="1" i="1" dirty="0">
                <a:solidFill>
                  <a:srgbClr val="000066"/>
                </a:solidFill>
                <a:effectLst>
                  <a:outerShdw blurRad="38100" dist="38100" dir="2700000" algn="tl">
                    <a:srgbClr val="C0C0C0"/>
                  </a:outerShdw>
                </a:effectLst>
                <a:latin typeface="Calibri" panose="020F0502020204030204" pitchFamily="34" charset="0"/>
              </a:rPr>
              <a:t>‘Ruin Academy’ </a:t>
            </a:r>
            <a:r>
              <a:rPr lang="en-GB" sz="2800" b="1" dirty="0">
                <a:solidFill>
                  <a:srgbClr val="000066"/>
                </a:solidFill>
                <a:effectLst>
                  <a:outerShdw blurRad="38100" dist="38100" dir="2700000" algn="tl">
                    <a:srgbClr val="C0C0C0"/>
                  </a:outerShdw>
                </a:effectLst>
                <a:latin typeface="Calibri" panose="020F0502020204030204" pitchFamily="34" charset="0"/>
              </a:rPr>
              <a:t>founded by Marco Casagrande</a:t>
            </a:r>
          </a:p>
        </p:txBody>
      </p:sp>
      <p:pic>
        <p:nvPicPr>
          <p:cNvPr id="55298" name="Picture 8"/>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a:xfrm>
            <a:off x="1992313" y="1773238"/>
            <a:ext cx="2546350" cy="4525962"/>
          </a:xfrm>
        </p:spPr>
      </p:pic>
      <p:pic>
        <p:nvPicPr>
          <p:cNvPr id="55299" name="Picture 14"/>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7680325" y="1773238"/>
            <a:ext cx="2546350" cy="4525962"/>
          </a:xfrm>
        </p:spPr>
      </p:pic>
      <p:pic>
        <p:nvPicPr>
          <p:cNvPr id="55300" name="Picture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00600" y="1773238"/>
            <a:ext cx="2546350" cy="4525962"/>
          </a:xfrm>
          <a:prstGeom prst="rect">
            <a:avLst/>
          </a:prstGeom>
          <a:noFill/>
          <a:ln w="9525">
            <a:noFill/>
            <a:miter lim="800000"/>
            <a:headEnd/>
            <a:tailEnd/>
          </a:ln>
        </p:spPr>
      </p:pic>
      <p:sp>
        <p:nvSpPr>
          <p:cNvPr id="6" name="Rectangle 3"/>
          <p:cNvSpPr txBox="1">
            <a:spLocks/>
          </p:cNvSpPr>
          <p:nvPr/>
        </p:nvSpPr>
        <p:spPr>
          <a:xfrm>
            <a:off x="1527175" y="0"/>
            <a:ext cx="9144000" cy="548680"/>
          </a:xfrm>
          <a:prstGeom prst="rect">
            <a:avLst/>
          </a:prstGeom>
          <a:solidFill>
            <a:srgbClr val="336600"/>
          </a:solidFill>
        </p:spPr>
        <p:txBody>
          <a:bodyPr>
            <a:noAutofit/>
          </a:bodyPr>
          <a:lstStyle>
            <a:extLst/>
          </a:lstStyle>
          <a:p>
            <a:pPr algn="ctr" eaLnBrk="0" hangingPunct="0">
              <a:defRPr/>
            </a:pPr>
            <a:endParaRPr lang="it-IT" sz="3600" b="1" kern="0" dirty="0">
              <a:solidFill>
                <a:srgbClr val="FFFFFF"/>
              </a:solidFill>
              <a:latin typeface="Verdana"/>
              <a:ea typeface="+mj-ea"/>
              <a:cs typeface="+mj-cs"/>
            </a:endParaRPr>
          </a:p>
        </p:txBody>
      </p:sp>
    </p:spTree>
    <p:extLst>
      <p:ext uri="{BB962C8B-B14F-4D97-AF65-F5344CB8AC3E}">
        <p14:creationId xmlns:p14="http://schemas.microsoft.com/office/powerpoint/2010/main" val="1025705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a:bodyPr>
          <a:lstStyle/>
          <a:p>
            <a:r>
              <a:rPr lang="en-GB" sz="2800" b="1" dirty="0" smtClean="0">
                <a:solidFill>
                  <a:srgbClr val="C00000"/>
                </a:solidFill>
                <a:latin typeface="Arial" panose="020B0604020202020204" pitchFamily="34" charset="0"/>
                <a:cs typeface="Arial" panose="020B0604020202020204" pitchFamily="34" charset="0"/>
              </a:rPr>
              <a:t>Challenges to contemporary architecture </a:t>
            </a:r>
            <a:endParaRPr lang="en-GB"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3502"/>
            <a:ext cx="10515600" cy="4974420"/>
          </a:xfrm>
        </p:spPr>
        <p:txBody>
          <a:bodyPr>
            <a:normAutofit fontScale="92500" lnSpcReduction="10000"/>
          </a:bodyPr>
          <a:lstStyle/>
          <a:p>
            <a:r>
              <a:rPr lang="en-GB" sz="2400" dirty="0" smtClean="0">
                <a:solidFill>
                  <a:srgbClr val="002D86"/>
                </a:solidFill>
                <a:latin typeface="Arial" panose="020B0604020202020204" pitchFamily="34" charset="0"/>
                <a:cs typeface="Arial" panose="020B0604020202020204" pitchFamily="34" charset="0"/>
              </a:rPr>
              <a:t>Contemporary culture has generated new challenges for architectural education systems.</a:t>
            </a:r>
          </a:p>
          <a:p>
            <a:r>
              <a:rPr lang="en-GB" sz="2400" dirty="0">
                <a:solidFill>
                  <a:srgbClr val="002D86"/>
                </a:solidFill>
                <a:latin typeface="Arial" panose="020B0604020202020204" pitchFamily="34" charset="0"/>
                <a:cs typeface="Arial" panose="020B0604020202020204" pitchFamily="34" charset="0"/>
              </a:rPr>
              <a:t>Globalization, fast urbanisation, climate change, natural and environmental degradation, is a set of interconnected </a:t>
            </a:r>
            <a:r>
              <a:rPr lang="en-GB" sz="2400" dirty="0" smtClean="0">
                <a:solidFill>
                  <a:srgbClr val="002D86"/>
                </a:solidFill>
                <a:latin typeface="Arial" panose="020B0604020202020204" pitchFamily="34" charset="0"/>
                <a:cs typeface="Arial" panose="020B0604020202020204" pitchFamily="34" charset="0"/>
              </a:rPr>
              <a:t>challenges.</a:t>
            </a:r>
          </a:p>
          <a:p>
            <a:r>
              <a:rPr lang="en-GB" sz="2400" dirty="0" smtClean="0">
                <a:solidFill>
                  <a:srgbClr val="002D86"/>
                </a:solidFill>
                <a:latin typeface="Arial" panose="020B0604020202020204" pitchFamily="34" charset="0"/>
                <a:cs typeface="Arial" panose="020B0604020202020204" pitchFamily="34" charset="0"/>
              </a:rPr>
              <a:t>At the same time contemporary architecture has become part of the new global culture in which images have become a substitute for reality.</a:t>
            </a:r>
          </a:p>
          <a:p>
            <a:r>
              <a:rPr lang="en-GB" sz="2400" dirty="0" smtClean="0">
                <a:solidFill>
                  <a:srgbClr val="002D86"/>
                </a:solidFill>
                <a:latin typeface="Arial" panose="020B0604020202020204" pitchFamily="34" charset="0"/>
                <a:cs typeface="Arial" panose="020B0604020202020204" pitchFamily="34" charset="0"/>
              </a:rPr>
              <a:t>Architecture could be seen as the supreme medium of contemporary visual culture, especially in its potential to influence the individual′s perception of reality as a component of the mass–media system.</a:t>
            </a:r>
          </a:p>
          <a:p>
            <a:r>
              <a:rPr lang="en-GB" sz="2400" dirty="0" smtClean="0">
                <a:solidFill>
                  <a:srgbClr val="002D86"/>
                </a:solidFill>
                <a:latin typeface="Arial" panose="020B0604020202020204" pitchFamily="34" charset="0"/>
                <a:cs typeface="Arial" panose="020B0604020202020204" pitchFamily="34" charset="0"/>
              </a:rPr>
              <a:t>Social sciences studies demonstrate that contemporary architecture can affect negatively everyday urban life; Psychology and medicine show how space design can nurture or damage our well-being.</a:t>
            </a:r>
          </a:p>
          <a:p>
            <a:r>
              <a:rPr lang="en-GB" sz="2400" dirty="0" smtClean="0">
                <a:solidFill>
                  <a:srgbClr val="002D86"/>
                </a:solidFill>
                <a:latin typeface="Arial" panose="020B0604020202020204" pitchFamily="34" charset="0"/>
                <a:cs typeface="Arial" panose="020B0604020202020204" pitchFamily="34" charset="0"/>
              </a:rPr>
              <a:t>The above challenges call for new epistemological and scientific foundations of architecture and urbanism.  Education should be the first step to help us to produce really sustainable new design for the 21st century. </a:t>
            </a:r>
            <a:endParaRPr lang="en-GB" sz="2400" dirty="0">
              <a:solidFill>
                <a:srgbClr val="002D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3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title" sz="quarter"/>
          </p:nvPr>
        </p:nvSpPr>
        <p:spPr>
          <a:xfrm>
            <a:off x="1725773" y="116632"/>
            <a:ext cx="8740454" cy="1420278"/>
          </a:xfrm>
        </p:spPr>
        <p:txBody>
          <a:bodyPr>
            <a:normAutofit fontScale="90000"/>
          </a:bodyPr>
          <a:lstStyle/>
          <a:p>
            <a:pPr algn="r" eaLnBrk="1" hangingPunct="1">
              <a:defRPr/>
            </a:pPr>
            <a:r>
              <a:rPr lang="en-US" sz="2800" b="1" dirty="0">
                <a:solidFill>
                  <a:srgbClr val="002060"/>
                </a:solidFill>
                <a:effectLst>
                  <a:outerShdw blurRad="38100" dist="38100" dir="2700000" algn="tl">
                    <a:srgbClr val="C0C0C0"/>
                  </a:outerShdw>
                </a:effectLst>
                <a:latin typeface="Calibri" panose="020F0502020204030204" pitchFamily="34" charset="0"/>
              </a:rPr>
              <a:t/>
            </a:r>
            <a:br>
              <a:rPr lang="en-US" sz="2800" b="1" dirty="0">
                <a:solidFill>
                  <a:srgbClr val="002060"/>
                </a:solidFill>
                <a:effectLst>
                  <a:outerShdw blurRad="38100" dist="38100" dir="2700000" algn="tl">
                    <a:srgbClr val="C0C0C0"/>
                  </a:outerShdw>
                </a:effectLst>
                <a:latin typeface="Calibri" panose="020F0502020204030204" pitchFamily="34" charset="0"/>
              </a:rPr>
            </a:br>
            <a:r>
              <a:rPr lang="en-US" sz="2800" b="1" dirty="0">
                <a:solidFill>
                  <a:srgbClr val="002060"/>
                </a:solidFill>
                <a:effectLst>
                  <a:outerShdw blurRad="38100" dist="38100" dir="2700000" algn="tl">
                    <a:srgbClr val="C0C0C0"/>
                  </a:outerShdw>
                </a:effectLst>
                <a:latin typeface="Calibri" panose="020F0502020204030204" pitchFamily="34" charset="0"/>
              </a:rPr>
              <a:t/>
            </a:r>
            <a:br>
              <a:rPr lang="en-US" sz="2800" b="1" dirty="0">
                <a:solidFill>
                  <a:srgbClr val="002060"/>
                </a:solidFill>
                <a:effectLst>
                  <a:outerShdw blurRad="38100" dist="38100" dir="2700000" algn="tl">
                    <a:srgbClr val="C0C0C0"/>
                  </a:outerShdw>
                </a:effectLst>
                <a:latin typeface="Calibri" panose="020F0502020204030204" pitchFamily="34" charset="0"/>
              </a:rPr>
            </a:br>
            <a:r>
              <a:rPr lang="en-US" sz="2800" b="1" dirty="0">
                <a:solidFill>
                  <a:srgbClr val="002060"/>
                </a:solidFill>
                <a:effectLst>
                  <a:outerShdw blurRad="38100" dist="38100" dir="2700000" algn="tl">
                    <a:srgbClr val="C0C0C0"/>
                  </a:outerShdw>
                </a:effectLst>
                <a:latin typeface="Calibri" panose="020F0502020204030204" pitchFamily="34" charset="0"/>
              </a:rPr>
              <a:t>Artena Village, Province of Rome, Italy</a:t>
            </a:r>
            <a:br>
              <a:rPr lang="en-US" sz="2800" b="1" dirty="0">
                <a:solidFill>
                  <a:srgbClr val="002060"/>
                </a:solidFill>
                <a:effectLst>
                  <a:outerShdw blurRad="38100" dist="38100" dir="2700000" algn="tl">
                    <a:srgbClr val="C0C0C0"/>
                  </a:outerShdw>
                </a:effectLst>
                <a:latin typeface="Calibri" panose="020F0502020204030204" pitchFamily="34" charset="0"/>
              </a:rPr>
            </a:br>
            <a:r>
              <a:rPr lang="en-US" sz="2800" b="1" dirty="0">
                <a:solidFill>
                  <a:srgbClr val="002060"/>
                </a:solidFill>
                <a:effectLst>
                  <a:outerShdw blurRad="38100" dist="38100" dir="2700000" algn="tl">
                    <a:srgbClr val="C0C0C0"/>
                  </a:outerShdw>
                </a:effectLst>
                <a:latin typeface="Calibri" panose="020F0502020204030204" pitchFamily="34" charset="0"/>
              </a:rPr>
              <a:t>‘War Memorial Garden’, 2013 – </a:t>
            </a:r>
            <a:br>
              <a:rPr lang="en-US" sz="2800" b="1" dirty="0">
                <a:solidFill>
                  <a:srgbClr val="002060"/>
                </a:solidFill>
                <a:effectLst>
                  <a:outerShdw blurRad="38100" dist="38100" dir="2700000" algn="tl">
                    <a:srgbClr val="C0C0C0"/>
                  </a:outerShdw>
                </a:effectLst>
                <a:latin typeface="Calibri" panose="020F0502020204030204" pitchFamily="34" charset="0"/>
              </a:rPr>
            </a:br>
            <a:r>
              <a:rPr lang="en-US" sz="2000" b="1" dirty="0">
                <a:solidFill>
                  <a:srgbClr val="002060"/>
                </a:solidFill>
                <a:effectLst>
                  <a:outerShdw blurRad="38100" dist="38100" dir="2700000" algn="tl">
                    <a:srgbClr val="C0C0C0"/>
                  </a:outerShdw>
                </a:effectLst>
                <a:latin typeface="Calibri" panose="020F0502020204030204" pitchFamily="34" charset="0"/>
              </a:rPr>
              <a:t>inside a site bombed during World War II</a:t>
            </a:r>
            <a:endParaRPr lang="en-GB" sz="2000" b="1" dirty="0">
              <a:solidFill>
                <a:srgbClr val="002060"/>
              </a:solidFill>
              <a:effectLst>
                <a:outerShdw blurRad="38100" dist="38100" dir="2700000" algn="tl">
                  <a:srgbClr val="C0C0C0"/>
                </a:outerShdw>
              </a:effectLst>
              <a:latin typeface="Calibri" panose="020F0502020204030204" pitchFamily="34" charset="0"/>
            </a:endParaRPr>
          </a:p>
        </p:txBody>
      </p:sp>
      <p:pic>
        <p:nvPicPr>
          <p:cNvPr id="56322" name="Picture 9"/>
          <p:cNvPicPr>
            <a:picLocks noGrp="1" noChangeAspect="1" noChangeArrowheads="1"/>
          </p:cNvPicPr>
          <p:nvPr>
            <p:ph sz="quarter" idx="1"/>
          </p:nvPr>
        </p:nvPicPr>
        <p:blipFill>
          <a:blip r:embed="rId2" cstate="screen">
            <a:extLst>
              <a:ext uri="{28A0092B-C50C-407E-A947-70E740481C1C}">
                <a14:useLocalDpi xmlns:a14="http://schemas.microsoft.com/office/drawing/2010/main"/>
              </a:ext>
            </a:extLst>
          </a:blip>
          <a:srcRect/>
          <a:stretch>
            <a:fillRect/>
          </a:stretch>
        </p:blipFill>
        <p:spPr>
          <a:xfrm>
            <a:off x="2197905" y="1628801"/>
            <a:ext cx="3886200" cy="2185987"/>
          </a:xfrm>
        </p:spPr>
      </p:pic>
      <p:pic>
        <p:nvPicPr>
          <p:cNvPr id="56323" name="Picture 10"/>
          <p:cNvPicPr>
            <a:picLocks noGrp="1" noChangeAspect="1" noChangeArrowheads="1"/>
          </p:cNvPicPr>
          <p:nvPr>
            <p:ph sz="quarter" idx="2"/>
          </p:nvPr>
        </p:nvPicPr>
        <p:blipFill>
          <a:blip r:embed="rId3" cstate="screen">
            <a:extLst>
              <a:ext uri="{28A0092B-C50C-407E-A947-70E740481C1C}">
                <a14:useLocalDpi xmlns:a14="http://schemas.microsoft.com/office/drawing/2010/main"/>
              </a:ext>
            </a:extLst>
          </a:blip>
          <a:srcRect/>
          <a:stretch>
            <a:fillRect/>
          </a:stretch>
        </p:blipFill>
        <p:spPr>
          <a:xfrm>
            <a:off x="6312024" y="1628801"/>
            <a:ext cx="3886200" cy="2185987"/>
          </a:xfrm>
        </p:spPr>
      </p:pic>
      <p:pic>
        <p:nvPicPr>
          <p:cNvPr id="56324" name="Picture 11"/>
          <p:cNvPicPr>
            <a:picLocks noGrp="1" noChangeAspect="1" noChangeArrowheads="1"/>
          </p:cNvPicPr>
          <p:nvPr>
            <p:ph sz="quarter" idx="3"/>
          </p:nvPr>
        </p:nvPicPr>
        <p:blipFill>
          <a:blip r:embed="rId4" cstate="screen">
            <a:extLst>
              <a:ext uri="{28A0092B-C50C-407E-A947-70E740481C1C}">
                <a14:useLocalDpi xmlns:a14="http://schemas.microsoft.com/office/drawing/2010/main"/>
              </a:ext>
            </a:extLst>
          </a:blip>
          <a:srcRect/>
          <a:stretch>
            <a:fillRect/>
          </a:stretch>
        </p:blipFill>
        <p:spPr>
          <a:xfrm>
            <a:off x="2206626" y="4005065"/>
            <a:ext cx="3889375" cy="2187575"/>
          </a:xfrm>
        </p:spPr>
      </p:pic>
      <p:pic>
        <p:nvPicPr>
          <p:cNvPr id="56325" name="Picture 12"/>
          <p:cNvPicPr>
            <a:picLocks noGrp="1" noChangeAspect="1" noChangeArrowheads="1"/>
          </p:cNvPicPr>
          <p:nvPr>
            <p:ph sz="quarter" idx="4"/>
          </p:nvPr>
        </p:nvPicPr>
        <p:blipFill>
          <a:blip r:embed="rId5" cstate="screen">
            <a:extLst>
              <a:ext uri="{28A0092B-C50C-407E-A947-70E740481C1C}">
                <a14:useLocalDpi xmlns:a14="http://schemas.microsoft.com/office/drawing/2010/main"/>
              </a:ext>
            </a:extLst>
          </a:blip>
          <a:srcRect/>
          <a:stretch>
            <a:fillRect/>
          </a:stretch>
        </p:blipFill>
        <p:spPr>
          <a:xfrm>
            <a:off x="6312025" y="4005065"/>
            <a:ext cx="3889375" cy="2187575"/>
          </a:xfrm>
        </p:spPr>
      </p:pic>
    </p:spTree>
    <p:extLst>
      <p:ext uri="{BB962C8B-B14F-4D97-AF65-F5344CB8AC3E}">
        <p14:creationId xmlns:p14="http://schemas.microsoft.com/office/powerpoint/2010/main" val="3024824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5473" y="2309835"/>
            <a:ext cx="10515600" cy="1325563"/>
          </a:xfrm>
        </p:spPr>
        <p:txBody>
          <a:bodyPr/>
          <a:lstStyle/>
          <a:p>
            <a:r>
              <a:rPr lang="en-GB" b="1" dirty="0" smtClean="0">
                <a:solidFill>
                  <a:srgbClr val="002D86"/>
                </a:solidFill>
              </a:rPr>
              <a:t>Thank you for your attention.</a:t>
            </a:r>
            <a:endParaRPr lang="en-GB" b="1" dirty="0">
              <a:solidFill>
                <a:srgbClr val="002D86"/>
              </a:solidFill>
            </a:endParaRPr>
          </a:p>
        </p:txBody>
      </p:sp>
    </p:spTree>
    <p:extLst>
      <p:ext uri="{BB962C8B-B14F-4D97-AF65-F5344CB8AC3E}">
        <p14:creationId xmlns:p14="http://schemas.microsoft.com/office/powerpoint/2010/main" val="188200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a:bodyPr>
          <a:lstStyle/>
          <a:p>
            <a:r>
              <a:rPr lang="en-GB" sz="2800" b="1" dirty="0" smtClean="0">
                <a:solidFill>
                  <a:srgbClr val="C00000"/>
                </a:solidFill>
                <a:latin typeface="Arial" panose="020B0604020202020204" pitchFamily="34" charset="0"/>
                <a:cs typeface="Arial" panose="020B0604020202020204" pitchFamily="34" charset="0"/>
              </a:rPr>
              <a:t>A new educational approach in Biourbanism </a:t>
            </a:r>
            <a:endParaRPr lang="en-GB"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3502"/>
            <a:ext cx="10515600" cy="4974420"/>
          </a:xfrm>
        </p:spPr>
        <p:txBody>
          <a:bodyPr>
            <a:normAutofit/>
          </a:bodyPr>
          <a:lstStyle/>
          <a:p>
            <a:r>
              <a:rPr lang="en-GB" sz="2400" dirty="0" smtClean="0">
                <a:solidFill>
                  <a:srgbClr val="002D86"/>
                </a:solidFill>
                <a:latin typeface="Arial" panose="020B0604020202020204" pitchFamily="34" charset="0"/>
                <a:cs typeface="Arial" panose="020B0604020202020204" pitchFamily="34" charset="0"/>
              </a:rPr>
              <a:t>Biourbanism has the potential to educate the next generation of architects and enable them to create original and human oriented designs.</a:t>
            </a:r>
          </a:p>
          <a:p>
            <a:r>
              <a:rPr lang="en-GB" sz="2400" dirty="0" smtClean="0">
                <a:solidFill>
                  <a:srgbClr val="002D86"/>
                </a:solidFill>
                <a:latin typeface="Arial" panose="020B0604020202020204" pitchFamily="34" charset="0"/>
                <a:cs typeface="Arial" panose="020B0604020202020204" pitchFamily="34" charset="0"/>
              </a:rPr>
              <a:t>The integration of Biourbanism principles could improve the quality of architectural education.</a:t>
            </a:r>
          </a:p>
          <a:p>
            <a:r>
              <a:rPr lang="en-GB" sz="2400" dirty="0" smtClean="0">
                <a:solidFill>
                  <a:srgbClr val="002D86"/>
                </a:solidFill>
                <a:latin typeface="Arial" panose="020B0604020202020204" pitchFamily="34" charset="0"/>
                <a:cs typeface="Arial" panose="020B0604020202020204" pitchFamily="34" charset="0"/>
              </a:rPr>
              <a:t>The theoretical framework of Biourbanism, such as the structural approach and the laws of form combined with emergent fields, such as Neurophysiology and Environmental Psychology could be easily integrated in architectural education.</a:t>
            </a:r>
          </a:p>
          <a:p>
            <a:r>
              <a:rPr lang="en-GB" sz="2400" dirty="0" smtClean="0">
                <a:solidFill>
                  <a:srgbClr val="002D86"/>
                </a:solidFill>
                <a:latin typeface="Arial" panose="020B0604020202020204" pitchFamily="34" charset="0"/>
                <a:cs typeface="Arial" panose="020B0604020202020204" pitchFamily="34" charset="0"/>
              </a:rPr>
              <a:t>Some practical experiences were applied by our International Society of Biourbanism team in three consecutive summer schools and in some modules taught in HE in the UK recently.</a:t>
            </a:r>
            <a:endParaRPr lang="en-GB" sz="2400" dirty="0">
              <a:solidFill>
                <a:srgbClr val="002D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48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a:bodyPr>
          <a:lstStyle/>
          <a:p>
            <a:r>
              <a:rPr lang="en-GB" sz="2800" b="1" dirty="0" smtClean="0">
                <a:solidFill>
                  <a:srgbClr val="C00000"/>
                </a:solidFill>
                <a:latin typeface="Arial" panose="020B0604020202020204" pitchFamily="34" charset="0"/>
                <a:cs typeface="Arial" panose="020B0604020202020204" pitchFamily="34" charset="0"/>
              </a:rPr>
              <a:t>A new educational approach in Biourbanism </a:t>
            </a:r>
            <a:endParaRPr lang="en-GB" sz="28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13502"/>
            <a:ext cx="10515600" cy="4974420"/>
          </a:xfrm>
        </p:spPr>
        <p:txBody>
          <a:bodyPr>
            <a:normAutofit fontScale="92500" lnSpcReduction="10000"/>
          </a:bodyPr>
          <a:lstStyle/>
          <a:p>
            <a:r>
              <a:rPr lang="en-GB" sz="2400" dirty="0" smtClean="0">
                <a:solidFill>
                  <a:srgbClr val="002D86"/>
                </a:solidFill>
                <a:latin typeface="Arial" panose="020B0604020202020204" pitchFamily="34" charset="0"/>
                <a:cs typeface="Arial" panose="020B0604020202020204" pitchFamily="34" charset="0"/>
              </a:rPr>
              <a:t>By embedding Biourbanism learning objectives in Higher Education today, we do not only set clear learning outcomes in specific modules and programmes, but also we can generate sound educational assessment methods guaranteeing focused future predictions of urban growth.   </a:t>
            </a:r>
          </a:p>
          <a:p>
            <a:r>
              <a:rPr lang="en-GB" sz="2400" dirty="0" smtClean="0">
                <a:solidFill>
                  <a:srgbClr val="002D86"/>
                </a:solidFill>
                <a:latin typeface="Arial" panose="020B0604020202020204" pitchFamily="34" charset="0"/>
                <a:cs typeface="Arial" panose="020B0604020202020204" pitchFamily="34" charset="0"/>
              </a:rPr>
              <a:t>The use of live projects in the delivery of modules linked to Biophilic Design and Biourbanism can offer us the opportunity to get educators from a variety of disciplines, from sciences, design and architecture.  </a:t>
            </a:r>
          </a:p>
          <a:p>
            <a:r>
              <a:rPr lang="en-GB" sz="2400" dirty="0" smtClean="0">
                <a:solidFill>
                  <a:srgbClr val="002D86"/>
                </a:solidFill>
                <a:latin typeface="Arial" panose="020B0604020202020204" pitchFamily="34" charset="0"/>
                <a:cs typeface="Arial" panose="020B0604020202020204" pitchFamily="34" charset="0"/>
              </a:rPr>
              <a:t>Hence, active learners should be able to morph the future of urban space by successfully inputting their educational experiences into innovative new designs governed by Biourbanism.  </a:t>
            </a:r>
          </a:p>
          <a:p>
            <a:r>
              <a:rPr lang="en-GB" sz="2400" dirty="0" smtClean="0">
                <a:solidFill>
                  <a:srgbClr val="002D86"/>
                </a:solidFill>
                <a:latin typeface="Arial" panose="020B0604020202020204" pitchFamily="34" charset="0"/>
                <a:cs typeface="Arial" panose="020B0604020202020204" pitchFamily="34" charset="0"/>
              </a:rPr>
              <a:t>Early investigation and research carried out during projects offers the opportunity to teachers and learners to share common experiences and evaluate important factors of anticipation of future events, such as the life span of urban areas and their future mutations; these processes are necessary to the survival and evolution of both natural and built environments.</a:t>
            </a:r>
            <a:endParaRPr lang="en-GB" sz="2400" dirty="0">
              <a:solidFill>
                <a:srgbClr val="002D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3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p:cNvSpPr>
          <p:nvPr/>
        </p:nvSpPr>
        <p:spPr bwMode="auto">
          <a:xfrm>
            <a:off x="423245" y="908720"/>
            <a:ext cx="8291264" cy="50573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GB" sz="2800" i="0" u="none" strike="noStrike" kern="1200" cap="none" spc="0" normalizeH="0" baseline="0" noProof="0" dirty="0" smtClean="0">
                <a:ln>
                  <a:noFill/>
                </a:ln>
                <a:solidFill>
                  <a:srgbClr val="000066"/>
                </a:solidFill>
                <a:effectLst/>
                <a:uLnTx/>
                <a:uFillTx/>
                <a:latin typeface="Calibri"/>
              </a:rPr>
              <a:t>New methods of designing or revitalising cities today follow new forms of Urbanism, such as Biourbanism: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GB" sz="2800" i="0" u="none" strike="noStrike" kern="1200" cap="none" spc="0" normalizeH="0" baseline="0" noProof="0" dirty="0" smtClean="0">
                <a:ln>
                  <a:noFill/>
                </a:ln>
                <a:solidFill>
                  <a:srgbClr val="000066"/>
                </a:solidFill>
                <a:effectLst/>
                <a:uLnTx/>
                <a:uFillTx/>
                <a:latin typeface="Calibri"/>
              </a:rPr>
              <a:t>Biourbanism introduces new conceptual and planning models for a new kind of city, which values social and economical regeneration of the built environment through developing healthy communities.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GB" sz="2800" i="0" u="none" strike="noStrike" kern="1200" cap="none" spc="0" normalizeH="0" baseline="0" noProof="0" dirty="0" smtClean="0">
                <a:ln>
                  <a:noFill/>
                </a:ln>
                <a:solidFill>
                  <a:srgbClr val="000066"/>
                </a:solidFill>
                <a:effectLst/>
                <a:uLnTx/>
                <a:uFillTx/>
                <a:latin typeface="Calibri"/>
              </a:rPr>
              <a:t>Biourbanism combines technical aspects, such as zero-emission, energy efficiency, information technology, etc. and the promotion of social sustainability and human well being. </a:t>
            </a:r>
          </a:p>
        </p:txBody>
      </p:sp>
      <p:pic>
        <p:nvPicPr>
          <p:cNvPr id="6" name="Picture 5"/>
          <p:cNvPicPr>
            <a:picLocks noChangeAspect="1"/>
          </p:cNvPicPr>
          <p:nvPr/>
        </p:nvPicPr>
        <p:blipFill>
          <a:blip r:embed="rId2"/>
          <a:stretch>
            <a:fillRect/>
          </a:stretch>
        </p:blipFill>
        <p:spPr>
          <a:xfrm>
            <a:off x="423245" y="158847"/>
            <a:ext cx="8029128" cy="749873"/>
          </a:xfrm>
          <a:prstGeom prst="rect">
            <a:avLst/>
          </a:prstGeom>
        </p:spPr>
      </p:pic>
    </p:spTree>
    <p:extLst>
      <p:ext uri="{BB962C8B-B14F-4D97-AF65-F5344CB8AC3E}">
        <p14:creationId xmlns:p14="http://schemas.microsoft.com/office/powerpoint/2010/main" val="206895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C00000"/>
                </a:solidFill>
                <a:latin typeface="Arial" panose="020B0604020202020204" pitchFamily="34" charset="0"/>
                <a:cs typeface="Arial" panose="020B0604020202020204" pitchFamily="34" charset="0"/>
              </a:rPr>
              <a:t>A new educational approach in Biourbanism </a:t>
            </a:r>
            <a:endParaRPr lang="en-GB" dirty="0"/>
          </a:p>
        </p:txBody>
      </p:sp>
      <p:sp>
        <p:nvSpPr>
          <p:cNvPr id="3" name="Content Placeholder 2"/>
          <p:cNvSpPr>
            <a:spLocks noGrp="1"/>
          </p:cNvSpPr>
          <p:nvPr>
            <p:ph idx="1"/>
          </p:nvPr>
        </p:nvSpPr>
        <p:spPr/>
        <p:txBody>
          <a:bodyPr>
            <a:normAutofit lnSpcReduction="10000"/>
          </a:bodyPr>
          <a:lstStyle/>
          <a:p>
            <a:pPr marL="342900" lvl="0" indent="-342900" fontAlgn="base">
              <a:lnSpc>
                <a:spcPct val="80000"/>
              </a:lnSpc>
              <a:spcBef>
                <a:spcPct val="20000"/>
              </a:spcBef>
              <a:spcAft>
                <a:spcPct val="0"/>
              </a:spcAft>
              <a:buFont typeface="Arial" charset="0"/>
              <a:buChar char="•"/>
              <a:defRPr/>
            </a:pPr>
            <a:r>
              <a:rPr lang="en-GB" dirty="0">
                <a:solidFill>
                  <a:srgbClr val="000066"/>
                </a:solidFill>
              </a:rPr>
              <a:t>Biourbanism endorses principles of geometrical coherence, </a:t>
            </a:r>
            <a:r>
              <a:rPr lang="en-GB" dirty="0" err="1">
                <a:solidFill>
                  <a:srgbClr val="000066"/>
                </a:solidFill>
              </a:rPr>
              <a:t>Biophilic</a:t>
            </a:r>
            <a:r>
              <a:rPr lang="en-GB" dirty="0">
                <a:solidFill>
                  <a:srgbClr val="000066"/>
                </a:solidFill>
              </a:rPr>
              <a:t> design, Bio Architecture, </a:t>
            </a:r>
            <a:r>
              <a:rPr lang="en-GB" dirty="0" err="1">
                <a:solidFill>
                  <a:srgbClr val="000066"/>
                </a:solidFill>
              </a:rPr>
              <a:t>Biomimesis</a:t>
            </a:r>
            <a:r>
              <a:rPr lang="en-GB" dirty="0">
                <a:solidFill>
                  <a:srgbClr val="000066"/>
                </a:solidFill>
              </a:rPr>
              <a:t>, etc. in practices of design and also new urban policies to promote urban revitalization by ensuring that man-made changes do not have harmful effects to humans. </a:t>
            </a:r>
          </a:p>
          <a:p>
            <a:pPr marL="342900" lvl="0" indent="-342900" fontAlgn="base">
              <a:lnSpc>
                <a:spcPct val="80000"/>
              </a:lnSpc>
              <a:spcBef>
                <a:spcPct val="20000"/>
              </a:spcBef>
              <a:spcAft>
                <a:spcPct val="0"/>
              </a:spcAft>
              <a:buFont typeface="Arial" charset="0"/>
              <a:buChar char="•"/>
              <a:defRPr/>
            </a:pPr>
            <a:r>
              <a:rPr lang="en-GB" dirty="0">
                <a:solidFill>
                  <a:srgbClr val="000066"/>
                </a:solidFill>
              </a:rPr>
              <a:t>Green city standards may originate inside the designs for each building and carry on affecting either unbuilt spaces surrounding buildings or even complex infrastructural networks and connections of buildings and people. </a:t>
            </a:r>
          </a:p>
          <a:p>
            <a:pPr marL="342900" lvl="0" indent="-342900" fontAlgn="base">
              <a:lnSpc>
                <a:spcPct val="80000"/>
              </a:lnSpc>
              <a:spcBef>
                <a:spcPct val="20000"/>
              </a:spcBef>
              <a:spcAft>
                <a:spcPct val="0"/>
              </a:spcAft>
              <a:buFont typeface="Arial" charset="0"/>
              <a:buChar char="•"/>
              <a:defRPr/>
            </a:pPr>
            <a:r>
              <a:rPr lang="en-GB" dirty="0">
                <a:solidFill>
                  <a:srgbClr val="000066"/>
                </a:solidFill>
              </a:rPr>
              <a:t>New exciting developments recently, such as fractals, complexity theory, evolutionary biology and artificial intelligence are interrelated and constantly stimulate interaction between human beings and the surrounding built and natural environment.</a:t>
            </a:r>
          </a:p>
          <a:p>
            <a:endParaRPr lang="en-GB" dirty="0"/>
          </a:p>
        </p:txBody>
      </p:sp>
    </p:spTree>
    <p:extLst>
      <p:ext uri="{BB962C8B-B14F-4D97-AF65-F5344CB8AC3E}">
        <p14:creationId xmlns:p14="http://schemas.microsoft.com/office/powerpoint/2010/main" val="182735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solidFill>
                  <a:srgbClr val="C00000"/>
                </a:solidFill>
                <a:latin typeface="Arial" panose="020B0604020202020204" pitchFamily="34" charset="0"/>
                <a:cs typeface="Arial" panose="020B0604020202020204" pitchFamily="34" charset="0"/>
              </a:rPr>
              <a:t>A new educational approach in Biourbanism </a:t>
            </a:r>
            <a:endParaRPr lang="en-GB" dirty="0"/>
          </a:p>
        </p:txBody>
      </p:sp>
      <p:sp>
        <p:nvSpPr>
          <p:cNvPr id="3" name="Content Placeholder 2"/>
          <p:cNvSpPr>
            <a:spLocks noGrp="1"/>
          </p:cNvSpPr>
          <p:nvPr>
            <p:ph idx="1"/>
          </p:nvPr>
        </p:nvSpPr>
        <p:spPr/>
        <p:txBody>
          <a:bodyPr/>
          <a:lstStyle/>
          <a:p>
            <a:pPr>
              <a:lnSpc>
                <a:spcPct val="150000"/>
              </a:lnSpc>
            </a:pPr>
            <a:r>
              <a:rPr lang="en-GB" dirty="0"/>
              <a:t>The epistemological reformulation of architecture according to Biourbanism refers to the “</a:t>
            </a:r>
            <a:r>
              <a:rPr lang="en-GB" b="1" i="1" dirty="0"/>
              <a:t>study of the form</a:t>
            </a:r>
            <a:r>
              <a:rPr lang="en-GB" dirty="0"/>
              <a:t>” in contraposition to the study of the matter. It implies a dynamical and evolutionary study of the “</a:t>
            </a:r>
            <a:r>
              <a:rPr lang="en-GB" i="1" dirty="0"/>
              <a:t>structures</a:t>
            </a:r>
            <a:r>
              <a:rPr lang="en-GB" dirty="0"/>
              <a:t>” where the relationships (internal and external) have a significant role in the evolution of processes. </a:t>
            </a:r>
          </a:p>
          <a:p>
            <a:endParaRPr lang="en-GB" dirty="0"/>
          </a:p>
        </p:txBody>
      </p:sp>
    </p:spTree>
    <p:extLst>
      <p:ext uri="{BB962C8B-B14F-4D97-AF65-F5344CB8AC3E}">
        <p14:creationId xmlns:p14="http://schemas.microsoft.com/office/powerpoint/2010/main" val="14010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C00000"/>
                </a:solidFill>
                <a:latin typeface="Arial" panose="020B0604020202020204" pitchFamily="34" charset="0"/>
                <a:cs typeface="Arial" panose="020B0604020202020204" pitchFamily="34" charset="0"/>
              </a:rPr>
              <a:t>Bonding and Place attachment – Human emotions</a:t>
            </a:r>
            <a:endParaRPr lang="en-GB" sz="3200"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
          </p:nvPr>
        </p:nvSpPr>
        <p:spPr/>
        <p:txBody>
          <a:bodyPr>
            <a:normAutofit lnSpcReduction="10000"/>
          </a:bodyPr>
          <a:lstStyle/>
          <a:p>
            <a:endParaRPr lang="en-GB" dirty="0" smtClean="0"/>
          </a:p>
          <a:p>
            <a:r>
              <a:rPr lang="en-GB" dirty="0" smtClean="0">
                <a:solidFill>
                  <a:srgbClr val="002D86"/>
                </a:solidFill>
                <a:latin typeface="Arial" panose="020B0604020202020204" pitchFamily="34" charset="0"/>
                <a:cs typeface="Arial" panose="020B0604020202020204" pitchFamily="34" charset="0"/>
              </a:rPr>
              <a:t>Bonding is central to human experience; we form meaningful connections with particular people, groups, objects and places.</a:t>
            </a:r>
          </a:p>
          <a:p>
            <a:endParaRPr lang="en-GB" dirty="0" smtClean="0">
              <a:solidFill>
                <a:srgbClr val="002D86"/>
              </a:solidFill>
              <a:latin typeface="Arial" panose="020B0604020202020204" pitchFamily="34" charset="0"/>
              <a:cs typeface="Arial" panose="020B0604020202020204" pitchFamily="34" charset="0"/>
            </a:endParaRPr>
          </a:p>
          <a:p>
            <a:r>
              <a:rPr lang="en-GB" dirty="0" smtClean="0">
                <a:solidFill>
                  <a:srgbClr val="002D86"/>
                </a:solidFill>
                <a:latin typeface="Arial" panose="020B0604020202020204" pitchFamily="34" charset="0"/>
                <a:cs typeface="Arial" panose="020B0604020202020204" pitchFamily="34" charset="0"/>
              </a:rPr>
              <a:t>Connections situate and secure us in broader social and physical environments; they connect us to the past and influence our future behaviours.</a:t>
            </a:r>
          </a:p>
          <a:p>
            <a:endParaRPr lang="en-GB" dirty="0" smtClean="0">
              <a:solidFill>
                <a:srgbClr val="002D86"/>
              </a:solidFill>
              <a:latin typeface="Arial" panose="020B0604020202020204" pitchFamily="34" charset="0"/>
              <a:cs typeface="Arial" panose="020B0604020202020204" pitchFamily="34" charset="0"/>
            </a:endParaRPr>
          </a:p>
          <a:p>
            <a:r>
              <a:rPr lang="en-GB" dirty="0" smtClean="0">
                <a:solidFill>
                  <a:srgbClr val="002D86"/>
                </a:solidFill>
                <a:latin typeface="Arial" panose="020B0604020202020204" pitchFamily="34" charset="0"/>
                <a:cs typeface="Arial" panose="020B0604020202020204" pitchFamily="34" charset="0"/>
              </a:rPr>
              <a:t>Attachment theory focuses on person-to-person bonding with other people and specific places.</a:t>
            </a:r>
            <a:endParaRPr lang="en-GB" dirty="0">
              <a:solidFill>
                <a:srgbClr val="002D8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1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2D86"/>
                </a:solidFill>
              </a:rPr>
              <a:t>Bonding </a:t>
            </a:r>
            <a:r>
              <a:rPr lang="en-GB" sz="3200" b="1" dirty="0">
                <a:solidFill>
                  <a:srgbClr val="002D86"/>
                </a:solidFill>
              </a:rPr>
              <a:t>and Place </a:t>
            </a:r>
            <a:r>
              <a:rPr lang="en-GB" sz="3200" b="1" dirty="0" smtClean="0">
                <a:solidFill>
                  <a:srgbClr val="002D86"/>
                </a:solidFill>
              </a:rPr>
              <a:t>attachment</a:t>
            </a:r>
            <a:br>
              <a:rPr lang="en-GB" sz="3200" b="1" dirty="0" smtClean="0">
                <a:solidFill>
                  <a:srgbClr val="002D86"/>
                </a:solidFill>
              </a:rPr>
            </a:br>
            <a:r>
              <a:rPr lang="en-GB" sz="3200" b="1" dirty="0" smtClean="0">
                <a:solidFill>
                  <a:srgbClr val="002D86"/>
                </a:solidFill>
              </a:rPr>
              <a:t>The role of environmental psychology today</a:t>
            </a:r>
            <a:endParaRPr lang="en-GB" sz="3200" b="1" dirty="0">
              <a:solidFill>
                <a:srgbClr val="002D86"/>
              </a:solidFill>
            </a:endParaRPr>
          </a:p>
        </p:txBody>
      </p:sp>
      <p:sp>
        <p:nvSpPr>
          <p:cNvPr id="3" name="Content Placeholder 2"/>
          <p:cNvSpPr>
            <a:spLocks noGrp="1"/>
          </p:cNvSpPr>
          <p:nvPr>
            <p:ph sz="quarter" idx="1"/>
          </p:nvPr>
        </p:nvSpPr>
        <p:spPr>
          <a:xfrm>
            <a:off x="2135560" y="1561563"/>
            <a:ext cx="7704856" cy="4873752"/>
          </a:xfrm>
        </p:spPr>
        <p:txBody>
          <a:bodyPr>
            <a:normAutofit fontScale="92500" lnSpcReduction="10000"/>
          </a:bodyPr>
          <a:lstStyle/>
          <a:p>
            <a:pPr marL="0" indent="0">
              <a:lnSpc>
                <a:spcPct val="150000"/>
              </a:lnSpc>
              <a:buNone/>
            </a:pPr>
            <a:r>
              <a:rPr lang="en-GB" dirty="0" smtClean="0">
                <a:solidFill>
                  <a:srgbClr val="C00000"/>
                </a:solidFill>
              </a:rPr>
              <a:t>“Attachment theory … proposes that an innate psychological system regulates proximity to an ‘attachment figure,’ a specific person who provides an individual with security and comfort in the face of threats and … facilitates their growth…, as environmental psychologists and others have shown, most people also develop bonds with places.”</a:t>
            </a:r>
          </a:p>
          <a:p>
            <a:pPr marL="0" indent="0">
              <a:lnSpc>
                <a:spcPct val="150000"/>
              </a:lnSpc>
              <a:buNone/>
            </a:pPr>
            <a:r>
              <a:rPr lang="en-GB" dirty="0" smtClean="0">
                <a:solidFill>
                  <a:srgbClr val="C00000"/>
                </a:solidFill>
              </a:rPr>
              <a:t>(</a:t>
            </a:r>
            <a:r>
              <a:rPr lang="en-GB" dirty="0" err="1" smtClean="0">
                <a:solidFill>
                  <a:srgbClr val="C00000"/>
                </a:solidFill>
              </a:rPr>
              <a:t>Scannell</a:t>
            </a:r>
            <a:r>
              <a:rPr lang="en-GB" dirty="0" smtClean="0">
                <a:solidFill>
                  <a:srgbClr val="C00000"/>
                </a:solidFill>
              </a:rPr>
              <a:t> &amp; Gifford, 2014)</a:t>
            </a:r>
            <a:endParaRPr lang="en-GB" dirty="0">
              <a:solidFill>
                <a:srgbClr val="C00000"/>
              </a:solidFill>
            </a:endParaRPr>
          </a:p>
        </p:txBody>
      </p:sp>
    </p:spTree>
    <p:extLst>
      <p:ext uri="{BB962C8B-B14F-4D97-AF65-F5344CB8AC3E}">
        <p14:creationId xmlns:p14="http://schemas.microsoft.com/office/powerpoint/2010/main" val="361723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1243</Words>
  <Application>Microsoft Office PowerPoint</Application>
  <PresentationFormat>Widescreen</PresentationFormat>
  <Paragraphs>58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Times New Roman</vt:lpstr>
      <vt:lpstr>Verdana</vt:lpstr>
      <vt:lpstr>Wingdings</vt:lpstr>
      <vt:lpstr>Office Theme</vt:lpstr>
      <vt:lpstr>First International Conference on ANTICIPATION 5-7 November 2015, Trento (Italy)  Biourbanism  Towards a new epistemology in the architects’ education  Dr. Eleni Tracada, University of Derby, College of Engineering and Technology Email: E.Tracada@derby.ac.uk  Dr. Antonio Caperna, International Society of Biourbanism, Rome, Italy  Email: antonio.caperna@biourbanism.org       </vt:lpstr>
      <vt:lpstr>Challenges to contemporary architecture </vt:lpstr>
      <vt:lpstr>A new educational approach in Biourbanism </vt:lpstr>
      <vt:lpstr>A new educational approach in Biourbanism </vt:lpstr>
      <vt:lpstr>PowerPoint Presentation</vt:lpstr>
      <vt:lpstr>A new educational approach in Biourbanism </vt:lpstr>
      <vt:lpstr>A new educational approach in Biourbanism </vt:lpstr>
      <vt:lpstr>Bonding and Place attachment – Human emotions</vt:lpstr>
      <vt:lpstr>Bonding and Place attachment The role of environmental psychology today</vt:lpstr>
      <vt:lpstr>PowerPoint Presentation</vt:lpstr>
      <vt:lpstr>PowerPoint Presentation</vt:lpstr>
      <vt:lpstr>Groundwork of Biourbanism science</vt:lpstr>
      <vt:lpstr>PowerPoint Presentation</vt:lpstr>
      <vt:lpstr>PowerPoint Presentation</vt:lpstr>
      <vt:lpstr>PowerPoint Presentation</vt:lpstr>
      <vt:lpstr>Artena Village, Province of Rome, Italy </vt:lpstr>
      <vt:lpstr>Artena Village, Province of Rome, Italy </vt:lpstr>
      <vt:lpstr>Artena Village, Province of Rome, Italy  Collaborative projects in ‘Ruin Academy’</vt:lpstr>
      <vt:lpstr>Artena Village, Province of Rome, Italy  ‘Ruin Academy’ founded by Marco Casagrande</vt:lpstr>
      <vt:lpstr>  Artena Village, Province of Rome, Italy ‘War Memorial Garden’, 2013 –  inside a site bombed during World War II</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International Conference on ANTICIPATION 5-7 November 2015, Trento (Italy)  Biourbanism  Towards a new epistemology in the architects’ education  Dr</dc:title>
  <dc:creator>Eleni Tracada</dc:creator>
  <cp:lastModifiedBy>Eleni Tracada</cp:lastModifiedBy>
  <cp:revision>19</cp:revision>
  <dcterms:created xsi:type="dcterms:W3CDTF">2015-11-05T18:15:14Z</dcterms:created>
  <dcterms:modified xsi:type="dcterms:W3CDTF">2015-11-06T00:25:10Z</dcterms:modified>
</cp:coreProperties>
</file>