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BC00FF"/>
        </a:solidFill>
        <a:effectLst>
          <a:outerShdw sx="100000" sy="100000" kx="0" ky="0" algn="b" rotWithShape="0" blurRad="50800" dist="38100" dir="5400000">
            <a:srgbClr val="000000"/>
          </a:outerShdw>
        </a:effectLst>
        <a:uFillTx/>
        <a:latin typeface="Helvetica Neue Light"/>
        <a:ea typeface="Helvetica Neue Light"/>
        <a:cs typeface="Helvetica Neue Light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D"/>
          </a:solidFill>
        </a:fill>
      </a:tcStyle>
    </a:wholeTbl>
    <a:band2H>
      <a:tcTxStyle b="def" i="def"/>
      <a:tcStyle>
        <a:tcBdr/>
        <a:fill>
          <a:solidFill>
            <a:srgbClr val="E6EBF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C00FF"/>
              </a:solidFill>
              <a:prstDash val="solid"/>
              <a:bevel/>
            </a:ln>
          </a:top>
          <a:bottom>
            <a:ln w="25400" cap="flat">
              <a:solidFill>
                <a:srgbClr val="BC00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BC00FF"/>
        </a:fontRef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CAFF"/>
          </a:solidFill>
        </a:fill>
      </a:tcStyle>
    </a:wholeTbl>
    <a:band2H>
      <a:tcTxStyle b="def" i="def"/>
      <a:tcStyle>
        <a:tcBdr/>
        <a:fill>
          <a:solidFill>
            <a:srgbClr val="F3E6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C00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C00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C00FF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850900" y="0"/>
            <a:ext cx="11303000" cy="477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850900" y="4864100"/>
            <a:ext cx="113030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6032500" y="4560686"/>
            <a:ext cx="941350" cy="63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787400" y="36149"/>
            <a:ext cx="11430000" cy="28741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787400" y="2705537"/>
            <a:ext cx="11430000" cy="584112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787400" y="240862"/>
            <a:ext cx="11430000" cy="246467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Shape 65"/>
          <p:cNvSpPr/>
          <p:nvPr>
            <p:ph type="body" sz="half" idx="1"/>
          </p:nvPr>
        </p:nvSpPr>
        <p:spPr>
          <a:xfrm>
            <a:off x="787400" y="2705537"/>
            <a:ext cx="5422900" cy="584112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20106" y="8779791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ctrTitle"/>
          </p:nvPr>
        </p:nvSpPr>
        <p:spPr>
          <a:xfrm>
            <a:off x="850900" y="3137991"/>
            <a:ext cx="11303000" cy="1055474"/>
          </a:xfrm>
          <a:prstGeom prst="rect">
            <a:avLst/>
          </a:prstGeom>
        </p:spPr>
        <p:txBody>
          <a:bodyPr/>
          <a:lstStyle>
            <a:lvl1pPr algn="ctr" defTabSz="288009">
              <a:defRPr sz="3485">
                <a:effectLst>
                  <a:outerShdw sx="100000" sy="100000" kx="0" ky="0" algn="b" rotWithShape="0" blurRad="21590" dist="18783" dir="5400000">
                    <a:srgbClr val="000000"/>
                  </a:outerShdw>
                </a:effectLst>
              </a:defRPr>
            </a:lvl1pPr>
          </a:lstStyle>
          <a:p>
            <a:pPr>
              <a:defRPr sz="1530">
                <a:solidFill>
                  <a:srgbClr val="000000"/>
                </a:solidFill>
                <a:effectLst/>
              </a:defRPr>
            </a:pPr>
            <a:r>
              <a:rPr sz="3485">
                <a:solidFill>
                  <a:srgbClr val="FFFFFF"/>
                </a:solidFill>
                <a:effectLst>
                  <a:outerShdw sx="100000" sy="100000" kx="0" ky="0" algn="b" rotWithShape="0" blurRad="21590" dist="18783" dir="5400000">
                    <a:srgbClr val="000000"/>
                  </a:outerShdw>
                </a:effectLst>
              </a:rPr>
              <a:t>First Elements Towards the Foundations of an Anticipatory Approach in Economics</a:t>
            </a:r>
          </a:p>
        </p:txBody>
      </p:sp>
      <p:sp>
        <p:nvSpPr>
          <p:cNvPr id="112" name="Shape 112"/>
          <p:cNvSpPr/>
          <p:nvPr>
            <p:ph type="subTitle" sz="quarter" idx="1"/>
          </p:nvPr>
        </p:nvSpPr>
        <p:spPr>
          <a:xfrm>
            <a:off x="850900" y="6934200"/>
            <a:ext cx="11303000" cy="1671837"/>
          </a:xfrm>
          <a:prstGeom prst="rect">
            <a:avLst/>
          </a:prstGeom>
        </p:spPr>
        <p:txBody>
          <a:bodyPr/>
          <a:lstStyle/>
          <a:p>
            <a:pPr algn="ctr" defTabSz="379729">
              <a:defRPr sz="24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73BFFF"/>
                </a:solidFill>
                <a:effectLst>
                  <a:outerShdw sx="100000" sy="100000" kx="0" ky="0" algn="b" rotWithShape="0" blurRad="38100" dist="24765" dir="5400000">
                    <a:srgbClr val="000000"/>
                  </a:outerShdw>
                </a:effectLst>
              </a:rPr>
              <a:t>First International Conference on Anticipation</a:t>
            </a:r>
            <a:endParaRPr>
              <a:solidFill>
                <a:srgbClr val="73BFFF"/>
              </a:solidFill>
              <a:effectLst>
                <a:outerShdw sx="100000" sy="100000" kx="0" ky="0" algn="b" rotWithShape="0" blurRad="38100" dist="24765" dir="5400000">
                  <a:srgbClr val="000000"/>
                </a:outerShdw>
              </a:effectLst>
            </a:endParaRPr>
          </a:p>
          <a:p>
            <a:pPr algn="ctr" defTabSz="379729">
              <a:defRPr sz="240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73BFFF"/>
                </a:solidFill>
                <a:effectLst>
                  <a:outerShdw sx="100000" sy="100000" kx="0" ky="0" algn="b" rotWithShape="0" blurRad="38100" dist="24765" dir="5400000">
                    <a:srgbClr val="000000"/>
                  </a:outerShdw>
                </a:effectLst>
              </a:rPr>
              <a:t>Trento, 5-7 November 2015</a:t>
            </a:r>
            <a:endParaRPr>
              <a:solidFill>
                <a:srgbClr val="73BFFF"/>
              </a:solidFill>
              <a:effectLst>
                <a:outerShdw sx="100000" sy="100000" kx="0" ky="0" algn="b" rotWithShape="0" blurRad="38100" dist="24765" dir="5400000">
                  <a:srgbClr val="000000"/>
                </a:outerShdw>
              </a:effectLst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4349305" y="4666425"/>
            <a:ext cx="4293490" cy="54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Neantro Saavedra Rivano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787400" y="579528"/>
            <a:ext cx="11430001" cy="694681"/>
          </a:xfrm>
          <a:prstGeom prst="rect">
            <a:avLst/>
          </a:prstGeom>
        </p:spPr>
        <p:txBody>
          <a:bodyPr/>
          <a:lstStyle>
            <a:lvl1pPr defTabSz="379729">
              <a:defRPr sz="4680">
                <a:effectLst>
                  <a:outerShdw sx="100000" sy="100000" kx="0" ky="0" algn="b" rotWithShape="0" blurRad="33020" dist="24765" dir="5400000">
                    <a:srgbClr val="000000"/>
                  </a:outerShdw>
                </a:effectLst>
              </a:defRPr>
            </a:lvl1pPr>
          </a:lstStyle>
          <a:p>
            <a:pPr/>
            <a:r>
              <a:t>Example continued: pros and cons</a:t>
            </a:r>
          </a:p>
        </p:txBody>
      </p:sp>
      <p:sp>
        <p:nvSpPr>
          <p:cNvPr id="140" name="Shape 140"/>
          <p:cNvSpPr/>
          <p:nvPr>
            <p:ph type="body" idx="1"/>
          </p:nvPr>
        </p:nvSpPr>
        <p:spPr>
          <a:xfrm>
            <a:off x="787399" y="2265271"/>
            <a:ext cx="11430001" cy="5841125"/>
          </a:xfrm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Advantages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Positive effect on equity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Positive effect on economic growth (especially in developing countries)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Allows for convergence between social benefit and market interest</a:t>
            </a:r>
          </a:p>
          <a:p>
            <a:pPr marL="33782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Challenges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Bound to increase tensions within families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Adjustment of economic system</a:t>
            </a:r>
          </a:p>
          <a:p>
            <a:pPr lvl="1" marL="675640" indent="-337820" defTabSz="443991">
              <a:spcBef>
                <a:spcPts val="2700"/>
              </a:spcBef>
              <a:buBlip>
                <a:blip r:embed="rId2"/>
              </a:buBlip>
              <a:defRPr sz="2736"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defRPr>
            </a:pPr>
            <a:r>
              <a:t>Resistance to change (transformational impact)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787400" y="673100"/>
            <a:ext cx="11430000" cy="1331815"/>
          </a:xfrm>
          <a:prstGeom prst="rect">
            <a:avLst/>
          </a:prstGeom>
        </p:spPr>
        <p:txBody>
          <a:bodyPr/>
          <a:lstStyle>
            <a:lvl1pPr defTabSz="438150">
              <a:defRPr sz="4800">
                <a:effectLst>
                  <a:outerShdw sx="100000" sy="100000" kx="0" ky="0" algn="b" rotWithShape="0" blurRad="38100" dist="28575" dir="5400000">
                    <a:srgbClr val="000000"/>
                  </a:outerShdw>
                </a:effectLst>
              </a:defRPr>
            </a:lvl1pPr>
          </a:lstStyle>
          <a:p>
            <a:pPr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8100" dist="28575" dir="5400000">
                    <a:srgbClr val="000000"/>
                  </a:outerShdw>
                </a:effectLst>
              </a:rPr>
              <a:t>The subject and objects of Economics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787400" y="2369277"/>
            <a:ext cx="11430000" cy="6114323"/>
          </a:xfrm>
          <a:prstGeom prst="rect">
            <a:avLst/>
          </a:prstGeom>
        </p:spPr>
        <p:txBody>
          <a:bodyPr/>
          <a:lstStyle/>
          <a:p>
            <a:pPr marL="47565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People: agents and groups/organizations</a:t>
            </a:r>
            <a:endParaRPr sz="2378"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marL="47565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The physical environment: land, resources, artifacts (simple and complex)</a:t>
            </a:r>
            <a:endParaRPr sz="2378"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marL="47565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Transformations of the physical environment: the “know-how” (skills, technology); actual actions (such as creation, transformation, consumption) on the environment</a:t>
            </a:r>
            <a:endParaRPr i="1" sz="2378"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marL="47565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Exchanges (in particular, markets)</a:t>
            </a:r>
            <a:endParaRPr sz="2378">
              <a:solidFill>
                <a:srgbClr val="FFFFFF"/>
              </a:solidFill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marL="47565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The human environment:</a:t>
            </a:r>
            <a:endParaRPr sz="2378">
              <a:solidFill>
                <a:srgbClr val="FFFFFF"/>
              </a:solidFill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lvl="1" marL="84014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Institutions</a:t>
            </a:r>
            <a:endParaRPr sz="2378">
              <a:solidFill>
                <a:srgbClr val="FFFFFF"/>
              </a:solidFill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lvl="1" marL="84014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Abstract artifacts</a:t>
            </a:r>
            <a:endParaRPr sz="2378">
              <a:solidFill>
                <a:srgbClr val="FFFFFF"/>
              </a:solidFill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lvl="1" marL="84014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Belief systems</a:t>
            </a:r>
            <a:endParaRPr sz="2378">
              <a:solidFill>
                <a:srgbClr val="FFFFFF"/>
              </a:solidFill>
              <a:effectLst>
                <a:outerShdw sx="100000" sy="100000" kx="0" ky="0" algn="b" rotWithShape="0" blurRad="31242" dist="25306" dir="5400000">
                  <a:srgbClr val="000000"/>
                </a:outerShdw>
              </a:effectLst>
            </a:endParaRPr>
          </a:p>
          <a:p>
            <a:pPr lvl="1" marL="840149" indent="-475659" defTabSz="388024">
              <a:spcBef>
                <a:spcPts val="2300"/>
              </a:spcBef>
              <a:buBlip>
                <a:blip r:embed="rId2"/>
              </a:buBlip>
              <a:defRPr sz="1476">
                <a:solidFill>
                  <a:srgbClr val="000000"/>
                </a:solidFill>
                <a:effectLst/>
              </a:defRPr>
            </a:pPr>
            <a:r>
              <a:rPr sz="2378">
                <a:solidFill>
                  <a:srgbClr val="FFFFFF"/>
                </a:solidFill>
                <a:effectLst>
                  <a:outerShdw sx="100000" sy="100000" kx="0" ky="0" algn="b" rotWithShape="0" blurRad="31242" dist="25306" dir="5400000">
                    <a:srgbClr val="000000"/>
                  </a:outerShdw>
                </a:effectLst>
              </a:rPr>
              <a:t>Superstructures (political / social / cultural)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body" idx="1"/>
          </p:nvPr>
        </p:nvSpPr>
        <p:spPr>
          <a:xfrm>
            <a:off x="787400" y="2229816"/>
            <a:ext cx="11430000" cy="6316847"/>
          </a:xfrm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2600"/>
              </a:spcBef>
              <a:buBlip>
                <a:blip r:embed="rId2"/>
              </a:buBlip>
              <a:defRPr sz="2628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The human environment is taken for granted and implicitly assumed to be independent of time and space</a:t>
            </a:r>
          </a:p>
          <a:p>
            <a:pPr marL="324485" indent="-324485" defTabSz="426466">
              <a:spcBef>
                <a:spcPts val="2600"/>
              </a:spcBef>
              <a:buBlip>
                <a:blip r:embed="rId2"/>
              </a:buBlip>
              <a:defRPr sz="2628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This neglect implies that agents rules of behavior, dependent as they are on the human environment, become also independent of time and space</a:t>
            </a:r>
          </a:p>
          <a:p>
            <a:pPr marL="324485" indent="-324485" defTabSz="426466">
              <a:spcBef>
                <a:spcPts val="2600"/>
              </a:spcBef>
              <a:buBlip>
                <a:blip r:embed="rId2"/>
              </a:buBlip>
              <a:defRPr sz="2628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rPr i="1"/>
              <a:t>“My impression is that the best and brightest in the profession proceed as if economics is the physics of society.  There is a single universally valid model of the world.  It only needs to be applied.”</a:t>
            </a:r>
            <a:r>
              <a:t> (Richard Solow, Economic History and Economics, </a:t>
            </a:r>
            <a:r>
              <a:rPr i="1"/>
              <a:t>AER</a:t>
            </a:r>
            <a:r>
              <a:t>, 1985)</a:t>
            </a:r>
          </a:p>
          <a:p>
            <a:pPr marL="324485" indent="-324485" defTabSz="426466">
              <a:spcBef>
                <a:spcPts val="2600"/>
              </a:spcBef>
              <a:buBlip>
                <a:blip r:embed="rId2"/>
              </a:buBlip>
              <a:defRPr sz="2628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Neoclassical long-term economic theories are not really long-term and their “solutions” typically find stationary (steady) states for the economic system</a:t>
            </a:r>
          </a:p>
          <a:p>
            <a:pPr marL="324485" indent="-324485" defTabSz="426466">
              <a:spcBef>
                <a:spcPts val="2600"/>
              </a:spcBef>
              <a:buBlip>
                <a:blip r:embed="rId2"/>
              </a:buBlip>
              <a:defRPr sz="2628">
                <a:effectLst>
                  <a:outerShdw sx="100000" sy="100000" kx="0" ky="0" algn="b" rotWithShape="0" blurRad="37084" dist="27813" dir="5400000">
                    <a:srgbClr val="000000"/>
                  </a:outerShdw>
                </a:effectLst>
              </a:defRPr>
            </a:pPr>
            <a:r>
              <a:t>“New” growth theories improve somewhat on this situation by incorporating technology more thoroughly and generating endogenous growth </a:t>
            </a:r>
          </a:p>
        </p:txBody>
      </p:sp>
      <p:sp>
        <p:nvSpPr>
          <p:cNvPr id="119" name="Shape 119"/>
          <p:cNvSpPr/>
          <p:nvPr/>
        </p:nvSpPr>
        <p:spPr>
          <a:xfrm>
            <a:off x="787400" y="863600"/>
            <a:ext cx="11430000" cy="774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 defTabSz="362204"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23622" dir="5400000">
                    <a:srgbClr val="000000"/>
                  </a:outerShdw>
                </a:effectLst>
              </a:defRPr>
            </a:lvl1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25400" dist="23622" dir="5400000">
                    <a:srgbClr val="000000"/>
                  </a:outerShdw>
                </a:effectLst>
              </a:rPr>
              <a:t>Economics as practiced and taught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787400" y="240862"/>
            <a:ext cx="11430000" cy="812420"/>
          </a:xfrm>
          <a:prstGeom prst="rect">
            <a:avLst/>
          </a:prstGeom>
        </p:spPr>
        <p:txBody>
          <a:bodyPr/>
          <a:lstStyle>
            <a:lvl1pPr defTabSz="432308">
              <a:defRPr sz="5328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lvl1pPr>
          </a:lstStyle>
          <a:p>
            <a:pPr/>
            <a:r>
              <a:t>An example: labor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787400" y="1993742"/>
            <a:ext cx="11430000" cy="6552921"/>
          </a:xfrm>
          <a:prstGeom prst="rect">
            <a:avLst/>
          </a:prstGeom>
        </p:spPr>
        <p:txBody>
          <a:bodyPr/>
          <a:lstStyle/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Conventional approach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Worker’s labor force is sold and bought in labor markets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Formal and informal labor (market regulation)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Minimum wages and market-clearing wages; unemployment</a:t>
            </a:r>
          </a:p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Looking at the historical record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Slavery and child labor were common through most of human history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In communal societies labor was supplied collectively</a:t>
            </a:r>
          </a:p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Envisioning the future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Robots will progressively substitute human manpower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Telecommuting is bound to have profound impact on labor relations</a:t>
            </a:r>
          </a:p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Example illustrates how the human environment affects organization of the economy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xfrm>
            <a:off x="787400" y="685800"/>
            <a:ext cx="11430000" cy="1086198"/>
          </a:xfrm>
          <a:prstGeom prst="rect">
            <a:avLst/>
          </a:prstGeom>
        </p:spPr>
        <p:txBody>
          <a:bodyPr/>
          <a:lstStyle>
            <a:lvl1pPr defTabSz="293385">
              <a:defRPr sz="3564">
                <a:effectLst>
                  <a:outerShdw sx="100000" sy="100000" kx="0" ky="0" algn="b" rotWithShape="0" blurRad="20574" dist="19133" dir="5400000">
                    <a:srgbClr val="000000"/>
                  </a:outerShdw>
                </a:effectLst>
              </a:defRPr>
            </a:lvl1pPr>
          </a:lstStyle>
          <a:p>
            <a:pPr>
              <a:defRPr sz="1458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20574" dist="19133" dir="5400000">
                    <a:srgbClr val="000000"/>
                  </a:outerShdw>
                </a:effectLst>
              </a:rPr>
              <a:t>A first step towards an anticipatory approach in Economics: Douglass North’s on economic change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787400" y="2112250"/>
            <a:ext cx="11430000" cy="6741172"/>
          </a:xfrm>
          <a:prstGeom prst="rect">
            <a:avLst/>
          </a:prstGeom>
        </p:spPr>
        <p:txBody>
          <a:bodyPr/>
          <a:lstStyle/>
          <a:p>
            <a:pPr marL="256031" indent="-256031" defTabSz="336498">
              <a:spcBef>
                <a:spcPts val="2000"/>
              </a:spcBef>
              <a:buBlip>
                <a:blip r:embed="rId2"/>
              </a:buBlip>
              <a:defRPr sz="225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Uncertainty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Risk and uncertainty according to Frank Knight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The contribution of Heiner: uncertainty as the origin of predictable behavior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lnSpc>
                <a:spcPct val="150000"/>
              </a:lnSpc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Douglass North on uncertainty: five levels (lack of information; limited stock of knowledge; inadequate institutions; inadequate system of beliefs; residual uncertainty)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marL="256031" indent="-256031" defTabSz="336498">
              <a:spcBef>
                <a:spcPts val="2000"/>
              </a:spcBef>
              <a:buBlip>
                <a:blip r:embed="rId2"/>
              </a:buBlip>
              <a:defRPr sz="2159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Man and his environment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Physical vs human environment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A non ergodic world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lnSpc>
                <a:spcPct val="150000"/>
              </a:lnSpc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Transformation of man’s environment as a reaction to uncertainty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marL="256031" indent="-256031" defTabSz="336498">
              <a:spcBef>
                <a:spcPts val="2000"/>
              </a:spcBef>
              <a:buBlip>
                <a:blip r:embed="rId2"/>
              </a:buBlip>
              <a:defRPr sz="2159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The physical environment 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North on the “taming” of our physical environment</a:t>
            </a:r>
            <a:endParaRPr>
              <a:effectLst>
                <a:outerShdw sx="100000" sy="100000" kx="0" ky="0" algn="b" rotWithShape="0" blurRad="34289" dist="21945" dir="5400000">
                  <a:srgbClr val="000000"/>
                </a:outerShdw>
              </a:effectLst>
            </a:endParaRPr>
          </a:p>
          <a:p>
            <a:pPr lvl="1" marL="512063" indent="-256031" defTabSz="336498">
              <a:spcBef>
                <a:spcPts val="2000"/>
              </a:spcBef>
              <a:buBlip>
                <a:blip r:embed="rId2"/>
              </a:buBlip>
              <a:defRPr sz="189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4289" dist="21945" dir="5400000">
                    <a:srgbClr val="000000"/>
                  </a:outerShdw>
                </a:effectLst>
              </a:rPr>
              <a:t>A critique of North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787400" y="1066800"/>
            <a:ext cx="11430000" cy="660848"/>
          </a:xfrm>
          <a:prstGeom prst="rect">
            <a:avLst/>
          </a:prstGeom>
        </p:spPr>
        <p:txBody>
          <a:bodyPr/>
          <a:lstStyle>
            <a:lvl1pPr defTabSz="364599">
              <a:defRPr sz="4424">
                <a:effectLst>
                  <a:outerShdw sx="100000" sy="100000" kx="0" ky="0" algn="b" rotWithShape="0" blurRad="30099" dist="23778" dir="5400000">
                    <a:srgbClr val="000000"/>
                  </a:outerShdw>
                </a:effectLst>
              </a:defRPr>
            </a:lvl1pPr>
          </a:lstStyle>
          <a:p>
            <a:pPr>
              <a:defRPr sz="1422">
                <a:solidFill>
                  <a:srgbClr val="000000"/>
                </a:solidFill>
                <a:effectLst/>
              </a:defRPr>
            </a:pPr>
            <a:r>
              <a:rPr sz="4424">
                <a:solidFill>
                  <a:srgbClr val="FFFFFF"/>
                </a:solidFill>
                <a:effectLst>
                  <a:outerShdw sx="100000" sy="100000" kx="0" ky="0" algn="b" rotWithShape="0" blurRad="30099" dist="23778" dir="5400000">
                    <a:srgbClr val="000000"/>
                  </a:outerShdw>
                </a:effectLst>
              </a:rPr>
              <a:t>A second  step: elements for a theory of crises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/>
          <a:p>
            <a:pPr marL="334264" indent="-334264" defTabSz="439317">
              <a:lnSpc>
                <a:spcPct val="150000"/>
              </a:lnSpc>
              <a:spcBef>
                <a:spcPts val="2600"/>
              </a:spcBef>
              <a:buBlip>
                <a:blip r:embed="rId2"/>
              </a:buBlip>
              <a:defRPr sz="282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5814" dist="28651" dir="5400000">
                    <a:srgbClr val="000000"/>
                  </a:outerShdw>
                </a:effectLst>
              </a:rPr>
              <a:t>A crisis as rupture or failure of the process of transformation</a:t>
            </a:r>
            <a:endParaRPr>
              <a:effectLst>
                <a:outerShdw sx="100000" sy="100000" kx="0" ky="0" algn="b" rotWithShape="0" blurRad="35814" dist="28651" dir="5400000">
                  <a:srgbClr val="000000"/>
                </a:outerShdw>
              </a:effectLst>
            </a:endParaRPr>
          </a:p>
          <a:p>
            <a:pPr marL="334264" indent="-334264" defTabSz="439317">
              <a:lnSpc>
                <a:spcPct val="150000"/>
              </a:lnSpc>
              <a:spcBef>
                <a:spcPts val="2600"/>
              </a:spcBef>
              <a:buBlip>
                <a:blip r:embed="rId2"/>
              </a:buBlip>
              <a:defRPr sz="282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5814" dist="28651" dir="5400000">
                    <a:srgbClr val="000000"/>
                  </a:outerShdw>
                </a:effectLst>
              </a:rPr>
              <a:t>Two types of failure: Knowledge Failure and Governance Failure</a:t>
            </a:r>
            <a:endParaRPr>
              <a:effectLst>
                <a:outerShdw sx="100000" sy="100000" kx="0" ky="0" algn="b" rotWithShape="0" blurRad="35814" dist="28651" dir="5400000">
                  <a:srgbClr val="000000"/>
                </a:outerShdw>
              </a:effectLst>
            </a:endParaRPr>
          </a:p>
          <a:p>
            <a:pPr marL="334264" indent="-334264" defTabSz="439317">
              <a:lnSpc>
                <a:spcPct val="150000"/>
              </a:lnSpc>
              <a:spcBef>
                <a:spcPts val="2600"/>
              </a:spcBef>
              <a:buBlip>
                <a:blip r:embed="rId2"/>
              </a:buBlip>
              <a:defRPr sz="282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5814" dist="28651" dir="5400000">
                    <a:srgbClr val="000000"/>
                  </a:outerShdw>
                </a:effectLst>
              </a:rPr>
              <a:t>The unfolding of crises through time and their outcomes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35814" dist="28651" dir="5400000">
                  <a:srgbClr val="000000"/>
                </a:outerShdw>
              </a:effectLst>
            </a:endParaRPr>
          </a:p>
          <a:p>
            <a:pPr marL="334264" indent="-334264" defTabSz="439317">
              <a:lnSpc>
                <a:spcPct val="150000"/>
              </a:lnSpc>
              <a:spcBef>
                <a:spcPts val="2600"/>
              </a:spcBef>
              <a:buBlip>
                <a:blip r:embed="rId2"/>
              </a:buBlip>
              <a:defRPr sz="282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5814" dist="28651" dir="5400000">
                    <a:srgbClr val="000000"/>
                  </a:outerShdw>
                </a:effectLst>
              </a:rPr>
              <a:t>Example I: the environmental crisis (a crisis affecting our physical environment, compounded by failure of global governance)</a:t>
            </a:r>
            <a:endParaRPr>
              <a:solidFill>
                <a:srgbClr val="FFFFFF"/>
              </a:solidFill>
              <a:effectLst>
                <a:outerShdw sx="100000" sy="100000" kx="0" ky="0" algn="b" rotWithShape="0" blurRad="35814" dist="28651" dir="5400000">
                  <a:srgbClr val="000000"/>
                </a:outerShdw>
              </a:effectLst>
            </a:endParaRPr>
          </a:p>
          <a:p>
            <a:pPr marL="334264" indent="-334264" defTabSz="439317">
              <a:lnSpc>
                <a:spcPct val="150000"/>
              </a:lnSpc>
              <a:spcBef>
                <a:spcPts val="2600"/>
              </a:spcBef>
              <a:buBlip>
                <a:blip r:embed="rId2"/>
              </a:buBlip>
              <a:defRPr sz="2820"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5814" dist="28651" dir="5400000">
                    <a:srgbClr val="000000"/>
                  </a:outerShdw>
                </a:effectLst>
              </a:rPr>
              <a:t>Example II: the financial crisis (a crisis affecting our human environment, compounded by failure of global governance)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787400" y="567976"/>
            <a:ext cx="11430000" cy="1003750"/>
          </a:xfrm>
          <a:prstGeom prst="rect">
            <a:avLst/>
          </a:prstGeom>
        </p:spPr>
        <p:txBody>
          <a:bodyPr/>
          <a:lstStyle>
            <a:lvl1pPr defTabSz="265810">
              <a:defRPr sz="3220">
                <a:effectLst>
                  <a:outerShdw sx="100000" sy="100000" kx="0" ky="0" algn="b" rotWithShape="0" blurRad="26669" dist="17335" dir="5400000">
                    <a:srgbClr val="000000"/>
                  </a:outerShdw>
                </a:effectLst>
              </a:defRPr>
            </a:lvl1pPr>
          </a:lstStyle>
          <a:p>
            <a:pPr>
              <a:defRPr sz="1260">
                <a:solidFill>
                  <a:srgbClr val="000000"/>
                </a:solidFill>
                <a:effectLst/>
              </a:defRPr>
            </a:pPr>
            <a:r>
              <a:rPr sz="3220">
                <a:solidFill>
                  <a:srgbClr val="FFFFFF"/>
                </a:solidFill>
                <a:effectLst>
                  <a:outerShdw sx="100000" sy="100000" kx="0" ky="0" algn="b" rotWithShape="0" blurRad="26669" dist="17335" dir="5400000">
                    <a:srgbClr val="000000"/>
                  </a:outerShdw>
                </a:effectLst>
              </a:rPr>
              <a:t>Anticipation in Economics and consequences for economic theory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787400" y="1818547"/>
            <a:ext cx="11430000" cy="6665053"/>
          </a:xfrm>
          <a:prstGeom prst="rect">
            <a:avLst/>
          </a:prstGeom>
        </p:spPr>
        <p:txBody>
          <a:bodyPr/>
          <a:lstStyle/>
          <a:p>
            <a:pPr marL="453390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From an anticipatory perspective, the most important economic events are transformations in its environment: institutions, rules of the game 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marL="453390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Previous discussion indicates this transformations can happen in one of two ways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80084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change to reduce uncertainty (</a:t>
            </a:r>
            <a:r>
              <a:rPr i="1"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à la</a:t>
            </a: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 North)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80084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change provoked by crises (catastrophic or not)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marL="453390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Challenge is to “anticipate” these transformations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marL="453390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This anticipation can be passive or active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marL="453390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Passive (or positive) anticipation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80084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takes the position of an external observer to build scenarios for the expected change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80084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two roles for economic theory: adapt the economic system to these changes; develop a theory of institutional dynamics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marL="453390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Active (or normative)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80084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is involved in the transformation process and advocates a particular solution</a:t>
            </a:r>
            <a:endParaRPr sz="1836">
              <a:solidFill>
                <a:srgbClr val="FFFFFF"/>
              </a:solidFill>
              <a:effectLst>
                <a:outerShdw sx="100000" sy="100000" kx="0" ky="0" algn="b" rotWithShape="0" blurRad="25908" dist="19431" dir="5400000">
                  <a:srgbClr val="000000"/>
                </a:outerShdw>
              </a:effectLst>
            </a:endParaRPr>
          </a:p>
          <a:p>
            <a:pPr lvl="1" marL="680084" indent="-453390" defTabSz="297941">
              <a:spcBef>
                <a:spcPts val="1800"/>
              </a:spcBef>
              <a:buBlip>
                <a:blip r:embed="rId2"/>
              </a:buBlip>
              <a:defRPr sz="918">
                <a:solidFill>
                  <a:srgbClr val="000000"/>
                </a:solidFill>
                <a:effectLst/>
              </a:defRPr>
            </a:pPr>
            <a:r>
              <a:rPr sz="1836">
                <a:solidFill>
                  <a:srgbClr val="FFFFFF"/>
                </a:solidFill>
                <a:effectLst>
                  <a:outerShdw sx="100000" sy="100000" kx="0" ky="0" algn="b" rotWithShape="0" blurRad="25908" dist="19431" dir="5400000">
                    <a:srgbClr val="000000"/>
                  </a:outerShdw>
                </a:effectLst>
              </a:rPr>
              <a:t>role for economic theory is to design the new system in order to produce the desired behavior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787400" y="596462"/>
            <a:ext cx="11430000" cy="837357"/>
          </a:xfrm>
          <a:prstGeom prst="rect">
            <a:avLst/>
          </a:prstGeom>
        </p:spPr>
        <p:txBody>
          <a:bodyPr/>
          <a:lstStyle>
            <a:lvl1pPr defTabSz="280415">
              <a:defRPr sz="3455">
                <a:effectLst>
                  <a:outerShdw sx="100000" sy="100000" kx="0" ky="0" algn="b" rotWithShape="0" blurRad="24384" dist="18288" dir="5400000">
                    <a:srgbClr val="000000"/>
                  </a:outerShdw>
                </a:effectLst>
              </a:defRPr>
            </a:lvl1pPr>
          </a:lstStyle>
          <a:p>
            <a:pPr/>
            <a:r>
              <a:t>An example of positive anticipation: human capital formation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787400" y="2316071"/>
            <a:ext cx="11430001" cy="5841125"/>
          </a:xfrm>
          <a:prstGeom prst="rect">
            <a:avLst/>
          </a:prstGeom>
        </p:spPr>
        <p:txBody>
          <a:bodyPr/>
          <a:lstStyle/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The paradox of human capital formation: albeit families have the principal role on decisions to invest in human capital (of their offspring) most of the gains derived from this investment accrue to society at large</a:t>
            </a:r>
          </a:p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The dilemma posed by this paradox: how to answer to the lack of incentives (to invest in HC) and the inefficiencies of the current system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the growing perception by families of the inadequate returns to their investment in HC has undesirable demographic implications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the imbalance between family and social motivations, together with existing social and economic inequalities, lead to great inefficiencies in HC investment</a:t>
            </a:r>
          </a:p>
          <a:p>
            <a:pPr marL="271145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An obvious solution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to socialize investment in human capital formation</a:t>
            </a:r>
          </a:p>
          <a:p>
            <a:pPr lvl="1" marL="542290" indent="-271145" defTabSz="356362">
              <a:spcBef>
                <a:spcPts val="2100"/>
              </a:spcBef>
              <a:buBlip>
                <a:blip r:embed="rId2"/>
              </a:buBlip>
              <a:defRPr sz="2196">
                <a:effectLst>
                  <a:outerShdw sx="100000" sy="100000" kx="0" ky="0" algn="b" rotWithShape="0" blurRad="30988" dist="23241" dir="5400000">
                    <a:srgbClr val="000000"/>
                  </a:outerShdw>
                </a:effectLst>
              </a:defRPr>
            </a:pPr>
            <a:r>
              <a:t>but, how?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787399" y="596462"/>
            <a:ext cx="11430001" cy="667494"/>
          </a:xfrm>
          <a:prstGeom prst="rect">
            <a:avLst/>
          </a:prstGeom>
        </p:spPr>
        <p:txBody>
          <a:bodyPr/>
          <a:lstStyle>
            <a:lvl1pPr defTabSz="362204">
              <a:defRPr sz="4464">
                <a:effectLst>
                  <a:outerShdw sx="100000" sy="100000" kx="0" ky="0" algn="b" rotWithShape="0" blurRad="31496" dist="23622" dir="5400000">
                    <a:srgbClr val="000000"/>
                  </a:outerShdw>
                </a:effectLst>
              </a:defRPr>
            </a:lvl1pPr>
          </a:lstStyle>
          <a:p>
            <a:pPr/>
            <a:r>
              <a:t>Example continued: implementation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787400" y="1993808"/>
            <a:ext cx="11430000" cy="6552855"/>
          </a:xfrm>
          <a:prstGeom prst="rect">
            <a:avLst/>
          </a:prstGeom>
        </p:spPr>
        <p:txBody>
          <a:bodyPr/>
          <a:lstStyle/>
          <a:p>
            <a:pPr marL="32892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The conventional solution: transfers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Political issues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Economic issues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Although interesting, this solution has reduced effects, especially in the case of developing countries</a:t>
            </a:r>
          </a:p>
          <a:p>
            <a:pPr marL="32892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A market solution: securitization of human capital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investment in human capital loses its dynastic character</a:t>
            </a:r>
          </a:p>
          <a:p>
            <a:pPr lvl="1" marL="65785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HC securities spread their risk among an entire generation</a:t>
            </a:r>
          </a:p>
          <a:p>
            <a:pPr marL="328929" indent="-328929" defTabSz="432308">
              <a:spcBef>
                <a:spcPts val="2600"/>
              </a:spcBef>
              <a:buBlip>
                <a:blip r:embed="rId2"/>
              </a:buBlip>
              <a:defRPr sz="2664">
                <a:effectLst>
                  <a:outerShdw sx="100000" sy="100000" kx="0" ky="0" algn="b" rotWithShape="0" blurRad="37592" dist="28194" dir="5400000">
                    <a:srgbClr val="000000"/>
                  </a:outerShdw>
                </a:effectLst>
              </a:defRPr>
            </a:pPr>
            <a:r>
              <a:t>Mixed solutions: combination of transfers, markets (securitization), and family expenditure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FFFFFF"/>
      </a:dk1>
      <a:lt1>
        <a:srgbClr val="BC00FF"/>
      </a:lt1>
      <a:dk2>
        <a:srgbClr val="A7A7A7"/>
      </a:dk2>
      <a:lt2>
        <a:srgbClr val="535353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BC00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