
<file path=[Content_Types].xml><?xml version="1.0" encoding="utf-8"?>
<Types xmlns="http://schemas.openxmlformats.org/package/2006/content-types">
  <Default Extension="xml" ContentType="application/xml"/>
  <Default Extension="jpeg" ContentType="image/jpeg"/>
  <Default Extension="tiff" ContentType="image/tiff"/>
  <Default Extension="rels" ContentType="application/vnd.openxmlformats-package.relationships+xml"/>
  <Default Extension="gif" ContentType="image/gif"/>
  <Default Extension="wmf" ContentType="image/x-wmf"/>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1"/>
  </p:notesMasterIdLst>
  <p:sldIdLst>
    <p:sldId id="256" r:id="rId2"/>
    <p:sldId id="521" r:id="rId3"/>
    <p:sldId id="522" r:id="rId4"/>
    <p:sldId id="475" r:id="rId5"/>
    <p:sldId id="512" r:id="rId6"/>
    <p:sldId id="443" r:id="rId7"/>
    <p:sldId id="438" r:id="rId8"/>
    <p:sldId id="472" r:id="rId9"/>
    <p:sldId id="434" r:id="rId10"/>
    <p:sldId id="257" r:id="rId11"/>
    <p:sldId id="429" r:id="rId12"/>
    <p:sldId id="430" r:id="rId13"/>
    <p:sldId id="261" r:id="rId14"/>
    <p:sldId id="263" r:id="rId15"/>
    <p:sldId id="264" r:id="rId16"/>
    <p:sldId id="273" r:id="rId17"/>
    <p:sldId id="274" r:id="rId18"/>
    <p:sldId id="280" r:id="rId19"/>
    <p:sldId id="431" r:id="rId20"/>
    <p:sldId id="281" r:id="rId21"/>
    <p:sldId id="284" r:id="rId22"/>
    <p:sldId id="285" r:id="rId23"/>
    <p:sldId id="286" r:id="rId24"/>
    <p:sldId id="288" r:id="rId25"/>
    <p:sldId id="476" r:id="rId26"/>
    <p:sldId id="477" r:id="rId27"/>
    <p:sldId id="474" r:id="rId28"/>
    <p:sldId id="511" r:id="rId29"/>
    <p:sldId id="432" r:id="rId30"/>
    <p:sldId id="289" r:id="rId31"/>
    <p:sldId id="487" r:id="rId32"/>
    <p:sldId id="488" r:id="rId33"/>
    <p:sldId id="317" r:id="rId34"/>
    <p:sldId id="318" r:id="rId35"/>
    <p:sldId id="322" r:id="rId36"/>
    <p:sldId id="326" r:id="rId37"/>
    <p:sldId id="513" r:id="rId38"/>
    <p:sldId id="514" r:id="rId39"/>
    <p:sldId id="516" r:id="rId40"/>
    <p:sldId id="515" r:id="rId41"/>
    <p:sldId id="517" r:id="rId42"/>
    <p:sldId id="518" r:id="rId43"/>
    <p:sldId id="327" r:id="rId44"/>
    <p:sldId id="328" r:id="rId45"/>
    <p:sldId id="329" r:id="rId46"/>
    <p:sldId id="330" r:id="rId47"/>
    <p:sldId id="332" r:id="rId48"/>
    <p:sldId id="331" r:id="rId49"/>
    <p:sldId id="519" r:id="rId50"/>
    <p:sldId id="480" r:id="rId51"/>
    <p:sldId id="481" r:id="rId52"/>
    <p:sldId id="482" r:id="rId53"/>
    <p:sldId id="483" r:id="rId54"/>
    <p:sldId id="492" r:id="rId55"/>
    <p:sldId id="520" r:id="rId56"/>
    <p:sldId id="494" r:id="rId57"/>
    <p:sldId id="495" r:id="rId58"/>
    <p:sldId id="484" r:id="rId59"/>
    <p:sldId id="428" r:id="rId6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69" autoAdjust="0"/>
    <p:restoredTop sz="94666"/>
  </p:normalViewPr>
  <p:slideViewPr>
    <p:cSldViewPr>
      <p:cViewPr>
        <p:scale>
          <a:sx n="200" d="100"/>
          <a:sy n="200" d="100"/>
        </p:scale>
        <p:origin x="2544" y="-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5C4F1D-B1C0-744D-AB33-96D53EAFE641}" type="doc">
      <dgm:prSet loTypeId="urn:microsoft.com/office/officeart/2005/8/layout/cycle6" loCatId="" qsTypeId="urn:microsoft.com/office/officeart/2005/8/quickstyle/simple4" qsCatId="simple" csTypeId="urn:microsoft.com/office/officeart/2005/8/colors/accent1_2" csCatId="accent1" phldr="1"/>
      <dgm:spPr/>
      <dgm:t>
        <a:bodyPr/>
        <a:lstStyle/>
        <a:p>
          <a:endParaRPr lang="it-IT"/>
        </a:p>
      </dgm:t>
    </dgm:pt>
    <dgm:pt modelId="{6D2B5EA7-15CB-534B-9F1D-1AFF23C86042}">
      <dgm:prSet custT="1"/>
      <dgm:spPr/>
      <dgm:t>
        <a:bodyPr/>
        <a:lstStyle/>
        <a:p>
          <a:pPr rtl="0"/>
          <a:r>
            <a:rPr lang="it-IT" sz="2000" dirty="0" err="1" smtClean="0"/>
            <a:t>Anticipation</a:t>
          </a:r>
          <a:endParaRPr lang="it-IT" sz="1500" dirty="0"/>
        </a:p>
      </dgm:t>
    </dgm:pt>
    <dgm:pt modelId="{F2648586-149A-C643-9060-41BBBC236481}" type="parTrans" cxnId="{7C2C6DA6-0135-FE49-BF88-3BC2EA482B0F}">
      <dgm:prSet/>
      <dgm:spPr/>
      <dgm:t>
        <a:bodyPr/>
        <a:lstStyle/>
        <a:p>
          <a:endParaRPr lang="it-IT"/>
        </a:p>
      </dgm:t>
    </dgm:pt>
    <dgm:pt modelId="{69BD704A-F035-5C4E-8B65-C775C9552C57}" type="sibTrans" cxnId="{7C2C6DA6-0135-FE49-BF88-3BC2EA482B0F}">
      <dgm:prSet/>
      <dgm:spPr/>
      <dgm:t>
        <a:bodyPr/>
        <a:lstStyle/>
        <a:p>
          <a:endParaRPr lang="it-IT"/>
        </a:p>
      </dgm:t>
    </dgm:pt>
    <dgm:pt modelId="{BED1835E-36D5-E44E-91E2-DF3C6923A11F}">
      <dgm:prSet custT="1"/>
      <dgm:spPr/>
      <dgm:t>
        <a:bodyPr/>
        <a:lstStyle/>
        <a:p>
          <a:pPr rtl="0"/>
          <a:r>
            <a:rPr lang="it-IT" sz="2000" dirty="0" err="1" smtClean="0"/>
            <a:t>Forecast</a:t>
          </a:r>
          <a:endParaRPr lang="it-IT" sz="1500" dirty="0"/>
        </a:p>
      </dgm:t>
    </dgm:pt>
    <dgm:pt modelId="{E0F7EF22-D2FC-B641-9816-385F9C509569}" type="parTrans" cxnId="{67E01C39-D9DE-B249-B852-33361B4807FA}">
      <dgm:prSet/>
      <dgm:spPr/>
      <dgm:t>
        <a:bodyPr/>
        <a:lstStyle/>
        <a:p>
          <a:endParaRPr lang="it-IT"/>
        </a:p>
      </dgm:t>
    </dgm:pt>
    <dgm:pt modelId="{B27113A3-F341-D747-BF05-4B85CC31C2AE}" type="sibTrans" cxnId="{67E01C39-D9DE-B249-B852-33361B4807FA}">
      <dgm:prSet/>
      <dgm:spPr/>
      <dgm:t>
        <a:bodyPr/>
        <a:lstStyle/>
        <a:p>
          <a:endParaRPr lang="it-IT"/>
        </a:p>
      </dgm:t>
    </dgm:pt>
    <dgm:pt modelId="{E0AFD9AD-F1D8-1A48-B2C2-B42110607240}">
      <dgm:prSet custT="1"/>
      <dgm:spPr/>
      <dgm:t>
        <a:bodyPr/>
        <a:lstStyle/>
        <a:p>
          <a:pPr rtl="0"/>
          <a:r>
            <a:rPr lang="it-IT" sz="2000" dirty="0" err="1" smtClean="0"/>
            <a:t>Foresight</a:t>
          </a:r>
          <a:endParaRPr lang="it-IT" sz="1900" dirty="0"/>
        </a:p>
      </dgm:t>
    </dgm:pt>
    <dgm:pt modelId="{8FCF7DD3-D971-A04D-BD19-4A6042A6DE6C}" type="parTrans" cxnId="{F10A5FEF-8F89-184E-A576-551005AFEEFB}">
      <dgm:prSet/>
      <dgm:spPr/>
      <dgm:t>
        <a:bodyPr/>
        <a:lstStyle/>
        <a:p>
          <a:endParaRPr lang="it-IT"/>
        </a:p>
      </dgm:t>
    </dgm:pt>
    <dgm:pt modelId="{99F8619F-C34C-6747-B167-6AEDC801D1F9}" type="sibTrans" cxnId="{F10A5FEF-8F89-184E-A576-551005AFEEFB}">
      <dgm:prSet/>
      <dgm:spPr/>
      <dgm:t>
        <a:bodyPr/>
        <a:lstStyle/>
        <a:p>
          <a:endParaRPr lang="it-IT"/>
        </a:p>
      </dgm:t>
    </dgm:pt>
    <dgm:pt modelId="{3C4EE6B9-1F72-7049-B1D3-A498AE01F7F0}">
      <dgm:prSet custT="1"/>
      <dgm:spPr/>
      <dgm:t>
        <a:bodyPr/>
        <a:lstStyle/>
        <a:p>
          <a:pPr rtl="0"/>
          <a:r>
            <a:rPr lang="it-IT" sz="2000" dirty="0" err="1" smtClean="0"/>
            <a:t>Prospection</a:t>
          </a:r>
          <a:endParaRPr lang="it-IT" sz="1500" dirty="0"/>
        </a:p>
      </dgm:t>
    </dgm:pt>
    <dgm:pt modelId="{933E6C2F-5A15-4344-AEFA-2E4DAFBA896F}" type="parTrans" cxnId="{5F08E728-89D9-554F-B547-8EAC6F3C2BDB}">
      <dgm:prSet/>
      <dgm:spPr/>
      <dgm:t>
        <a:bodyPr/>
        <a:lstStyle/>
        <a:p>
          <a:endParaRPr lang="it-IT"/>
        </a:p>
      </dgm:t>
    </dgm:pt>
    <dgm:pt modelId="{3273E38A-2079-AE48-84CE-9CE3C8110DAB}" type="sibTrans" cxnId="{5F08E728-89D9-554F-B547-8EAC6F3C2BDB}">
      <dgm:prSet/>
      <dgm:spPr/>
      <dgm:t>
        <a:bodyPr/>
        <a:lstStyle/>
        <a:p>
          <a:endParaRPr lang="it-IT"/>
        </a:p>
      </dgm:t>
    </dgm:pt>
    <dgm:pt modelId="{12BCF1D2-EBB3-A545-82A1-FAF9D6C38985}">
      <dgm:prSet custT="1"/>
      <dgm:spPr/>
      <dgm:t>
        <a:bodyPr/>
        <a:lstStyle/>
        <a:p>
          <a:pPr rtl="0"/>
          <a:r>
            <a:rPr lang="it-IT" sz="2000" dirty="0" err="1" smtClean="0"/>
            <a:t>Protension</a:t>
          </a:r>
          <a:endParaRPr lang="it-IT" sz="1500" dirty="0"/>
        </a:p>
      </dgm:t>
    </dgm:pt>
    <dgm:pt modelId="{9C61A36C-4831-9547-A412-20E32A805415}" type="parTrans" cxnId="{2BA30127-666D-E448-A034-F1D3C13AB47C}">
      <dgm:prSet/>
      <dgm:spPr/>
      <dgm:t>
        <a:bodyPr/>
        <a:lstStyle/>
        <a:p>
          <a:endParaRPr lang="it-IT"/>
        </a:p>
      </dgm:t>
    </dgm:pt>
    <dgm:pt modelId="{F67036ED-7C10-F444-8EA6-B9D2EC93F14E}" type="sibTrans" cxnId="{2BA30127-666D-E448-A034-F1D3C13AB47C}">
      <dgm:prSet/>
      <dgm:spPr/>
      <dgm:t>
        <a:bodyPr/>
        <a:lstStyle/>
        <a:p>
          <a:endParaRPr lang="it-IT"/>
        </a:p>
      </dgm:t>
    </dgm:pt>
    <dgm:pt modelId="{66F729E3-2589-9348-8DA1-DE3F4E167591}" type="pres">
      <dgm:prSet presAssocID="{8B5C4F1D-B1C0-744D-AB33-96D53EAFE641}" presName="cycle" presStyleCnt="0">
        <dgm:presLayoutVars>
          <dgm:dir/>
          <dgm:resizeHandles val="exact"/>
        </dgm:presLayoutVars>
      </dgm:prSet>
      <dgm:spPr/>
      <dgm:t>
        <a:bodyPr/>
        <a:lstStyle/>
        <a:p>
          <a:endParaRPr lang="it-IT"/>
        </a:p>
      </dgm:t>
    </dgm:pt>
    <dgm:pt modelId="{C1FD59F6-1F2B-D644-97F1-2418397B6A50}" type="pres">
      <dgm:prSet presAssocID="{6D2B5EA7-15CB-534B-9F1D-1AFF23C86042}" presName="node" presStyleLbl="node1" presStyleIdx="0" presStyleCnt="5" custScaleX="147440">
        <dgm:presLayoutVars>
          <dgm:bulletEnabled val="1"/>
        </dgm:presLayoutVars>
      </dgm:prSet>
      <dgm:spPr/>
      <dgm:t>
        <a:bodyPr/>
        <a:lstStyle/>
        <a:p>
          <a:endParaRPr lang="it-IT"/>
        </a:p>
      </dgm:t>
    </dgm:pt>
    <dgm:pt modelId="{1E05B50F-2040-B843-A2A3-12570E6553FE}" type="pres">
      <dgm:prSet presAssocID="{6D2B5EA7-15CB-534B-9F1D-1AFF23C86042}" presName="spNode" presStyleCnt="0"/>
      <dgm:spPr/>
    </dgm:pt>
    <dgm:pt modelId="{92C5CD50-C373-2741-85F8-49EB64E8F497}" type="pres">
      <dgm:prSet presAssocID="{69BD704A-F035-5C4E-8B65-C775C9552C57}" presName="sibTrans" presStyleLbl="sibTrans1D1" presStyleIdx="0" presStyleCnt="5"/>
      <dgm:spPr/>
      <dgm:t>
        <a:bodyPr/>
        <a:lstStyle/>
        <a:p>
          <a:endParaRPr lang="it-IT"/>
        </a:p>
      </dgm:t>
    </dgm:pt>
    <dgm:pt modelId="{3CCFDA22-7BA7-F44D-8D86-24BABA4DFF94}" type="pres">
      <dgm:prSet presAssocID="{BED1835E-36D5-E44E-91E2-DF3C6923A11F}" presName="node" presStyleLbl="node1" presStyleIdx="1" presStyleCnt="5" custRadScaleRad="96660" custRadScaleInc="32125">
        <dgm:presLayoutVars>
          <dgm:bulletEnabled val="1"/>
        </dgm:presLayoutVars>
      </dgm:prSet>
      <dgm:spPr/>
      <dgm:t>
        <a:bodyPr/>
        <a:lstStyle/>
        <a:p>
          <a:endParaRPr lang="it-IT"/>
        </a:p>
      </dgm:t>
    </dgm:pt>
    <dgm:pt modelId="{D3CD573C-6215-9A47-9D0C-D7D69F262898}" type="pres">
      <dgm:prSet presAssocID="{BED1835E-36D5-E44E-91E2-DF3C6923A11F}" presName="spNode" presStyleCnt="0"/>
      <dgm:spPr/>
    </dgm:pt>
    <dgm:pt modelId="{15D8418A-778F-C944-A4E3-981623234159}" type="pres">
      <dgm:prSet presAssocID="{B27113A3-F341-D747-BF05-4B85CC31C2AE}" presName="sibTrans" presStyleLbl="sibTrans1D1" presStyleIdx="1" presStyleCnt="5"/>
      <dgm:spPr/>
      <dgm:t>
        <a:bodyPr/>
        <a:lstStyle/>
        <a:p>
          <a:endParaRPr lang="it-IT"/>
        </a:p>
      </dgm:t>
    </dgm:pt>
    <dgm:pt modelId="{8C87AFE4-82D2-124B-BB22-76ED1C08810E}" type="pres">
      <dgm:prSet presAssocID="{E0AFD9AD-F1D8-1A48-B2C2-B42110607240}" presName="node" presStyleLbl="node1" presStyleIdx="2" presStyleCnt="5" custScaleX="120601" custRadScaleRad="97951" custRadScaleInc="-31896">
        <dgm:presLayoutVars>
          <dgm:bulletEnabled val="1"/>
        </dgm:presLayoutVars>
      </dgm:prSet>
      <dgm:spPr/>
      <dgm:t>
        <a:bodyPr/>
        <a:lstStyle/>
        <a:p>
          <a:endParaRPr lang="it-IT"/>
        </a:p>
      </dgm:t>
    </dgm:pt>
    <dgm:pt modelId="{FDDF1230-3474-A54F-B6D7-98FD9F6B644A}" type="pres">
      <dgm:prSet presAssocID="{E0AFD9AD-F1D8-1A48-B2C2-B42110607240}" presName="spNode" presStyleCnt="0"/>
      <dgm:spPr/>
    </dgm:pt>
    <dgm:pt modelId="{DC8F9746-A97C-F64D-9B9D-85D59CB8F2DD}" type="pres">
      <dgm:prSet presAssocID="{99F8619F-C34C-6747-B167-6AEDC801D1F9}" presName="sibTrans" presStyleLbl="sibTrans1D1" presStyleIdx="2" presStyleCnt="5"/>
      <dgm:spPr/>
      <dgm:t>
        <a:bodyPr/>
        <a:lstStyle/>
        <a:p>
          <a:endParaRPr lang="it-IT"/>
        </a:p>
      </dgm:t>
    </dgm:pt>
    <dgm:pt modelId="{C6F6D7D6-6B5D-E34F-A95A-A5CCB15959EC}" type="pres">
      <dgm:prSet presAssocID="{3C4EE6B9-1F72-7049-B1D3-A498AE01F7F0}" presName="node" presStyleLbl="node1" presStyleIdx="3" presStyleCnt="5" custScaleX="142985" custRadScaleRad="97381" custRadScaleInc="21929">
        <dgm:presLayoutVars>
          <dgm:bulletEnabled val="1"/>
        </dgm:presLayoutVars>
      </dgm:prSet>
      <dgm:spPr/>
      <dgm:t>
        <a:bodyPr/>
        <a:lstStyle/>
        <a:p>
          <a:endParaRPr lang="it-IT"/>
        </a:p>
      </dgm:t>
    </dgm:pt>
    <dgm:pt modelId="{A94A5543-7C9B-D44F-AC9C-A2EA9D121A8F}" type="pres">
      <dgm:prSet presAssocID="{3C4EE6B9-1F72-7049-B1D3-A498AE01F7F0}" presName="spNode" presStyleCnt="0"/>
      <dgm:spPr/>
    </dgm:pt>
    <dgm:pt modelId="{5AF5335C-8112-2C49-A9D4-A2E4E92C915B}" type="pres">
      <dgm:prSet presAssocID="{3273E38A-2079-AE48-84CE-9CE3C8110DAB}" presName="sibTrans" presStyleLbl="sibTrans1D1" presStyleIdx="3" presStyleCnt="5"/>
      <dgm:spPr/>
      <dgm:t>
        <a:bodyPr/>
        <a:lstStyle/>
        <a:p>
          <a:endParaRPr lang="it-IT"/>
        </a:p>
      </dgm:t>
    </dgm:pt>
    <dgm:pt modelId="{26F7DBB1-E609-1A42-BF7A-BF7977265B4A}" type="pres">
      <dgm:prSet presAssocID="{12BCF1D2-EBB3-A545-82A1-FAF9D6C38985}" presName="node" presStyleLbl="node1" presStyleIdx="4" presStyleCnt="5" custScaleX="124358">
        <dgm:presLayoutVars>
          <dgm:bulletEnabled val="1"/>
        </dgm:presLayoutVars>
      </dgm:prSet>
      <dgm:spPr/>
      <dgm:t>
        <a:bodyPr/>
        <a:lstStyle/>
        <a:p>
          <a:endParaRPr lang="it-IT"/>
        </a:p>
      </dgm:t>
    </dgm:pt>
    <dgm:pt modelId="{934533D8-ADA6-2D43-BFA9-BAE83E1D6140}" type="pres">
      <dgm:prSet presAssocID="{12BCF1D2-EBB3-A545-82A1-FAF9D6C38985}" presName="spNode" presStyleCnt="0"/>
      <dgm:spPr/>
    </dgm:pt>
    <dgm:pt modelId="{F4B52E7E-98B4-544D-9E98-9FAE44F69DCC}" type="pres">
      <dgm:prSet presAssocID="{F67036ED-7C10-F444-8EA6-B9D2EC93F14E}" presName="sibTrans" presStyleLbl="sibTrans1D1" presStyleIdx="4" presStyleCnt="5"/>
      <dgm:spPr/>
      <dgm:t>
        <a:bodyPr/>
        <a:lstStyle/>
        <a:p>
          <a:endParaRPr lang="it-IT"/>
        </a:p>
      </dgm:t>
    </dgm:pt>
  </dgm:ptLst>
  <dgm:cxnLst>
    <dgm:cxn modelId="{6F5E2EAE-53E7-CC44-9C43-AF5031A0C1AB}" type="presOf" srcId="{B27113A3-F341-D747-BF05-4B85CC31C2AE}" destId="{15D8418A-778F-C944-A4E3-981623234159}" srcOrd="0" destOrd="0" presId="urn:microsoft.com/office/officeart/2005/8/layout/cycle6"/>
    <dgm:cxn modelId="{2BA30127-666D-E448-A034-F1D3C13AB47C}" srcId="{8B5C4F1D-B1C0-744D-AB33-96D53EAFE641}" destId="{12BCF1D2-EBB3-A545-82A1-FAF9D6C38985}" srcOrd="4" destOrd="0" parTransId="{9C61A36C-4831-9547-A412-20E32A805415}" sibTransId="{F67036ED-7C10-F444-8EA6-B9D2EC93F14E}"/>
    <dgm:cxn modelId="{952A032E-CF74-4F45-9287-4AAF0ABE5018}" type="presOf" srcId="{69BD704A-F035-5C4E-8B65-C775C9552C57}" destId="{92C5CD50-C373-2741-85F8-49EB64E8F497}" srcOrd="0" destOrd="0" presId="urn:microsoft.com/office/officeart/2005/8/layout/cycle6"/>
    <dgm:cxn modelId="{D513BEFB-3D0C-B042-80C9-7E6E81BA4630}" type="presOf" srcId="{E0AFD9AD-F1D8-1A48-B2C2-B42110607240}" destId="{8C87AFE4-82D2-124B-BB22-76ED1C08810E}" srcOrd="0" destOrd="0" presId="urn:microsoft.com/office/officeart/2005/8/layout/cycle6"/>
    <dgm:cxn modelId="{F10A5FEF-8F89-184E-A576-551005AFEEFB}" srcId="{8B5C4F1D-B1C0-744D-AB33-96D53EAFE641}" destId="{E0AFD9AD-F1D8-1A48-B2C2-B42110607240}" srcOrd="2" destOrd="0" parTransId="{8FCF7DD3-D971-A04D-BD19-4A6042A6DE6C}" sibTransId="{99F8619F-C34C-6747-B167-6AEDC801D1F9}"/>
    <dgm:cxn modelId="{5F08E728-89D9-554F-B547-8EAC6F3C2BDB}" srcId="{8B5C4F1D-B1C0-744D-AB33-96D53EAFE641}" destId="{3C4EE6B9-1F72-7049-B1D3-A498AE01F7F0}" srcOrd="3" destOrd="0" parTransId="{933E6C2F-5A15-4344-AEFA-2E4DAFBA896F}" sibTransId="{3273E38A-2079-AE48-84CE-9CE3C8110DAB}"/>
    <dgm:cxn modelId="{314DDA67-76A1-C048-AB79-EAA6FC91DCE7}" type="presOf" srcId="{BED1835E-36D5-E44E-91E2-DF3C6923A11F}" destId="{3CCFDA22-7BA7-F44D-8D86-24BABA4DFF94}" srcOrd="0" destOrd="0" presId="urn:microsoft.com/office/officeart/2005/8/layout/cycle6"/>
    <dgm:cxn modelId="{53533111-5F42-624C-951F-0ADD99D178B1}" type="presOf" srcId="{3273E38A-2079-AE48-84CE-9CE3C8110DAB}" destId="{5AF5335C-8112-2C49-A9D4-A2E4E92C915B}" srcOrd="0" destOrd="0" presId="urn:microsoft.com/office/officeart/2005/8/layout/cycle6"/>
    <dgm:cxn modelId="{19023260-F04C-CB45-8BEE-6F438CCD0DEA}" type="presOf" srcId="{99F8619F-C34C-6747-B167-6AEDC801D1F9}" destId="{DC8F9746-A97C-F64D-9B9D-85D59CB8F2DD}" srcOrd="0" destOrd="0" presId="urn:microsoft.com/office/officeart/2005/8/layout/cycle6"/>
    <dgm:cxn modelId="{B10CE1A3-6CB1-0E40-B5D1-CA5E27D82A37}" type="presOf" srcId="{12BCF1D2-EBB3-A545-82A1-FAF9D6C38985}" destId="{26F7DBB1-E609-1A42-BF7A-BF7977265B4A}" srcOrd="0" destOrd="0" presId="urn:microsoft.com/office/officeart/2005/8/layout/cycle6"/>
    <dgm:cxn modelId="{60697586-2EEE-3D4F-BAB2-0A76F2E89CB3}" type="presOf" srcId="{8B5C4F1D-B1C0-744D-AB33-96D53EAFE641}" destId="{66F729E3-2589-9348-8DA1-DE3F4E167591}" srcOrd="0" destOrd="0" presId="urn:microsoft.com/office/officeart/2005/8/layout/cycle6"/>
    <dgm:cxn modelId="{DF6B6CDF-15C0-B94F-B1B0-0B7797535F8B}" type="presOf" srcId="{F67036ED-7C10-F444-8EA6-B9D2EC93F14E}" destId="{F4B52E7E-98B4-544D-9E98-9FAE44F69DCC}" srcOrd="0" destOrd="0" presId="urn:microsoft.com/office/officeart/2005/8/layout/cycle6"/>
    <dgm:cxn modelId="{67E01C39-D9DE-B249-B852-33361B4807FA}" srcId="{8B5C4F1D-B1C0-744D-AB33-96D53EAFE641}" destId="{BED1835E-36D5-E44E-91E2-DF3C6923A11F}" srcOrd="1" destOrd="0" parTransId="{E0F7EF22-D2FC-B641-9816-385F9C509569}" sibTransId="{B27113A3-F341-D747-BF05-4B85CC31C2AE}"/>
    <dgm:cxn modelId="{7C2C6DA6-0135-FE49-BF88-3BC2EA482B0F}" srcId="{8B5C4F1D-B1C0-744D-AB33-96D53EAFE641}" destId="{6D2B5EA7-15CB-534B-9F1D-1AFF23C86042}" srcOrd="0" destOrd="0" parTransId="{F2648586-149A-C643-9060-41BBBC236481}" sibTransId="{69BD704A-F035-5C4E-8B65-C775C9552C57}"/>
    <dgm:cxn modelId="{CF87E741-7275-D644-A777-4AEFAE9DB39D}" type="presOf" srcId="{3C4EE6B9-1F72-7049-B1D3-A498AE01F7F0}" destId="{C6F6D7D6-6B5D-E34F-A95A-A5CCB15959EC}" srcOrd="0" destOrd="0" presId="urn:microsoft.com/office/officeart/2005/8/layout/cycle6"/>
    <dgm:cxn modelId="{64633DDA-5668-F343-A1D0-967C40545BE8}" type="presOf" srcId="{6D2B5EA7-15CB-534B-9F1D-1AFF23C86042}" destId="{C1FD59F6-1F2B-D644-97F1-2418397B6A50}" srcOrd="0" destOrd="0" presId="urn:microsoft.com/office/officeart/2005/8/layout/cycle6"/>
    <dgm:cxn modelId="{FE140A71-4279-8B4D-B706-C6FD571BADCD}" type="presParOf" srcId="{66F729E3-2589-9348-8DA1-DE3F4E167591}" destId="{C1FD59F6-1F2B-D644-97F1-2418397B6A50}" srcOrd="0" destOrd="0" presId="urn:microsoft.com/office/officeart/2005/8/layout/cycle6"/>
    <dgm:cxn modelId="{FA0505D4-DCC9-AD4E-8DBF-D64C84E66624}" type="presParOf" srcId="{66F729E3-2589-9348-8DA1-DE3F4E167591}" destId="{1E05B50F-2040-B843-A2A3-12570E6553FE}" srcOrd="1" destOrd="0" presId="urn:microsoft.com/office/officeart/2005/8/layout/cycle6"/>
    <dgm:cxn modelId="{976B7C88-5CBE-454A-8560-1D622A99B506}" type="presParOf" srcId="{66F729E3-2589-9348-8DA1-DE3F4E167591}" destId="{92C5CD50-C373-2741-85F8-49EB64E8F497}" srcOrd="2" destOrd="0" presId="urn:microsoft.com/office/officeart/2005/8/layout/cycle6"/>
    <dgm:cxn modelId="{D76D3F49-06A2-864A-B273-6D8D477D8418}" type="presParOf" srcId="{66F729E3-2589-9348-8DA1-DE3F4E167591}" destId="{3CCFDA22-7BA7-F44D-8D86-24BABA4DFF94}" srcOrd="3" destOrd="0" presId="urn:microsoft.com/office/officeart/2005/8/layout/cycle6"/>
    <dgm:cxn modelId="{8118CBD7-4975-CE47-8104-5D1EE2744736}" type="presParOf" srcId="{66F729E3-2589-9348-8DA1-DE3F4E167591}" destId="{D3CD573C-6215-9A47-9D0C-D7D69F262898}" srcOrd="4" destOrd="0" presId="urn:microsoft.com/office/officeart/2005/8/layout/cycle6"/>
    <dgm:cxn modelId="{13929423-C920-AF41-B455-C46B95D65620}" type="presParOf" srcId="{66F729E3-2589-9348-8DA1-DE3F4E167591}" destId="{15D8418A-778F-C944-A4E3-981623234159}" srcOrd="5" destOrd="0" presId="urn:microsoft.com/office/officeart/2005/8/layout/cycle6"/>
    <dgm:cxn modelId="{05518A06-BDAF-9346-A204-82432FBC0E19}" type="presParOf" srcId="{66F729E3-2589-9348-8DA1-DE3F4E167591}" destId="{8C87AFE4-82D2-124B-BB22-76ED1C08810E}" srcOrd="6" destOrd="0" presId="urn:microsoft.com/office/officeart/2005/8/layout/cycle6"/>
    <dgm:cxn modelId="{33B6328A-5B7E-BA4D-9A34-DECB36FBC24F}" type="presParOf" srcId="{66F729E3-2589-9348-8DA1-DE3F4E167591}" destId="{FDDF1230-3474-A54F-B6D7-98FD9F6B644A}" srcOrd="7" destOrd="0" presId="urn:microsoft.com/office/officeart/2005/8/layout/cycle6"/>
    <dgm:cxn modelId="{8BF1A9E1-014E-DA47-8F77-250754C0C6A6}" type="presParOf" srcId="{66F729E3-2589-9348-8DA1-DE3F4E167591}" destId="{DC8F9746-A97C-F64D-9B9D-85D59CB8F2DD}" srcOrd="8" destOrd="0" presId="urn:microsoft.com/office/officeart/2005/8/layout/cycle6"/>
    <dgm:cxn modelId="{D40B2083-761F-C04A-A834-942552A1F8CD}" type="presParOf" srcId="{66F729E3-2589-9348-8DA1-DE3F4E167591}" destId="{C6F6D7D6-6B5D-E34F-A95A-A5CCB15959EC}" srcOrd="9" destOrd="0" presId="urn:microsoft.com/office/officeart/2005/8/layout/cycle6"/>
    <dgm:cxn modelId="{F887ED76-1F8C-6840-8F81-EE8FE35CE73A}" type="presParOf" srcId="{66F729E3-2589-9348-8DA1-DE3F4E167591}" destId="{A94A5543-7C9B-D44F-AC9C-A2EA9D121A8F}" srcOrd="10" destOrd="0" presId="urn:microsoft.com/office/officeart/2005/8/layout/cycle6"/>
    <dgm:cxn modelId="{890C8D6C-E2B8-8348-89D2-918E546402C6}" type="presParOf" srcId="{66F729E3-2589-9348-8DA1-DE3F4E167591}" destId="{5AF5335C-8112-2C49-A9D4-A2E4E92C915B}" srcOrd="11" destOrd="0" presId="urn:microsoft.com/office/officeart/2005/8/layout/cycle6"/>
    <dgm:cxn modelId="{7EDC94E0-6FBC-3248-8085-E49F28EABE4B}" type="presParOf" srcId="{66F729E3-2589-9348-8DA1-DE3F4E167591}" destId="{26F7DBB1-E609-1A42-BF7A-BF7977265B4A}" srcOrd="12" destOrd="0" presId="urn:microsoft.com/office/officeart/2005/8/layout/cycle6"/>
    <dgm:cxn modelId="{A1A5A6AB-A17B-8F46-84B3-DC350D70E6EA}" type="presParOf" srcId="{66F729E3-2589-9348-8DA1-DE3F4E167591}" destId="{934533D8-ADA6-2D43-BFA9-BAE83E1D6140}" srcOrd="13" destOrd="0" presId="urn:microsoft.com/office/officeart/2005/8/layout/cycle6"/>
    <dgm:cxn modelId="{7ED97D53-6D07-8542-AD10-B4C6733C203D}" type="presParOf" srcId="{66F729E3-2589-9348-8DA1-DE3F4E167591}" destId="{F4B52E7E-98B4-544D-9E98-9FAE44F69DCC}"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FD59F6-1F2B-D644-97F1-2418397B6A50}">
      <dsp:nvSpPr>
        <dsp:cNvPr id="0" name=""/>
        <dsp:cNvSpPr/>
      </dsp:nvSpPr>
      <dsp:spPr>
        <a:xfrm>
          <a:off x="1233373" y="697483"/>
          <a:ext cx="1716705" cy="756822"/>
        </a:xfrm>
        <a:prstGeom prst="round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err="1" smtClean="0"/>
            <a:t>Anticipation</a:t>
          </a:r>
          <a:endParaRPr lang="it-IT" sz="1500" kern="1200" dirty="0"/>
        </a:p>
      </dsp:txBody>
      <dsp:txXfrm>
        <a:off x="1270318" y="734428"/>
        <a:ext cx="1642815" cy="682932"/>
      </dsp:txXfrm>
    </dsp:sp>
    <dsp:sp modelId="{92C5CD50-C373-2741-85F8-49EB64E8F497}">
      <dsp:nvSpPr>
        <dsp:cNvPr id="0" name=""/>
        <dsp:cNvSpPr/>
      </dsp:nvSpPr>
      <dsp:spPr>
        <a:xfrm>
          <a:off x="496386" y="1014384"/>
          <a:ext cx="3024661" cy="3024661"/>
        </a:xfrm>
        <a:custGeom>
          <a:avLst/>
          <a:gdLst/>
          <a:ahLst/>
          <a:cxnLst/>
          <a:rect l="0" t="0" r="0" b="0"/>
          <a:pathLst>
            <a:path>
              <a:moveTo>
                <a:pt x="2459615" y="333434"/>
              </a:moveTo>
              <a:arcTo wR="1512330" hR="1512330" stAng="18526985" swAng="170754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CCFDA22-7BA7-F44D-8D86-24BABA4DFF94}">
      <dsp:nvSpPr>
        <dsp:cNvPr id="0" name=""/>
        <dsp:cNvSpPr/>
      </dsp:nvSpPr>
      <dsp:spPr>
        <a:xfrm>
          <a:off x="2947863" y="1948688"/>
          <a:ext cx="1164341" cy="756822"/>
        </a:xfrm>
        <a:prstGeom prst="round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err="1" smtClean="0"/>
            <a:t>Forecast</a:t>
          </a:r>
          <a:endParaRPr lang="it-IT" sz="1500" kern="1200" dirty="0"/>
        </a:p>
      </dsp:txBody>
      <dsp:txXfrm>
        <a:off x="2984808" y="1985633"/>
        <a:ext cx="1090451" cy="682932"/>
      </dsp:txXfrm>
    </dsp:sp>
    <dsp:sp modelId="{15D8418A-778F-C944-A4E3-981623234159}">
      <dsp:nvSpPr>
        <dsp:cNvPr id="0" name=""/>
        <dsp:cNvSpPr/>
      </dsp:nvSpPr>
      <dsp:spPr>
        <a:xfrm>
          <a:off x="526344" y="1112135"/>
          <a:ext cx="3024661" cy="3024661"/>
        </a:xfrm>
        <a:custGeom>
          <a:avLst/>
          <a:gdLst/>
          <a:ahLst/>
          <a:cxnLst/>
          <a:rect l="0" t="0" r="0" b="0"/>
          <a:pathLst>
            <a:path>
              <a:moveTo>
                <a:pt x="3022158" y="1599314"/>
              </a:moveTo>
              <a:arcTo wR="1512330" hR="1512330" stAng="197835" swAng="133386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C87AFE4-82D2-124B-BB22-76ED1C08810E}">
      <dsp:nvSpPr>
        <dsp:cNvPr id="0" name=""/>
        <dsp:cNvSpPr/>
      </dsp:nvSpPr>
      <dsp:spPr>
        <a:xfrm>
          <a:off x="2412215" y="3281579"/>
          <a:ext cx="1404208" cy="756822"/>
        </a:xfrm>
        <a:prstGeom prst="round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err="1" smtClean="0"/>
            <a:t>Foresight</a:t>
          </a:r>
          <a:endParaRPr lang="it-IT" sz="1900" kern="1200" dirty="0"/>
        </a:p>
      </dsp:txBody>
      <dsp:txXfrm>
        <a:off x="2449160" y="3318524"/>
        <a:ext cx="1330318" cy="682932"/>
      </dsp:txXfrm>
    </dsp:sp>
    <dsp:sp modelId="{DC8F9746-A97C-F64D-9B9D-85D59CB8F2DD}">
      <dsp:nvSpPr>
        <dsp:cNvPr id="0" name=""/>
        <dsp:cNvSpPr/>
      </dsp:nvSpPr>
      <dsp:spPr>
        <a:xfrm>
          <a:off x="605504" y="1038749"/>
          <a:ext cx="3024661" cy="3024661"/>
        </a:xfrm>
        <a:custGeom>
          <a:avLst/>
          <a:gdLst/>
          <a:ahLst/>
          <a:cxnLst/>
          <a:rect l="0" t="0" r="0" b="0"/>
          <a:pathLst>
            <a:path>
              <a:moveTo>
                <a:pt x="1802200" y="2996622"/>
              </a:moveTo>
              <a:arcTo wR="1512330" hR="1512330" stAng="4736983" swAng="102832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6F6D7D6-6B5D-E34F-A95A-A5CCB15959EC}">
      <dsp:nvSpPr>
        <dsp:cNvPr id="0" name=""/>
        <dsp:cNvSpPr/>
      </dsp:nvSpPr>
      <dsp:spPr>
        <a:xfrm>
          <a:off x="288025" y="3316845"/>
          <a:ext cx="1664834" cy="756822"/>
        </a:xfrm>
        <a:prstGeom prst="round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err="1" smtClean="0"/>
            <a:t>Prospection</a:t>
          </a:r>
          <a:endParaRPr lang="it-IT" sz="1500" kern="1200" dirty="0"/>
        </a:p>
      </dsp:txBody>
      <dsp:txXfrm>
        <a:off x="324970" y="3353790"/>
        <a:ext cx="1590944" cy="682932"/>
      </dsp:txXfrm>
    </dsp:sp>
    <dsp:sp modelId="{5AF5335C-8112-2C49-A9D4-A2E4E92C915B}">
      <dsp:nvSpPr>
        <dsp:cNvPr id="0" name=""/>
        <dsp:cNvSpPr/>
      </dsp:nvSpPr>
      <dsp:spPr>
        <a:xfrm>
          <a:off x="581928" y="1002873"/>
          <a:ext cx="3024661" cy="3024661"/>
        </a:xfrm>
        <a:custGeom>
          <a:avLst/>
          <a:gdLst/>
          <a:ahLst/>
          <a:cxnLst/>
          <a:rect l="0" t="0" r="0" b="0"/>
          <a:pathLst>
            <a:path>
              <a:moveTo>
                <a:pt x="225463" y="2306759"/>
              </a:moveTo>
              <a:arcTo wR="1512330" hR="1512330" stAng="8898691" swAng="1918156"/>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6F7DBB1-E609-1A42-BF7A-BF7977265B4A}">
      <dsp:nvSpPr>
        <dsp:cNvPr id="0" name=""/>
        <dsp:cNvSpPr/>
      </dsp:nvSpPr>
      <dsp:spPr>
        <a:xfrm>
          <a:off x="-70561" y="1742477"/>
          <a:ext cx="1447952" cy="756822"/>
        </a:xfrm>
        <a:prstGeom prst="roundRect">
          <a:avLst/>
        </a:prstGeom>
        <a:gradFill rotWithShape="0">
          <a:gsLst>
            <a:gs pos="0">
              <a:schemeClr val="accent1">
                <a:hueOff val="0"/>
                <a:satOff val="0"/>
                <a:lumOff val="0"/>
                <a:alphaOff val="0"/>
                <a:shade val="63000"/>
              </a:schemeClr>
            </a:gs>
            <a:gs pos="30000">
              <a:schemeClr val="accent1">
                <a:hueOff val="0"/>
                <a:satOff val="0"/>
                <a:lumOff val="0"/>
                <a:alphaOff val="0"/>
                <a:shade val="90000"/>
                <a:satMod val="110000"/>
              </a:schemeClr>
            </a:gs>
            <a:gs pos="45000">
              <a:schemeClr val="accent1">
                <a:hueOff val="0"/>
                <a:satOff val="0"/>
                <a:lumOff val="0"/>
                <a:alphaOff val="0"/>
                <a:shade val="100000"/>
                <a:satMod val="118000"/>
              </a:schemeClr>
            </a:gs>
            <a:gs pos="55000">
              <a:schemeClr val="accent1">
                <a:hueOff val="0"/>
                <a:satOff val="0"/>
                <a:lumOff val="0"/>
                <a:alphaOff val="0"/>
                <a:shade val="100000"/>
                <a:satMod val="118000"/>
              </a:schemeClr>
            </a:gs>
            <a:gs pos="73000">
              <a:schemeClr val="accent1">
                <a:hueOff val="0"/>
                <a:satOff val="0"/>
                <a:lumOff val="0"/>
                <a:alphaOff val="0"/>
                <a:shade val="90000"/>
                <a:satMod val="110000"/>
              </a:schemeClr>
            </a:gs>
            <a:gs pos="100000">
              <a:schemeClr val="accent1">
                <a:hueOff val="0"/>
                <a:satOff val="0"/>
                <a:lumOff val="0"/>
                <a:alphaOff val="0"/>
                <a:shade val="63000"/>
              </a:schemeClr>
            </a:gs>
          </a:gsLst>
          <a:lin ang="950000" scaled="1"/>
        </a:gradFill>
        <a:ln>
          <a:noFill/>
        </a:ln>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accent1">
              <a:hueOff val="0"/>
              <a:satOff val="0"/>
              <a:lumOff val="0"/>
              <a:alphaOff val="0"/>
              <a:tint val="100000"/>
              <a:shade val="100000"/>
              <a:hueMod val="100000"/>
              <a:satMod val="10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it-IT" sz="2000" kern="1200" dirty="0" err="1" smtClean="0"/>
            <a:t>Protension</a:t>
          </a:r>
          <a:endParaRPr lang="it-IT" sz="1500" kern="1200" dirty="0"/>
        </a:p>
      </dsp:txBody>
      <dsp:txXfrm>
        <a:off x="-33616" y="1779422"/>
        <a:ext cx="1374062" cy="682932"/>
      </dsp:txXfrm>
    </dsp:sp>
    <dsp:sp modelId="{F4B52E7E-98B4-544D-9E98-9FAE44F69DCC}">
      <dsp:nvSpPr>
        <dsp:cNvPr id="0" name=""/>
        <dsp:cNvSpPr/>
      </dsp:nvSpPr>
      <dsp:spPr>
        <a:xfrm>
          <a:off x="579395" y="1075894"/>
          <a:ext cx="3024661" cy="3024661"/>
        </a:xfrm>
        <a:custGeom>
          <a:avLst/>
          <a:gdLst/>
          <a:ahLst/>
          <a:cxnLst/>
          <a:rect l="0" t="0" r="0" b="0"/>
          <a:pathLst>
            <a:path>
              <a:moveTo>
                <a:pt x="261745" y="661930"/>
              </a:moveTo>
              <a:arcTo wR="1512330" hR="1512330" stAng="12852946" swAng="1259424"/>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A3A2DF-D59E-419C-95C8-00DFD904FAA5}" type="datetimeFigureOut">
              <a:rPr lang="en-US" smtClean="0"/>
              <a:t>11/5/15</a:t>
            </a:fld>
            <a:endParaRPr lang="en-US"/>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A524F4-1EB5-4C92-9F0B-A80CE47B9C61}" type="slidenum">
              <a:rPr lang="en-US" smtClean="0"/>
              <a:t>‹#›</a:t>
            </a:fld>
            <a:endParaRPr lang="en-US"/>
          </a:p>
        </p:txBody>
      </p:sp>
    </p:spTree>
    <p:extLst>
      <p:ext uri="{BB962C8B-B14F-4D97-AF65-F5344CB8AC3E}">
        <p14:creationId xmlns:p14="http://schemas.microsoft.com/office/powerpoint/2010/main" val="32816316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A524F4-1EB5-4C92-9F0B-A80CE47B9C61}" type="slidenum">
              <a:rPr lang="en-US" smtClean="0"/>
              <a:t>6</a:t>
            </a:fld>
            <a:endParaRPr lang="en-US"/>
          </a:p>
        </p:txBody>
      </p:sp>
    </p:spTree>
    <p:extLst>
      <p:ext uri="{BB962C8B-B14F-4D97-AF65-F5344CB8AC3E}">
        <p14:creationId xmlns:p14="http://schemas.microsoft.com/office/powerpoint/2010/main" val="695163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A524F4-1EB5-4C92-9F0B-A80CE47B9C61}" type="slidenum">
              <a:rPr lang="en-US" smtClean="0"/>
              <a:t>29</a:t>
            </a:fld>
            <a:endParaRPr lang="en-US"/>
          </a:p>
        </p:txBody>
      </p:sp>
    </p:spTree>
    <p:extLst>
      <p:ext uri="{BB962C8B-B14F-4D97-AF65-F5344CB8AC3E}">
        <p14:creationId xmlns:p14="http://schemas.microsoft.com/office/powerpoint/2010/main" val="784957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it-IT" smtClean="0"/>
              <a:t>Fare clic per modificare lo stile del titolo</a:t>
            </a:r>
            <a:endParaRPr kumimoji="0" lang="en-US"/>
          </a:p>
        </p:txBody>
      </p:sp>
      <p:sp>
        <p:nvSpPr>
          <p:cNvPr id="9" name="Sottotitolo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a:xfrm>
            <a:off x="6400800" y="6355080"/>
            <a:ext cx="2286000" cy="365760"/>
          </a:xfrm>
        </p:spPr>
        <p:txBody>
          <a:bodyPr/>
          <a:lstStyle>
            <a:lvl1pPr>
              <a:defRPr sz="1400"/>
            </a:lvl1pPr>
          </a:lstStyle>
          <a:p>
            <a:pPr eaLnBrk="1" latinLnBrk="0" hangingPunct="1"/>
            <a:fld id="{099011FB-0B0C-4339-B3DF-A927AB93AAF3}" type="datetime1">
              <a:rPr lang="en-US" smtClean="0"/>
              <a:t>11/5/15</a:t>
            </a:fld>
            <a:endParaRPr lang="en-US" sz="1600" dirty="0"/>
          </a:p>
        </p:txBody>
      </p:sp>
      <p:sp>
        <p:nvSpPr>
          <p:cNvPr id="17" name="Segnaposto piè di pagina 16"/>
          <p:cNvSpPr>
            <a:spLocks noGrp="1"/>
          </p:cNvSpPr>
          <p:nvPr>
            <p:ph type="ftr" sz="quarter" idx="11"/>
          </p:nvPr>
        </p:nvSpPr>
        <p:spPr>
          <a:xfrm>
            <a:off x="2898648" y="6355080"/>
            <a:ext cx="3474720" cy="365760"/>
          </a:xfrm>
        </p:spPr>
        <p:txBody>
          <a:bodyPr/>
          <a:lstStyle/>
          <a:p>
            <a:r>
              <a:rPr kumimoji="0" lang="en-US" smtClean="0"/>
              <a:t>http://www.projectanticipation.org</a:t>
            </a:r>
            <a:endParaRPr kumimoji="0" lang="en-US" dirty="0"/>
          </a:p>
        </p:txBody>
      </p:sp>
      <p:sp>
        <p:nvSpPr>
          <p:cNvPr id="29" name="Segnaposto numero diapositiva 28"/>
          <p:cNvSpPr>
            <a:spLocks noGrp="1"/>
          </p:cNvSpPr>
          <p:nvPr>
            <p:ph type="sldNum" sz="quarter" idx="12"/>
          </p:nvPr>
        </p:nvSpPr>
        <p:spPr>
          <a:xfrm>
            <a:off x="1216152" y="6355080"/>
            <a:ext cx="1219200" cy="365760"/>
          </a:xfrm>
        </p:spPr>
        <p:txBody>
          <a:bodyPr/>
          <a:lstStyle/>
          <a:p>
            <a:pPr eaLnBrk="1" latinLnBrk="0" hangingPunct="1"/>
            <a:fld id="{EA7C8D44-3667-46F6-9772-CC52308E2A7F}" type="slidenum">
              <a:rPr kumimoji="0" lang="en-US" smtClean="0"/>
              <a:pPr eaLnBrk="1" latinLnBrk="0" hangingPunct="1"/>
              <a:t>‹#›</a:t>
            </a:fld>
            <a:endParaRPr kumimoji="0" lang="en-US" dirty="0"/>
          </a:p>
        </p:txBody>
      </p:sp>
      <p:sp>
        <p:nvSpPr>
          <p:cNvPr id="21" name="Rettangolo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ttangolo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ttangolo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ttangolo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eaLnBrk="1" latinLnBrk="0" hangingPunct="1"/>
            <a:fld id="{5E9E6433-820B-4225-BA61-05A529A1A6A3}" type="datetime1">
              <a:rPr lang="en-US" smtClean="0"/>
              <a:t>11/5/15</a:t>
            </a:fld>
            <a:endParaRPr lang="en-US"/>
          </a:p>
        </p:txBody>
      </p:sp>
      <p:sp>
        <p:nvSpPr>
          <p:cNvPr id="5" name="Segnaposto piè di pagina 4"/>
          <p:cNvSpPr>
            <a:spLocks noGrp="1"/>
          </p:cNvSpPr>
          <p:nvPr>
            <p:ph type="ftr" sz="quarter" idx="11"/>
          </p:nvPr>
        </p:nvSpPr>
        <p:spPr/>
        <p:txBody>
          <a:bodyPr/>
          <a:lstStyle/>
          <a:p>
            <a:r>
              <a:rPr kumimoji="0" lang="en-US" smtClean="0"/>
              <a:t>http://www.projectanticipation.org</a:t>
            </a:r>
            <a:endParaRPr kumimoji="0" lang="en-US"/>
          </a:p>
        </p:txBody>
      </p:sp>
      <p:sp>
        <p:nvSpPr>
          <p:cNvPr id="6" name="Segnaposto numero diapositiva 5"/>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pPr eaLnBrk="1" latinLnBrk="0" hangingPunct="1"/>
            <a:fld id="{244FDDD3-D0C5-4C83-BD23-9C6A6A524C76}" type="datetime1">
              <a:rPr lang="en-US" smtClean="0"/>
              <a:t>11/5/15</a:t>
            </a:fld>
            <a:endParaRPr lang="en-US"/>
          </a:p>
        </p:txBody>
      </p:sp>
      <p:sp>
        <p:nvSpPr>
          <p:cNvPr id="5" name="Segnaposto piè di pagina 4"/>
          <p:cNvSpPr>
            <a:spLocks noGrp="1"/>
          </p:cNvSpPr>
          <p:nvPr>
            <p:ph type="ftr" sz="quarter" idx="11"/>
          </p:nvPr>
        </p:nvSpPr>
        <p:spPr/>
        <p:txBody>
          <a:bodyPr/>
          <a:lstStyle/>
          <a:p>
            <a:r>
              <a:rPr kumimoji="0" lang="en-US" smtClean="0"/>
              <a:t>http://www.projectanticipation.org</a:t>
            </a:r>
            <a:endParaRPr kumimoji="0" lang="en-US"/>
          </a:p>
        </p:txBody>
      </p:sp>
      <p:sp>
        <p:nvSpPr>
          <p:cNvPr id="6" name="Segnaposto numero diapositiva 5"/>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7" name="Connettore 1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Triangolo isosce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Connettore 1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pPr eaLnBrk="1" latinLnBrk="0" hangingPunct="1"/>
            <a:fld id="{BEA338A2-784A-45FF-86D8-7D54F04B4AFF}" type="datetime1">
              <a:rPr lang="en-US" smtClean="0"/>
              <a:t>11/5/15</a:t>
            </a:fld>
            <a:endParaRPr lang="en-US" dirty="0"/>
          </a:p>
        </p:txBody>
      </p:sp>
      <p:sp>
        <p:nvSpPr>
          <p:cNvPr id="5" name="Segnaposto piè di pagina 4"/>
          <p:cNvSpPr>
            <a:spLocks noGrp="1"/>
          </p:cNvSpPr>
          <p:nvPr>
            <p:ph type="ftr" sz="quarter" idx="11"/>
          </p:nvPr>
        </p:nvSpPr>
        <p:spPr/>
        <p:txBody>
          <a:bodyPr/>
          <a:lstStyle/>
          <a:p>
            <a:r>
              <a:rPr kumimoji="0" lang="en-US" smtClean="0"/>
              <a:t>http://www.projectanticipation.org</a:t>
            </a:r>
            <a:endParaRPr kumimoji="0" lang="en-US"/>
          </a:p>
        </p:txBody>
      </p:sp>
      <p:sp>
        <p:nvSpPr>
          <p:cNvPr id="6" name="Segnaposto numero diapositiva 5"/>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dirty="0"/>
          </a:p>
        </p:txBody>
      </p:sp>
      <p:sp>
        <p:nvSpPr>
          <p:cNvPr id="8" name="Segnaposto contenuto 7"/>
          <p:cNvSpPr>
            <a:spLocks noGrp="1"/>
          </p:cNvSpPr>
          <p:nvPr>
            <p:ph sz="quarter" idx="1"/>
          </p:nvPr>
        </p:nvSpPr>
        <p:spPr>
          <a:xfrm>
            <a:off x="457200" y="1219200"/>
            <a:ext cx="8229600"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a:xfrm>
            <a:off x="6400800" y="6355080"/>
            <a:ext cx="2286000" cy="365760"/>
          </a:xfrm>
        </p:spPr>
        <p:txBody>
          <a:bodyPr/>
          <a:lstStyle/>
          <a:p>
            <a:pPr eaLnBrk="1" latinLnBrk="0" hangingPunct="1"/>
            <a:fld id="{8E47AEBC-451F-4215-90D4-121B2A9BBE99}" type="datetime1">
              <a:rPr lang="en-US" smtClean="0"/>
              <a:t>11/5/15</a:t>
            </a:fld>
            <a:endParaRPr lang="en-US" dirty="0"/>
          </a:p>
        </p:txBody>
      </p:sp>
      <p:sp>
        <p:nvSpPr>
          <p:cNvPr id="5" name="Segnaposto piè di pagina 4"/>
          <p:cNvSpPr>
            <a:spLocks noGrp="1"/>
          </p:cNvSpPr>
          <p:nvPr>
            <p:ph type="ftr" sz="quarter" idx="11"/>
          </p:nvPr>
        </p:nvSpPr>
        <p:spPr>
          <a:xfrm>
            <a:off x="2898648" y="6355080"/>
            <a:ext cx="3474720" cy="365760"/>
          </a:xfrm>
        </p:spPr>
        <p:txBody>
          <a:bodyPr/>
          <a:lstStyle/>
          <a:p>
            <a:r>
              <a:rPr kumimoji="0" lang="en-US" smtClean="0"/>
              <a:t>http://www.projectanticipation.org</a:t>
            </a:r>
            <a:endParaRPr kumimoji="0" lang="en-US" dirty="0"/>
          </a:p>
        </p:txBody>
      </p:sp>
      <p:sp>
        <p:nvSpPr>
          <p:cNvPr id="6" name="Segnaposto numero diapositiva 5"/>
          <p:cNvSpPr>
            <a:spLocks noGrp="1"/>
          </p:cNvSpPr>
          <p:nvPr>
            <p:ph type="sldNum" sz="quarter" idx="12"/>
          </p:nvPr>
        </p:nvSpPr>
        <p:spPr>
          <a:xfrm>
            <a:off x="1069848" y="6355080"/>
            <a:ext cx="1520952" cy="365760"/>
          </a:xfrm>
        </p:spPr>
        <p:txBody>
          <a:bodyPr/>
          <a:lstStyle/>
          <a:p>
            <a:pPr eaLnBrk="1" latinLnBrk="0" hangingPunct="1"/>
            <a:fld id="{EA7C8D44-3667-46F6-9772-CC52308E2A7F}" type="slidenum">
              <a:rPr kumimoji="0" lang="en-US" smtClean="0"/>
              <a:pPr eaLnBrk="1" latinLnBrk="0" hangingPunct="1"/>
              <a:t>‹#›</a:t>
            </a:fld>
            <a:endParaRPr kumimoji="0" lang="en-US" dirty="0"/>
          </a:p>
        </p:txBody>
      </p:sp>
      <p:sp>
        <p:nvSpPr>
          <p:cNvPr id="7" name="Rettangolo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ttangolo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p>
            <a:pPr eaLnBrk="1" latinLnBrk="0" hangingPunct="1"/>
            <a:fld id="{E3A08ACB-8EF6-4E2F-877E-BBBD4BEB9292}" type="datetime1">
              <a:rPr lang="en-US" smtClean="0"/>
              <a:t>11/5/15</a:t>
            </a:fld>
            <a:endParaRPr lang="en-US"/>
          </a:p>
        </p:txBody>
      </p:sp>
      <p:sp>
        <p:nvSpPr>
          <p:cNvPr id="6" name="Segnaposto piè di pagina 5"/>
          <p:cNvSpPr>
            <a:spLocks noGrp="1"/>
          </p:cNvSpPr>
          <p:nvPr>
            <p:ph type="ftr" sz="quarter" idx="11"/>
          </p:nvPr>
        </p:nvSpPr>
        <p:spPr/>
        <p:txBody>
          <a:bodyPr/>
          <a:lstStyle/>
          <a:p>
            <a:r>
              <a:rPr kumimoji="0" lang="en-US" smtClean="0"/>
              <a:t>http://www.projectanticipation.org</a:t>
            </a:r>
            <a:endParaRPr kumimoji="0" lang="en-US"/>
          </a:p>
        </p:txBody>
      </p:sp>
      <p:sp>
        <p:nvSpPr>
          <p:cNvPr id="7" name="Segnaposto numero diapositiva 6"/>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9" name="Segnaposto contenuto 8"/>
          <p:cNvSpPr>
            <a:spLocks noGrp="1"/>
          </p:cNvSpPr>
          <p:nvPr>
            <p:ph sz="quarter" idx="1"/>
          </p:nvPr>
        </p:nvSpPr>
        <p:spPr>
          <a:xfrm>
            <a:off x="457200" y="1219200"/>
            <a:ext cx="4041648"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1" name="Segnaposto contenuto 10"/>
          <p:cNvSpPr>
            <a:spLocks noGrp="1"/>
          </p:cNvSpPr>
          <p:nvPr>
            <p:ph sz="quarter" idx="2"/>
          </p:nvPr>
        </p:nvSpPr>
        <p:spPr>
          <a:xfrm>
            <a:off x="4632198" y="1216152"/>
            <a:ext cx="4041648" cy="493776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pPr eaLnBrk="1" latinLnBrk="0" hangingPunct="1"/>
            <a:fld id="{E0EF4483-4612-484C-AD42-14FBAAC54C3E}" type="datetime1">
              <a:rPr lang="en-US" smtClean="0"/>
              <a:t>11/5/15</a:t>
            </a:fld>
            <a:endParaRPr lang="en-US"/>
          </a:p>
        </p:txBody>
      </p:sp>
      <p:sp>
        <p:nvSpPr>
          <p:cNvPr id="8" name="Segnaposto piè di pagina 7"/>
          <p:cNvSpPr>
            <a:spLocks noGrp="1"/>
          </p:cNvSpPr>
          <p:nvPr>
            <p:ph type="ftr" sz="quarter" idx="11"/>
          </p:nvPr>
        </p:nvSpPr>
        <p:spPr/>
        <p:txBody>
          <a:bodyPr/>
          <a:lstStyle/>
          <a:p>
            <a:r>
              <a:rPr kumimoji="0" lang="en-US" smtClean="0"/>
              <a:t>http://www.projectanticipation.org</a:t>
            </a:r>
            <a:endParaRPr kumimoji="0" lang="en-US"/>
          </a:p>
        </p:txBody>
      </p:sp>
      <p:sp>
        <p:nvSpPr>
          <p:cNvPr id="9" name="Segnaposto numero diapositiva 8"/>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11" name="Segnaposto contenuto 10"/>
          <p:cNvSpPr>
            <a:spLocks noGrp="1"/>
          </p:cNvSpPr>
          <p:nvPr>
            <p:ph sz="quarter" idx="2"/>
          </p:nvPr>
        </p:nvSpPr>
        <p:spPr>
          <a:xfrm>
            <a:off x="457200" y="2133600"/>
            <a:ext cx="4038600" cy="4038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3" name="Segnaposto contenuto 12"/>
          <p:cNvSpPr>
            <a:spLocks noGrp="1"/>
          </p:cNvSpPr>
          <p:nvPr>
            <p:ph sz="quarter" idx="4"/>
          </p:nvPr>
        </p:nvSpPr>
        <p:spPr>
          <a:xfrm>
            <a:off x="4648200" y="2133600"/>
            <a:ext cx="4038600" cy="40386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228600"/>
            <a:ext cx="8229600" cy="914400"/>
          </a:xfrm>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pPr eaLnBrk="1" latinLnBrk="0" hangingPunct="1"/>
            <a:fld id="{06DC08DE-36C8-428A-BDD5-76851106AAB8}" type="datetime1">
              <a:rPr lang="en-US" smtClean="0"/>
              <a:t>11/5/15</a:t>
            </a:fld>
            <a:endParaRPr lang="en-US"/>
          </a:p>
        </p:txBody>
      </p:sp>
      <p:sp>
        <p:nvSpPr>
          <p:cNvPr id="4" name="Segnaposto piè di pagina 3"/>
          <p:cNvSpPr>
            <a:spLocks noGrp="1"/>
          </p:cNvSpPr>
          <p:nvPr>
            <p:ph type="ftr" sz="quarter" idx="11"/>
          </p:nvPr>
        </p:nvSpPr>
        <p:spPr/>
        <p:txBody>
          <a:bodyPr/>
          <a:lstStyle/>
          <a:p>
            <a:r>
              <a:rPr kumimoji="0" lang="en-US" smtClean="0"/>
              <a:t>http://www.projectanticipation.org</a:t>
            </a:r>
            <a:endParaRPr kumimoji="0" lang="en-US"/>
          </a:p>
        </p:txBody>
      </p:sp>
      <p:sp>
        <p:nvSpPr>
          <p:cNvPr id="5" name="Segnaposto numero diapositiva 4"/>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eaLnBrk="1" latinLnBrk="0" hangingPunct="1"/>
            <a:fld id="{3B382B0E-7B96-408E-8072-BE4A73D1E9E1}" type="datetime1">
              <a:rPr lang="en-US" smtClean="0"/>
              <a:t>11/5/15</a:t>
            </a:fld>
            <a:endParaRPr lang="en-US"/>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numero diapositiva 3"/>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5" name="Connettore 1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Triangolo isosce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pPr eaLnBrk="1" latinLnBrk="0" hangingPunct="1"/>
            <a:fld id="{B4BF682E-FBFD-44DC-907F-7A940A48FE0D}" type="datetime1">
              <a:rPr lang="en-US" smtClean="0"/>
              <a:t>11/5/15</a:t>
            </a:fld>
            <a:endParaRPr lang="en-US"/>
          </a:p>
        </p:txBody>
      </p:sp>
      <p:sp>
        <p:nvSpPr>
          <p:cNvPr id="6" name="Segnaposto piè di pagina 5"/>
          <p:cNvSpPr>
            <a:spLocks noGrp="1"/>
          </p:cNvSpPr>
          <p:nvPr>
            <p:ph type="ftr" sz="quarter" idx="11"/>
          </p:nvPr>
        </p:nvSpPr>
        <p:spPr/>
        <p:txBody>
          <a:bodyPr/>
          <a:lstStyle/>
          <a:p>
            <a:r>
              <a:rPr kumimoji="0" lang="en-US" smtClean="0"/>
              <a:t>http://www.projectanticipation.org</a:t>
            </a:r>
            <a:endParaRPr kumimoji="0" lang="en-US"/>
          </a:p>
        </p:txBody>
      </p:sp>
      <p:sp>
        <p:nvSpPr>
          <p:cNvPr id="7" name="Segnaposto numero diapositiva 6"/>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Connettore 1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egnaposto contenuto 11"/>
          <p:cNvSpPr>
            <a:spLocks noGrp="1"/>
          </p:cNvSpPr>
          <p:nvPr>
            <p:ph sz="quarter" idx="1"/>
          </p:nvPr>
        </p:nvSpPr>
        <p:spPr>
          <a:xfrm>
            <a:off x="304800" y="304800"/>
            <a:ext cx="5715000" cy="5715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pPr eaLnBrk="1" latinLnBrk="0" hangingPunct="1"/>
            <a:fld id="{E0F834E2-76A3-4678-A8B2-43D1C4BD2165}" type="datetime1">
              <a:rPr lang="en-US" smtClean="0"/>
              <a:t>11/5/15</a:t>
            </a:fld>
            <a:endParaRPr lang="en-US"/>
          </a:p>
        </p:txBody>
      </p:sp>
      <p:sp>
        <p:nvSpPr>
          <p:cNvPr id="6" name="Segnaposto piè di pagina 5"/>
          <p:cNvSpPr>
            <a:spLocks noGrp="1"/>
          </p:cNvSpPr>
          <p:nvPr>
            <p:ph type="ftr" sz="quarter" idx="11"/>
          </p:nvPr>
        </p:nvSpPr>
        <p:spPr/>
        <p:txBody>
          <a:bodyPr/>
          <a:lstStyle/>
          <a:p>
            <a:r>
              <a:rPr kumimoji="0" lang="en-US" smtClean="0"/>
              <a:t>http://www.projectanticipation.org</a:t>
            </a:r>
            <a:endParaRPr kumimoji="0" lang="en-US"/>
          </a:p>
        </p:txBody>
      </p:sp>
      <p:sp>
        <p:nvSpPr>
          <p:cNvPr id="7" name="Segnaposto numero diapositiva 6"/>
          <p:cNvSpPr>
            <a:spLocks noGrp="1"/>
          </p:cNvSpPr>
          <p:nvPr>
            <p:ph type="sldNum" sz="quarter" idx="12"/>
          </p:nvPr>
        </p:nvSpPr>
        <p:spPr/>
        <p:txBody>
          <a:bodyPr/>
          <a:lstStyle/>
          <a:p>
            <a:pPr eaLnBrk="1" latinLnBrk="0" hangingPunct="1"/>
            <a:fld id="{EA7C8D44-3667-46F6-9772-CC52308E2A7F}" type="slidenum">
              <a:rPr kumimoji="0" lang="en-US" smtClean="0"/>
              <a:pPr eaLnBrk="1" latinLnBrk="0" hangingPunct="1"/>
              <a:t>‹#›</a:t>
            </a:fld>
            <a:endParaRPr kumimoji="0" lang="en-US"/>
          </a:p>
        </p:txBody>
      </p:sp>
      <p:sp>
        <p:nvSpPr>
          <p:cNvPr id="8" name="Connettore 1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Triangolo isosce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tangolo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152400"/>
            <a:ext cx="8229600" cy="990600"/>
          </a:xfrm>
          <a:prstGeom prst="rect">
            <a:avLst/>
          </a:prstGeom>
        </p:spPr>
        <p:txBody>
          <a:bodyPr vert="horz" anchor="b" anchorCtr="0">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eaLnBrk="1" latinLnBrk="0" hangingPunct="1"/>
            <a:fld id="{8F4C1FEF-9197-4DC7-AB6A-76DFF3140E1A}" type="datetime1">
              <a:rPr lang="en-US" smtClean="0"/>
              <a:t>11/5/15</a:t>
            </a:fld>
            <a:endParaRPr lang="en-US" sz="1400" dirty="0">
              <a:solidFill>
                <a:schemeClr val="tx2"/>
              </a:solidFill>
            </a:endParaRPr>
          </a:p>
        </p:txBody>
      </p:sp>
      <p:sp>
        <p:nvSpPr>
          <p:cNvPr id="3" name="Segnaposto piè di pagina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lgn="r" eaLnBrk="1" latinLnBrk="0" hangingPunct="1"/>
            <a:r>
              <a:rPr kumimoji="0" lang="en-US" sz="1400" smtClean="0">
                <a:solidFill>
                  <a:schemeClr val="tx2"/>
                </a:solidFill>
              </a:rPr>
              <a:t>http://www.projectanticipation.org</a:t>
            </a:r>
            <a:endParaRPr kumimoji="0" lang="en-US" sz="1400" dirty="0">
              <a:solidFill>
                <a:schemeClr val="tx2"/>
              </a:solidFill>
            </a:endParaRPr>
          </a:p>
        </p:txBody>
      </p:sp>
      <p:sp>
        <p:nvSpPr>
          <p:cNvPr id="23" name="Segnaposto numero diapositiva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lgn="l" eaLnBrk="1" latinLnBrk="0" hangingPunct="1"/>
            <a:fld id="{EA7C8D44-3667-46F6-9772-CC52308E2A7F}" type="slidenum">
              <a:rPr kumimoji="0" lang="en-US" smtClean="0"/>
              <a:pPr algn="l" eaLnBrk="1" latinLnBrk="0" hangingPunct="1"/>
              <a:t>‹#›</a:t>
            </a:fld>
            <a:endParaRPr kumimoji="0" lang="en-US" sz="1600" dirty="0">
              <a:solidFill>
                <a:schemeClr val="tx2"/>
              </a:solidFill>
            </a:endParaRPr>
          </a:p>
        </p:txBody>
      </p:sp>
      <p:sp>
        <p:nvSpPr>
          <p:cNvPr id="28" name="Connettore 1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Connettore 1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Triangolo isosce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4.xml"/><Relationship Id="rId2"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tif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wmf"/><Relationship Id="rId3" Type="http://schemas.openxmlformats.org/officeDocument/2006/relationships/image" Target="../media/image7.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gif"/><Relationship Id="rId3" Type="http://schemas.openxmlformats.org/officeDocument/2006/relationships/image" Target="../media/image9.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wmf"/><Relationship Id="rId3" Type="http://schemas.openxmlformats.org/officeDocument/2006/relationships/image" Target="../media/image11.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15.png"/><Relationship Id="rId6" Type="http://schemas.openxmlformats.org/officeDocument/2006/relationships/image" Target="../media/image16.png"/><Relationship Id="rId7" Type="http://schemas.openxmlformats.org/officeDocument/2006/relationships/image" Target="../media/image17.png"/><Relationship Id="rId8" Type="http://schemas.openxmlformats.org/officeDocument/2006/relationships/image" Target="../media/image18.png"/><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386408" y="3861048"/>
            <a:ext cx="6858000" cy="990600"/>
          </a:xfrm>
        </p:spPr>
        <p:txBody>
          <a:bodyPr>
            <a:normAutofit fontScale="90000"/>
          </a:bodyPr>
          <a:lstStyle/>
          <a:p>
            <a:r>
              <a:rPr lang="en-US" dirty="0" smtClean="0"/>
              <a:t>Anticipation, Complexity</a:t>
            </a:r>
            <a:br>
              <a:rPr lang="en-US" dirty="0" smtClean="0"/>
            </a:br>
            <a:r>
              <a:rPr lang="en-US" dirty="0" smtClean="0"/>
              <a:t> and the Future</a:t>
            </a:r>
            <a:endParaRPr lang="en-US" dirty="0"/>
          </a:p>
        </p:txBody>
      </p:sp>
      <p:sp>
        <p:nvSpPr>
          <p:cNvPr id="3" name="Sottotitolo 2"/>
          <p:cNvSpPr>
            <a:spLocks noGrp="1"/>
          </p:cNvSpPr>
          <p:nvPr>
            <p:ph type="subTitle" idx="1"/>
          </p:nvPr>
        </p:nvSpPr>
        <p:spPr/>
        <p:txBody>
          <a:bodyPr/>
          <a:lstStyle/>
          <a:p>
            <a:r>
              <a:rPr lang="en-US" dirty="0" smtClean="0"/>
              <a:t>Roberto Poli</a:t>
            </a:r>
            <a:endParaRPr lang="en-US"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4" y="3573016"/>
            <a:ext cx="3168352" cy="3168352"/>
          </a:xfrm>
          <a:prstGeom prst="rect">
            <a:avLst/>
          </a:prstGeom>
        </p:spPr>
      </p:pic>
      <p:sp>
        <p:nvSpPr>
          <p:cNvPr id="6" name="Segnaposto piè di pagina 5"/>
          <p:cNvSpPr>
            <a:spLocks noGrp="1"/>
          </p:cNvSpPr>
          <p:nvPr>
            <p:ph type="ftr" sz="quarter" idx="11"/>
          </p:nvPr>
        </p:nvSpPr>
        <p:spPr/>
        <p:txBody>
          <a:bodyPr/>
          <a:lstStyle/>
          <a:p>
            <a:r>
              <a:rPr kumimoji="0" lang="en-US" smtClean="0"/>
              <a:t>http://www.projectanticipation.org</a:t>
            </a:r>
            <a:endParaRPr kumimoji="0" lang="en-US" dirty="0"/>
          </a:p>
        </p:txBody>
      </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116632"/>
            <a:ext cx="6192688" cy="215174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val="38609901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Anticipation</a:t>
            </a:r>
            <a:r>
              <a:rPr lang="it-IT" dirty="0" smtClean="0"/>
              <a:t> </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graphicFrame>
        <p:nvGraphicFramePr>
          <p:cNvPr id="14" name="Segnaposto contenuto 13"/>
          <p:cNvGraphicFramePr>
            <a:graphicFrameLocks noGrp="1"/>
          </p:cNvGraphicFramePr>
          <p:nvPr>
            <p:ph sz="quarter" idx="1"/>
            <p:extLst>
              <p:ext uri="{D42A27DB-BD31-4B8C-83A1-F6EECF244321}">
                <p14:modId xmlns:p14="http://schemas.microsoft.com/office/powerpoint/2010/main" val="3612948398"/>
              </p:ext>
            </p:extLst>
          </p:nvPr>
        </p:nvGraphicFramePr>
        <p:xfrm>
          <a:off x="251520" y="1412776"/>
          <a:ext cx="4041648" cy="49377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5" name="CasellaDiTesto 14"/>
          <p:cNvSpPr txBox="1"/>
          <p:nvPr/>
        </p:nvSpPr>
        <p:spPr>
          <a:xfrm>
            <a:off x="683568" y="1340768"/>
            <a:ext cx="3384376" cy="584776"/>
          </a:xfrm>
          <a:prstGeom prst="rect">
            <a:avLst/>
          </a:prstGeom>
          <a:solidFill>
            <a:srgbClr val="FFFF00">
              <a:alpha val="90000"/>
            </a:srgbClr>
          </a:solidFill>
        </p:spPr>
        <p:txBody>
          <a:bodyPr wrap="square" rtlCol="0">
            <a:spAutoFit/>
          </a:bodyPr>
          <a:lstStyle/>
          <a:p>
            <a:pPr algn="ctr"/>
            <a:r>
              <a:rPr lang="it-IT" sz="3200" dirty="0" err="1" smtClean="0"/>
              <a:t>As</a:t>
            </a:r>
            <a:r>
              <a:rPr lang="it-IT" sz="3200" dirty="0" smtClean="0"/>
              <a:t> a </a:t>
            </a:r>
            <a:r>
              <a:rPr lang="it-IT" sz="3200" u="sng" dirty="0" err="1" smtClean="0"/>
              <a:t>generic</a:t>
            </a:r>
            <a:r>
              <a:rPr lang="it-IT" sz="3200" dirty="0" smtClean="0"/>
              <a:t> </a:t>
            </a:r>
            <a:r>
              <a:rPr lang="it-IT" sz="3200" dirty="0" err="1" smtClean="0"/>
              <a:t>term</a:t>
            </a:r>
            <a:endParaRPr lang="it-IT" sz="3200" dirty="0"/>
          </a:p>
        </p:txBody>
      </p:sp>
      <p:sp>
        <p:nvSpPr>
          <p:cNvPr id="17" name="CasellaDiTesto 16"/>
          <p:cNvSpPr txBox="1"/>
          <p:nvPr/>
        </p:nvSpPr>
        <p:spPr>
          <a:xfrm>
            <a:off x="5220072" y="1349480"/>
            <a:ext cx="3384376" cy="584776"/>
          </a:xfrm>
          <a:prstGeom prst="rect">
            <a:avLst/>
          </a:prstGeom>
          <a:solidFill>
            <a:srgbClr val="FFFF00">
              <a:alpha val="90000"/>
            </a:srgbClr>
          </a:solidFill>
        </p:spPr>
        <p:txBody>
          <a:bodyPr wrap="square" rtlCol="0">
            <a:spAutoFit/>
          </a:bodyPr>
          <a:lstStyle/>
          <a:p>
            <a:pPr algn="ctr"/>
            <a:r>
              <a:rPr lang="it-IT" sz="3200" dirty="0" err="1" smtClean="0"/>
              <a:t>As</a:t>
            </a:r>
            <a:r>
              <a:rPr lang="it-IT" sz="3200" dirty="0" smtClean="0"/>
              <a:t> a </a:t>
            </a:r>
            <a:r>
              <a:rPr lang="it-IT" sz="3200" u="sng" dirty="0" err="1" smtClean="0"/>
              <a:t>technical</a:t>
            </a:r>
            <a:r>
              <a:rPr lang="it-IT" sz="3200" dirty="0" smtClean="0"/>
              <a:t> </a:t>
            </a:r>
            <a:r>
              <a:rPr lang="it-IT" sz="3200" dirty="0" err="1" smtClean="0"/>
              <a:t>term</a:t>
            </a:r>
            <a:endParaRPr lang="it-IT" sz="3200" dirty="0"/>
          </a:p>
        </p:txBody>
      </p:sp>
      <p:sp>
        <p:nvSpPr>
          <p:cNvPr id="18" name="Ovale 17"/>
          <p:cNvSpPr/>
          <p:nvPr/>
        </p:nvSpPr>
        <p:spPr>
          <a:xfrm>
            <a:off x="6084168" y="2861648"/>
            <a:ext cx="1800200" cy="1728192"/>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9600" dirty="0" smtClean="0"/>
              <a:t>?</a:t>
            </a:r>
            <a:endParaRPr lang="it-IT" sz="9600" dirty="0"/>
          </a:p>
        </p:txBody>
      </p:sp>
      <p:sp>
        <p:nvSpPr>
          <p:cNvPr id="19" name="Rettangolo arrotondato 18"/>
          <p:cNvSpPr/>
          <p:nvPr/>
        </p:nvSpPr>
        <p:spPr>
          <a:xfrm>
            <a:off x="1835696" y="5805264"/>
            <a:ext cx="5616624" cy="576064"/>
          </a:xfrm>
          <a:prstGeom prst="roundRect">
            <a:avLst/>
          </a:prstGeom>
          <a:solidFill>
            <a:srgbClr val="CCFFCC"/>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err="1" smtClean="0">
                <a:solidFill>
                  <a:srgbClr val="000000"/>
                </a:solidFill>
              </a:rPr>
              <a:t>Both</a:t>
            </a:r>
            <a:r>
              <a:rPr lang="it-IT" sz="2800" dirty="0" smtClean="0">
                <a:solidFill>
                  <a:srgbClr val="000000"/>
                </a:solidFill>
              </a:rPr>
              <a:t> </a:t>
            </a:r>
            <a:r>
              <a:rPr lang="it-IT" sz="2800" dirty="0" err="1" smtClean="0">
                <a:solidFill>
                  <a:srgbClr val="000000"/>
                </a:solidFill>
              </a:rPr>
              <a:t>acceptations</a:t>
            </a:r>
            <a:r>
              <a:rPr lang="it-IT" sz="2800" dirty="0" smtClean="0">
                <a:solidFill>
                  <a:srgbClr val="000000"/>
                </a:solidFill>
              </a:rPr>
              <a:t> </a:t>
            </a:r>
            <a:r>
              <a:rPr lang="it-IT" sz="2800" dirty="0" err="1" smtClean="0">
                <a:solidFill>
                  <a:srgbClr val="000000"/>
                </a:solidFill>
              </a:rPr>
              <a:t>have</a:t>
            </a:r>
            <a:r>
              <a:rPr lang="it-IT" sz="2800" dirty="0" smtClean="0">
                <a:solidFill>
                  <a:srgbClr val="000000"/>
                </a:solidFill>
              </a:rPr>
              <a:t> </a:t>
            </a:r>
            <a:r>
              <a:rPr lang="it-IT" sz="2800" dirty="0" err="1" smtClean="0">
                <a:solidFill>
                  <a:srgbClr val="000000"/>
                </a:solidFill>
              </a:rPr>
              <a:t>their</a:t>
            </a:r>
            <a:r>
              <a:rPr lang="it-IT" sz="2800" dirty="0" smtClean="0">
                <a:solidFill>
                  <a:srgbClr val="000000"/>
                </a:solidFill>
              </a:rPr>
              <a:t> </a:t>
            </a:r>
            <a:r>
              <a:rPr lang="it-IT" sz="2800" dirty="0" err="1" smtClean="0">
                <a:solidFill>
                  <a:srgbClr val="000000"/>
                </a:solidFill>
              </a:rPr>
              <a:t>merits</a:t>
            </a:r>
            <a:endParaRPr lang="it-IT" sz="2800" dirty="0">
              <a:solidFill>
                <a:srgbClr val="000000"/>
              </a:solidFill>
            </a:endParaRPr>
          </a:p>
        </p:txBody>
      </p:sp>
    </p:spTree>
    <p:extLst>
      <p:ext uri="{BB962C8B-B14F-4D97-AF65-F5344CB8AC3E}">
        <p14:creationId xmlns:p14="http://schemas.microsoft.com/office/powerpoint/2010/main" val="10454794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u="sng" dirty="0" err="1" smtClean="0"/>
              <a:t>Traditional</a:t>
            </a:r>
            <a:r>
              <a:rPr lang="it-IT" dirty="0" smtClean="0"/>
              <a:t> </a:t>
            </a:r>
            <a:r>
              <a:rPr lang="it-IT" dirty="0" err="1" smtClean="0"/>
              <a:t>Futures</a:t>
            </a:r>
            <a:r>
              <a:rPr lang="it-IT" dirty="0" smtClean="0"/>
              <a:t> </a:t>
            </a:r>
            <a:r>
              <a:rPr lang="it-IT" dirty="0" err="1" smtClean="0"/>
              <a:t>Studies</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7" name="Segnaposto contenuto 6"/>
          <p:cNvSpPr>
            <a:spLocks noGrp="1"/>
          </p:cNvSpPr>
          <p:nvPr>
            <p:ph sz="quarter" idx="1"/>
          </p:nvPr>
        </p:nvSpPr>
        <p:spPr>
          <a:xfrm>
            <a:off x="457200" y="1219200"/>
            <a:ext cx="8229600" cy="5090120"/>
          </a:xfrm>
        </p:spPr>
        <p:txBody>
          <a:bodyPr/>
          <a:lstStyle/>
          <a:p>
            <a:r>
              <a:rPr lang="it-IT" dirty="0" err="1" smtClean="0"/>
              <a:t>Futures</a:t>
            </a:r>
            <a:r>
              <a:rPr lang="it-IT" dirty="0" smtClean="0"/>
              <a:t> </a:t>
            </a:r>
            <a:r>
              <a:rPr lang="it-IT" dirty="0" err="1" smtClean="0"/>
              <a:t>Studies</a:t>
            </a:r>
            <a:r>
              <a:rPr lang="it-IT" dirty="0" smtClean="0"/>
              <a:t> </a:t>
            </a:r>
            <a:r>
              <a:rPr lang="it-IT" dirty="0" err="1" smtClean="0"/>
              <a:t>as</a:t>
            </a:r>
            <a:r>
              <a:rPr lang="it-IT" dirty="0" smtClean="0"/>
              <a:t> </a:t>
            </a:r>
            <a:r>
              <a:rPr lang="it-IT" dirty="0" err="1" smtClean="0"/>
              <a:t>Foresight</a:t>
            </a:r>
            <a:r>
              <a:rPr lang="it-IT" dirty="0" smtClean="0"/>
              <a:t>, </a:t>
            </a:r>
            <a:r>
              <a:rPr lang="it-IT" dirty="0" err="1" smtClean="0"/>
              <a:t>that</a:t>
            </a:r>
            <a:r>
              <a:rPr lang="it-IT" dirty="0" smtClean="0"/>
              <a:t> </a:t>
            </a:r>
            <a:r>
              <a:rPr lang="it-IT" dirty="0" err="1" smtClean="0"/>
              <a:t>is</a:t>
            </a:r>
            <a:r>
              <a:rPr lang="it-IT" dirty="0" smtClean="0"/>
              <a:t> the </a:t>
            </a:r>
            <a:r>
              <a:rPr lang="it-IT" dirty="0" err="1" smtClean="0"/>
              <a:t>analytic</a:t>
            </a:r>
            <a:r>
              <a:rPr lang="it-IT" dirty="0" smtClean="0"/>
              <a:t> </a:t>
            </a:r>
            <a:r>
              <a:rPr lang="it-IT" dirty="0" err="1" smtClean="0"/>
              <a:t>exploration</a:t>
            </a:r>
            <a:r>
              <a:rPr lang="it-IT" dirty="0" smtClean="0"/>
              <a:t> of </a:t>
            </a:r>
            <a:r>
              <a:rPr lang="it-IT" dirty="0" err="1" smtClean="0"/>
              <a:t>possible</a:t>
            </a:r>
            <a:r>
              <a:rPr lang="it-IT" dirty="0" smtClean="0"/>
              <a:t> </a:t>
            </a:r>
            <a:r>
              <a:rPr lang="it-IT" dirty="0" err="1" smtClean="0"/>
              <a:t>futures</a:t>
            </a:r>
            <a:r>
              <a:rPr lang="it-IT" dirty="0" smtClean="0"/>
              <a:t> (e.g., via </a:t>
            </a:r>
            <a:r>
              <a:rPr lang="it-IT" dirty="0" err="1" smtClean="0"/>
              <a:t>scenarios</a:t>
            </a:r>
            <a:r>
              <a:rPr lang="it-IT" dirty="0" smtClean="0"/>
              <a:t>)</a:t>
            </a:r>
          </a:p>
          <a:p>
            <a:endParaRPr lang="it-IT" dirty="0"/>
          </a:p>
          <a:p>
            <a:endParaRPr lang="it-IT" dirty="0" smtClean="0"/>
          </a:p>
          <a:p>
            <a:endParaRPr lang="it-IT" dirty="0"/>
          </a:p>
          <a:p>
            <a:r>
              <a:rPr lang="it-IT" dirty="0" err="1" smtClean="0"/>
              <a:t>Forecasts</a:t>
            </a:r>
            <a:r>
              <a:rPr lang="it-IT" dirty="0" smtClean="0"/>
              <a:t> (e.g., time </a:t>
            </a:r>
            <a:r>
              <a:rPr lang="it-IT" dirty="0" err="1" smtClean="0"/>
              <a:t>series</a:t>
            </a:r>
            <a:r>
              <a:rPr lang="it-IT" dirty="0" smtClean="0"/>
              <a:t> </a:t>
            </a:r>
            <a:r>
              <a:rPr lang="it-IT" dirty="0" err="1" smtClean="0"/>
              <a:t>analyses</a:t>
            </a:r>
            <a:r>
              <a:rPr lang="it-IT" dirty="0" smtClean="0"/>
              <a:t> and </a:t>
            </a:r>
            <a:r>
              <a:rPr lang="it-IT" dirty="0" err="1" smtClean="0"/>
              <a:t>their</a:t>
            </a:r>
            <a:r>
              <a:rPr lang="it-IT" dirty="0" smtClean="0"/>
              <a:t> </a:t>
            </a:r>
            <a:r>
              <a:rPr lang="it-IT" dirty="0" err="1" smtClean="0"/>
              <a:t>extrapolations</a:t>
            </a:r>
            <a:r>
              <a:rPr lang="it-IT" dirty="0" smtClean="0"/>
              <a:t>) are </a:t>
            </a:r>
            <a:r>
              <a:rPr lang="it-IT" dirty="0" err="1" smtClean="0"/>
              <a:t>not</a:t>
            </a:r>
            <a:r>
              <a:rPr lang="it-IT" dirty="0" smtClean="0"/>
              <a:t> a </a:t>
            </a:r>
            <a:r>
              <a:rPr lang="it-IT" dirty="0" err="1" smtClean="0"/>
              <a:t>proper</a:t>
            </a:r>
            <a:r>
              <a:rPr lang="it-IT" dirty="0" smtClean="0"/>
              <a:t> part of </a:t>
            </a:r>
            <a:r>
              <a:rPr lang="it-IT" dirty="0" err="1" smtClean="0"/>
              <a:t>futures</a:t>
            </a:r>
            <a:r>
              <a:rPr lang="it-IT" dirty="0" smtClean="0"/>
              <a:t> </a:t>
            </a:r>
            <a:r>
              <a:rPr lang="it-IT" dirty="0" err="1" smtClean="0"/>
              <a:t>studies</a:t>
            </a:r>
            <a:endParaRPr lang="it-IT" dirty="0" smtClean="0"/>
          </a:p>
          <a:p>
            <a:r>
              <a:rPr lang="it-IT" dirty="0" err="1" smtClean="0"/>
              <a:t>Foresight</a:t>
            </a:r>
            <a:r>
              <a:rPr lang="it-IT" dirty="0" smtClean="0"/>
              <a:t> </a:t>
            </a:r>
            <a:r>
              <a:rPr lang="it-IT" dirty="0" err="1" smtClean="0"/>
              <a:t>includes</a:t>
            </a:r>
            <a:r>
              <a:rPr lang="it-IT" dirty="0" smtClean="0"/>
              <a:t> the </a:t>
            </a:r>
            <a:r>
              <a:rPr lang="it-IT" dirty="0" err="1" smtClean="0"/>
              <a:t>passage</a:t>
            </a:r>
            <a:r>
              <a:rPr lang="it-IT" dirty="0" smtClean="0"/>
              <a:t> from </a:t>
            </a:r>
            <a:r>
              <a:rPr lang="it-IT" dirty="0" err="1" smtClean="0"/>
              <a:t>scenarios</a:t>
            </a:r>
            <a:r>
              <a:rPr lang="it-IT" dirty="0" smtClean="0"/>
              <a:t> to </a:t>
            </a:r>
            <a:r>
              <a:rPr lang="it-IT" dirty="0" err="1" smtClean="0"/>
              <a:t>action</a:t>
            </a:r>
            <a:r>
              <a:rPr lang="it-IT" dirty="0" smtClean="0"/>
              <a:t> (</a:t>
            </a:r>
            <a:r>
              <a:rPr lang="it-IT" dirty="0" err="1" smtClean="0"/>
              <a:t>i.e</a:t>
            </a:r>
            <a:r>
              <a:rPr lang="it-IT" dirty="0" smtClean="0"/>
              <a:t>, </a:t>
            </a:r>
            <a:r>
              <a:rPr lang="it-IT" dirty="0" err="1" smtClean="0"/>
              <a:t>elaboration</a:t>
            </a:r>
            <a:r>
              <a:rPr lang="it-IT" dirty="0" smtClean="0"/>
              <a:t> of </a:t>
            </a:r>
            <a:r>
              <a:rPr lang="it-IT" dirty="0" err="1" smtClean="0"/>
              <a:t>strategy</a:t>
            </a:r>
            <a:r>
              <a:rPr lang="it-IT" dirty="0" smtClean="0"/>
              <a:t>) </a:t>
            </a:r>
            <a:endParaRPr lang="it-IT" dirty="0"/>
          </a:p>
        </p:txBody>
      </p:sp>
      <p:sp>
        <p:nvSpPr>
          <p:cNvPr id="8" name="Rettangolo arrotondato 7"/>
          <p:cNvSpPr/>
          <p:nvPr/>
        </p:nvSpPr>
        <p:spPr>
          <a:xfrm>
            <a:off x="2267744" y="2348880"/>
            <a:ext cx="4248472" cy="936104"/>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800" dirty="0" err="1" smtClean="0"/>
              <a:t>Futures</a:t>
            </a:r>
            <a:r>
              <a:rPr lang="it-IT" sz="2800" dirty="0" smtClean="0"/>
              <a:t> </a:t>
            </a:r>
            <a:r>
              <a:rPr lang="it-IT" sz="2800" dirty="0" err="1" smtClean="0"/>
              <a:t>Studies</a:t>
            </a:r>
            <a:r>
              <a:rPr lang="it-IT" sz="2800" dirty="0" smtClean="0"/>
              <a:t> = </a:t>
            </a:r>
            <a:r>
              <a:rPr lang="it-IT" sz="2800" dirty="0" err="1" smtClean="0"/>
              <a:t>Foresight</a:t>
            </a:r>
            <a:endParaRPr lang="it-IT" sz="2800" dirty="0"/>
          </a:p>
        </p:txBody>
      </p:sp>
    </p:spTree>
    <p:extLst>
      <p:ext uri="{BB962C8B-B14F-4D97-AF65-F5344CB8AC3E}">
        <p14:creationId xmlns:p14="http://schemas.microsoft.com/office/powerpoint/2010/main" val="38827710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u="sng" dirty="0" smtClean="0"/>
              <a:t>New</a:t>
            </a:r>
            <a:r>
              <a:rPr lang="it-IT" dirty="0" smtClean="0"/>
              <a:t> </a:t>
            </a:r>
            <a:r>
              <a:rPr lang="it-IT" dirty="0" err="1" smtClean="0"/>
              <a:t>Futures</a:t>
            </a:r>
            <a:r>
              <a:rPr lang="it-IT" dirty="0" smtClean="0"/>
              <a:t> </a:t>
            </a:r>
            <a:r>
              <a:rPr lang="it-IT" dirty="0" err="1" smtClean="0"/>
              <a:t>Studies</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p:txBody>
          <a:bodyPr/>
          <a:lstStyle/>
          <a:p>
            <a:r>
              <a:rPr lang="it-IT" dirty="0" err="1" smtClean="0"/>
              <a:t>Includes</a:t>
            </a:r>
            <a:r>
              <a:rPr lang="it-IT" dirty="0" smtClean="0"/>
              <a:t> </a:t>
            </a:r>
            <a:r>
              <a:rPr lang="it-IT" dirty="0" err="1" smtClean="0"/>
              <a:t>Forecasts</a:t>
            </a:r>
            <a:r>
              <a:rPr lang="it-IT" dirty="0" smtClean="0"/>
              <a:t> </a:t>
            </a:r>
            <a:r>
              <a:rPr lang="it-IT" dirty="0" err="1" smtClean="0"/>
              <a:t>as</a:t>
            </a:r>
            <a:r>
              <a:rPr lang="it-IT" dirty="0" smtClean="0"/>
              <a:t> a </a:t>
            </a:r>
            <a:r>
              <a:rPr lang="it-IT" dirty="0" err="1" smtClean="0"/>
              <a:t>legitimate</a:t>
            </a:r>
            <a:r>
              <a:rPr lang="it-IT" dirty="0" smtClean="0"/>
              <a:t> component of FS (the building of quantitative </a:t>
            </a:r>
            <a:r>
              <a:rPr lang="it-IT" dirty="0" err="1" smtClean="0"/>
              <a:t>models</a:t>
            </a:r>
            <a:r>
              <a:rPr lang="it-IT" dirty="0" smtClean="0"/>
              <a:t>) </a:t>
            </a:r>
          </a:p>
          <a:p>
            <a:r>
              <a:rPr lang="it-IT" dirty="0" err="1" smtClean="0"/>
              <a:t>Separates</a:t>
            </a:r>
            <a:r>
              <a:rPr lang="it-IT" dirty="0" smtClean="0"/>
              <a:t> the </a:t>
            </a:r>
            <a:r>
              <a:rPr lang="it-IT" dirty="0" err="1" smtClean="0"/>
              <a:t>two</a:t>
            </a:r>
            <a:r>
              <a:rPr lang="it-IT" dirty="0" smtClean="0"/>
              <a:t> </a:t>
            </a:r>
            <a:r>
              <a:rPr lang="it-IT" dirty="0" err="1" smtClean="0"/>
              <a:t>components</a:t>
            </a:r>
            <a:r>
              <a:rPr lang="it-IT" dirty="0" smtClean="0"/>
              <a:t> of </a:t>
            </a:r>
            <a:r>
              <a:rPr lang="it-IT" dirty="0" err="1" smtClean="0"/>
              <a:t>foresight</a:t>
            </a:r>
            <a:r>
              <a:rPr lang="it-IT" dirty="0" smtClean="0"/>
              <a:t> </a:t>
            </a:r>
            <a:r>
              <a:rPr lang="it-IT" dirty="0" err="1" smtClean="0"/>
              <a:t>into</a:t>
            </a:r>
            <a:r>
              <a:rPr lang="it-IT" dirty="0" smtClean="0"/>
              <a:t> </a:t>
            </a:r>
          </a:p>
          <a:p>
            <a:pPr lvl="1"/>
            <a:r>
              <a:rPr lang="it-IT" dirty="0" err="1" smtClean="0"/>
              <a:t>Foresight</a:t>
            </a:r>
            <a:r>
              <a:rPr lang="it-IT" dirty="0" smtClean="0"/>
              <a:t> </a:t>
            </a:r>
            <a:r>
              <a:rPr lang="it-IT" dirty="0" err="1" smtClean="0"/>
              <a:t>proper</a:t>
            </a:r>
            <a:r>
              <a:rPr lang="it-IT" dirty="0" smtClean="0"/>
              <a:t> = </a:t>
            </a:r>
            <a:r>
              <a:rPr lang="it-IT" dirty="0" err="1" smtClean="0"/>
              <a:t>analytic</a:t>
            </a:r>
            <a:r>
              <a:rPr lang="it-IT" dirty="0" smtClean="0"/>
              <a:t> </a:t>
            </a:r>
            <a:r>
              <a:rPr lang="it-IT" dirty="0" err="1" smtClean="0"/>
              <a:t>exploration</a:t>
            </a:r>
            <a:r>
              <a:rPr lang="it-IT" dirty="0" smtClean="0"/>
              <a:t> of </a:t>
            </a:r>
            <a:r>
              <a:rPr lang="it-IT" dirty="0" err="1" smtClean="0"/>
              <a:t>possible</a:t>
            </a:r>
            <a:r>
              <a:rPr lang="it-IT" dirty="0" smtClean="0"/>
              <a:t> </a:t>
            </a:r>
            <a:r>
              <a:rPr lang="it-IT" dirty="0" err="1" smtClean="0"/>
              <a:t>futures</a:t>
            </a:r>
            <a:r>
              <a:rPr lang="it-IT" dirty="0" smtClean="0"/>
              <a:t> (</a:t>
            </a:r>
            <a:r>
              <a:rPr lang="it-IT" dirty="0" err="1" smtClean="0"/>
              <a:t>aka</a:t>
            </a:r>
            <a:r>
              <a:rPr lang="it-IT" dirty="0" smtClean="0"/>
              <a:t> the building of qualitative </a:t>
            </a:r>
            <a:r>
              <a:rPr lang="it-IT" dirty="0" err="1" smtClean="0"/>
              <a:t>models</a:t>
            </a:r>
            <a:r>
              <a:rPr lang="it-IT" dirty="0" smtClean="0"/>
              <a:t>)</a:t>
            </a:r>
          </a:p>
          <a:p>
            <a:pPr lvl="1"/>
            <a:r>
              <a:rPr lang="it-IT" dirty="0" err="1" smtClean="0"/>
              <a:t>Anticipation</a:t>
            </a:r>
            <a:r>
              <a:rPr lang="it-IT" dirty="0" smtClean="0"/>
              <a:t> = the use of </a:t>
            </a:r>
            <a:r>
              <a:rPr lang="it-IT" dirty="0" err="1" smtClean="0"/>
              <a:t>models</a:t>
            </a:r>
            <a:r>
              <a:rPr lang="it-IT" dirty="0" smtClean="0"/>
              <a:t> (</a:t>
            </a:r>
            <a:r>
              <a:rPr lang="it-IT" dirty="0" err="1" smtClean="0"/>
              <a:t>both</a:t>
            </a:r>
            <a:r>
              <a:rPr lang="it-IT" dirty="0" smtClean="0"/>
              <a:t> qualitative and quantitative) in </a:t>
            </a:r>
            <a:r>
              <a:rPr lang="it-IT" dirty="0" err="1" smtClean="0"/>
              <a:t>action</a:t>
            </a:r>
            <a:r>
              <a:rPr lang="it-IT" dirty="0" smtClean="0"/>
              <a:t> (</a:t>
            </a:r>
            <a:r>
              <a:rPr lang="it-IT" dirty="0" err="1" smtClean="0"/>
              <a:t>aka</a:t>
            </a:r>
            <a:r>
              <a:rPr lang="it-IT" dirty="0" smtClean="0"/>
              <a:t> the </a:t>
            </a:r>
            <a:r>
              <a:rPr lang="it-IT" dirty="0" err="1" smtClean="0"/>
              <a:t>transformation</a:t>
            </a:r>
            <a:r>
              <a:rPr lang="it-IT" dirty="0" smtClean="0"/>
              <a:t> of </a:t>
            </a:r>
            <a:r>
              <a:rPr lang="it-IT" dirty="0" err="1" smtClean="0"/>
              <a:t>models</a:t>
            </a:r>
            <a:r>
              <a:rPr lang="it-IT" dirty="0" smtClean="0"/>
              <a:t> </a:t>
            </a:r>
            <a:r>
              <a:rPr lang="it-IT" dirty="0" err="1" smtClean="0"/>
              <a:t>into</a:t>
            </a:r>
            <a:r>
              <a:rPr lang="it-IT" dirty="0" smtClean="0"/>
              <a:t> </a:t>
            </a:r>
            <a:r>
              <a:rPr lang="it-IT" dirty="0" err="1" smtClean="0"/>
              <a:t>strategy</a:t>
            </a:r>
            <a:r>
              <a:rPr lang="it-IT" dirty="0" smtClean="0"/>
              <a:t> and </a:t>
            </a:r>
            <a:r>
              <a:rPr lang="it-IT" dirty="0" err="1" smtClean="0"/>
              <a:t>decision</a:t>
            </a:r>
            <a:r>
              <a:rPr lang="it-IT" dirty="0" smtClean="0"/>
              <a:t>)</a:t>
            </a:r>
          </a:p>
          <a:p>
            <a:endParaRPr lang="it-IT" dirty="0"/>
          </a:p>
        </p:txBody>
      </p:sp>
    </p:spTree>
    <p:extLst>
      <p:ext uri="{BB962C8B-B14F-4D97-AF65-F5344CB8AC3E}">
        <p14:creationId xmlns:p14="http://schemas.microsoft.com/office/powerpoint/2010/main" val="3027396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e 7"/>
          <p:cNvSpPr/>
          <p:nvPr/>
        </p:nvSpPr>
        <p:spPr>
          <a:xfrm>
            <a:off x="5436096" y="2204864"/>
            <a:ext cx="3528392" cy="3096344"/>
          </a:xfrm>
          <a:prstGeom prst="ellipse">
            <a:avLst/>
          </a:prstGeom>
          <a:solidFill>
            <a:srgbClr val="FF6600"/>
          </a:solidFill>
          <a:ln>
            <a:solidFill>
              <a:srgbClr val="FF66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b="1" dirty="0" smtClean="0"/>
              <a:t>No </a:t>
            </a:r>
            <a:r>
              <a:rPr lang="it-IT" sz="3200" b="1" dirty="0" err="1" smtClean="0"/>
              <a:t>implied</a:t>
            </a:r>
            <a:r>
              <a:rPr lang="it-IT" sz="3200" b="1" dirty="0" smtClean="0"/>
              <a:t> </a:t>
            </a:r>
            <a:r>
              <a:rPr lang="it-IT" sz="3200" b="1" dirty="0" err="1" smtClean="0"/>
              <a:t>assessment</a:t>
            </a:r>
            <a:endParaRPr lang="it-IT" sz="3200" b="1" dirty="0" smtClean="0"/>
          </a:p>
          <a:p>
            <a:pPr algn="ctr"/>
            <a:r>
              <a:rPr lang="it-IT" sz="3200" b="1" dirty="0" smtClean="0"/>
              <a:t>of </a:t>
            </a:r>
            <a:r>
              <a:rPr lang="it-IT" sz="3200" b="1" dirty="0" err="1" smtClean="0"/>
              <a:t>value</a:t>
            </a:r>
            <a:endParaRPr lang="it-IT" sz="3200" b="1" dirty="0"/>
          </a:p>
        </p:txBody>
      </p:sp>
      <p:sp>
        <p:nvSpPr>
          <p:cNvPr id="7" name="Rettangolo arrotondato 6"/>
          <p:cNvSpPr/>
          <p:nvPr/>
        </p:nvSpPr>
        <p:spPr>
          <a:xfrm>
            <a:off x="107504" y="1772816"/>
            <a:ext cx="5904656" cy="3888432"/>
          </a:xfrm>
          <a:prstGeom prst="roundRect">
            <a:avLst/>
          </a:prstGeom>
          <a:solidFill>
            <a:schemeClr val="bg2">
              <a:lumMod val="50000"/>
            </a:schemeClr>
          </a:solidFill>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4000" b="1" dirty="0" err="1">
                <a:solidFill>
                  <a:srgbClr val="FFFF00"/>
                </a:solidFill>
              </a:rPr>
              <a:t>Anticipation</a:t>
            </a:r>
            <a:endParaRPr lang="it-IT" dirty="0">
              <a:solidFill>
                <a:srgbClr val="FFFF00"/>
              </a:solidFill>
            </a:endParaRPr>
          </a:p>
        </p:txBody>
      </p:sp>
      <p:sp>
        <p:nvSpPr>
          <p:cNvPr id="6" name="Rettangolo arrotondato 5"/>
          <p:cNvSpPr/>
          <p:nvPr/>
        </p:nvSpPr>
        <p:spPr>
          <a:xfrm>
            <a:off x="539552" y="1988840"/>
            <a:ext cx="5040560" cy="2520280"/>
          </a:xfrm>
          <a:prstGeom prst="roundRect">
            <a:avLst/>
          </a:prstGeom>
          <a:solidFill>
            <a:schemeClr val="bg2">
              <a:lumMod val="75000"/>
            </a:schemeClr>
          </a:solidFill>
          <a:effectLst>
            <a:innerShdw blurRad="63500" dist="101600" dir="135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4000" b="1" dirty="0" err="1">
                <a:solidFill>
                  <a:srgbClr val="0000FF"/>
                </a:solidFill>
              </a:rPr>
              <a:t>Foresight</a:t>
            </a:r>
            <a:endParaRPr lang="it-IT" dirty="0">
              <a:solidFill>
                <a:srgbClr val="0000FF"/>
              </a:solidFill>
            </a:endParaRPr>
          </a:p>
        </p:txBody>
      </p:sp>
      <p:sp>
        <p:nvSpPr>
          <p:cNvPr id="2" name="Titolo 1"/>
          <p:cNvSpPr>
            <a:spLocks noGrp="1"/>
          </p:cNvSpPr>
          <p:nvPr>
            <p:ph type="title"/>
          </p:nvPr>
        </p:nvSpPr>
        <p:spPr/>
        <p:txBody>
          <a:bodyPr>
            <a:normAutofit/>
          </a:bodyPr>
          <a:lstStyle/>
          <a:p>
            <a:r>
              <a:rPr lang="en-US" dirty="0"/>
              <a:t>The </a:t>
            </a:r>
            <a:r>
              <a:rPr lang="en-US" dirty="0" smtClean="0"/>
              <a:t>Three Levels of Futures Studies</a:t>
            </a:r>
            <a:endParaRPr lang="en-US" dirty="0"/>
          </a:p>
        </p:txBody>
      </p:sp>
      <p:sp>
        <p:nvSpPr>
          <p:cNvPr id="3" name="Segnaposto piè di pagina 2"/>
          <p:cNvSpPr>
            <a:spLocks noGrp="1"/>
          </p:cNvSpPr>
          <p:nvPr>
            <p:ph type="ftr" sz="quarter" idx="11"/>
          </p:nvPr>
        </p:nvSpPr>
        <p:spPr/>
        <p:txBody>
          <a:bodyPr/>
          <a:lstStyle/>
          <a:p>
            <a:pPr algn="l"/>
            <a:r>
              <a:rPr kumimoji="0" lang="en-US" dirty="0" smtClean="0"/>
              <a:t>http://www.projectanticipation.org</a:t>
            </a:r>
            <a:endParaRPr kumimoji="0" lang="en-US" dirty="0"/>
          </a:p>
        </p:txBody>
      </p:sp>
      <p:sp>
        <p:nvSpPr>
          <p:cNvPr id="5" name="Rettangolo arrotondato 4"/>
          <p:cNvSpPr/>
          <p:nvPr/>
        </p:nvSpPr>
        <p:spPr>
          <a:xfrm>
            <a:off x="899592" y="2132856"/>
            <a:ext cx="4320480" cy="1368152"/>
          </a:xfrm>
          <a:prstGeom prst="roundRect">
            <a:avLst/>
          </a:prstGeom>
          <a:solidFill>
            <a:schemeClr val="bg2">
              <a:lumMod val="90000"/>
            </a:schemeClr>
          </a:solidFill>
          <a:effectLst>
            <a:innerShdw blurRad="63500" dist="76200" dir="135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4000" b="1" dirty="0" err="1" smtClean="0">
                <a:solidFill>
                  <a:srgbClr val="FF0000"/>
                </a:solidFill>
              </a:rPr>
              <a:t>Forecast</a:t>
            </a:r>
            <a:r>
              <a:rPr lang="it-IT" sz="4000" dirty="0" smtClean="0">
                <a:solidFill>
                  <a:srgbClr val="FF0000"/>
                </a:solidFill>
              </a:rPr>
              <a:t> </a:t>
            </a:r>
            <a:endParaRPr lang="it-IT" dirty="0">
              <a:solidFill>
                <a:srgbClr val="FF0000"/>
              </a:solidFill>
            </a:endParaRPr>
          </a:p>
        </p:txBody>
      </p:sp>
    </p:spTree>
    <p:extLst>
      <p:ext uri="{BB962C8B-B14F-4D97-AF65-F5344CB8AC3E}">
        <p14:creationId xmlns:p14="http://schemas.microsoft.com/office/powerpoint/2010/main" val="1515041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Forecast</a:t>
            </a:r>
            <a:r>
              <a:rPr lang="it-IT" dirty="0" smtClean="0"/>
              <a:t> </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p:txBody>
          <a:bodyPr>
            <a:normAutofit/>
          </a:bodyPr>
          <a:lstStyle/>
          <a:p>
            <a:r>
              <a:rPr lang="it-IT" dirty="0" err="1" smtClean="0"/>
              <a:t>Properly</a:t>
            </a:r>
            <a:r>
              <a:rPr lang="it-IT" dirty="0" smtClean="0"/>
              <a:t> </a:t>
            </a:r>
            <a:r>
              <a:rPr lang="it-IT" dirty="0" err="1" smtClean="0"/>
              <a:t>previsive</a:t>
            </a:r>
            <a:r>
              <a:rPr lang="it-IT" dirty="0" smtClean="0"/>
              <a:t> </a:t>
            </a:r>
            <a:r>
              <a:rPr lang="it-IT" dirty="0" err="1" smtClean="0"/>
              <a:t>activity</a:t>
            </a:r>
            <a:endParaRPr lang="it-IT" dirty="0" smtClean="0"/>
          </a:p>
          <a:p>
            <a:r>
              <a:rPr lang="it-IT" dirty="0" smtClean="0"/>
              <a:t>Data </a:t>
            </a:r>
            <a:r>
              <a:rPr lang="it-IT" dirty="0" err="1"/>
              <a:t>based</a:t>
            </a:r>
            <a:endParaRPr lang="it-IT" dirty="0"/>
          </a:p>
          <a:p>
            <a:r>
              <a:rPr lang="it-IT" dirty="0"/>
              <a:t>Works </a:t>
            </a:r>
            <a:r>
              <a:rPr lang="it-IT" dirty="0" err="1"/>
              <a:t>well</a:t>
            </a:r>
            <a:r>
              <a:rPr lang="it-IT" dirty="0"/>
              <a:t> with </a:t>
            </a:r>
            <a:r>
              <a:rPr lang="it-IT" dirty="0" err="1"/>
              <a:t>pretty</a:t>
            </a:r>
            <a:r>
              <a:rPr lang="it-IT" dirty="0"/>
              <a:t> short (</a:t>
            </a:r>
            <a:r>
              <a:rPr lang="it-IT" dirty="0" err="1"/>
              <a:t>econometry</a:t>
            </a:r>
            <a:r>
              <a:rPr lang="it-IT" dirty="0"/>
              <a:t>) and </a:t>
            </a:r>
            <a:r>
              <a:rPr lang="it-IT" dirty="0" err="1"/>
              <a:t>very</a:t>
            </a:r>
            <a:r>
              <a:rPr lang="it-IT" dirty="0"/>
              <a:t> long (</a:t>
            </a:r>
            <a:r>
              <a:rPr lang="it-IT" dirty="0" err="1"/>
              <a:t>climate</a:t>
            </a:r>
            <a:r>
              <a:rPr lang="it-IT" dirty="0"/>
              <a:t> </a:t>
            </a:r>
            <a:r>
              <a:rPr lang="it-IT" dirty="0" err="1"/>
              <a:t>change</a:t>
            </a:r>
            <a:r>
              <a:rPr lang="it-IT" dirty="0"/>
              <a:t>) </a:t>
            </a:r>
            <a:r>
              <a:rPr lang="it-IT" dirty="0" err="1"/>
              <a:t>temporal</a:t>
            </a:r>
            <a:r>
              <a:rPr lang="it-IT" dirty="0"/>
              <a:t> </a:t>
            </a:r>
            <a:r>
              <a:rPr lang="it-IT" dirty="0" err="1"/>
              <a:t>windows</a:t>
            </a:r>
            <a:endParaRPr lang="it-IT" dirty="0"/>
          </a:p>
          <a:p>
            <a:r>
              <a:rPr lang="it-IT" dirty="0" err="1"/>
              <a:t>Well-developed</a:t>
            </a:r>
            <a:r>
              <a:rPr lang="it-IT" dirty="0"/>
              <a:t> </a:t>
            </a:r>
            <a:r>
              <a:rPr lang="it-IT" dirty="0" err="1"/>
              <a:t>theoretical</a:t>
            </a:r>
            <a:r>
              <a:rPr lang="it-IT" dirty="0"/>
              <a:t> base</a:t>
            </a:r>
          </a:p>
          <a:p>
            <a:r>
              <a:rPr lang="it-IT" dirty="0" err="1"/>
              <a:t>Powerful</a:t>
            </a:r>
            <a:r>
              <a:rPr lang="it-IT" dirty="0"/>
              <a:t> </a:t>
            </a:r>
            <a:r>
              <a:rPr lang="it-IT" dirty="0" err="1"/>
              <a:t>math</a:t>
            </a:r>
            <a:endParaRPr lang="it-IT" dirty="0"/>
          </a:p>
          <a:p>
            <a:r>
              <a:rPr lang="it-IT" dirty="0" smtClean="0"/>
              <a:t>Quantitative</a:t>
            </a:r>
            <a:endParaRPr lang="it-IT" dirty="0"/>
          </a:p>
          <a:p>
            <a:r>
              <a:rPr lang="it-IT" b="1" dirty="0" err="1"/>
              <a:t>Past-</a:t>
            </a:r>
            <a:r>
              <a:rPr lang="it-IT" b="1" dirty="0" err="1" smtClean="0"/>
              <a:t>oriented</a:t>
            </a:r>
            <a:endParaRPr lang="it-IT" b="1" dirty="0" smtClean="0"/>
          </a:p>
          <a:p>
            <a:pPr lvl="1"/>
            <a:r>
              <a:rPr lang="it-IT" dirty="0" smtClean="0"/>
              <a:t>A way of </a:t>
            </a:r>
            <a:r>
              <a:rPr lang="it-IT" dirty="0" err="1" smtClean="0"/>
              <a:t>conquering</a:t>
            </a:r>
            <a:r>
              <a:rPr lang="it-IT" dirty="0" smtClean="0"/>
              <a:t> the future from the </a:t>
            </a:r>
            <a:r>
              <a:rPr lang="it-IT" dirty="0" err="1" smtClean="0"/>
              <a:t>past</a:t>
            </a:r>
            <a:endParaRPr lang="it-IT" dirty="0"/>
          </a:p>
        </p:txBody>
      </p:sp>
    </p:spTree>
    <p:extLst>
      <p:ext uri="{BB962C8B-B14F-4D97-AF65-F5344CB8AC3E}">
        <p14:creationId xmlns:p14="http://schemas.microsoft.com/office/powerpoint/2010/main" val="11377702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Between</a:t>
            </a:r>
            <a:r>
              <a:rPr lang="it-IT" dirty="0" smtClean="0"/>
              <a:t> </a:t>
            </a:r>
            <a:r>
              <a:rPr lang="it-IT" dirty="0" err="1" smtClean="0"/>
              <a:t>forecast</a:t>
            </a:r>
            <a:r>
              <a:rPr lang="it-IT" dirty="0" smtClean="0"/>
              <a:t> and </a:t>
            </a:r>
            <a:r>
              <a:rPr lang="it-IT" dirty="0" err="1" smtClean="0"/>
              <a:t>foresight</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57200" y="1219200"/>
            <a:ext cx="8229600" cy="5234136"/>
          </a:xfrm>
        </p:spPr>
        <p:txBody>
          <a:bodyPr>
            <a:normAutofit fontScale="92500" lnSpcReduction="20000"/>
          </a:bodyPr>
          <a:lstStyle/>
          <a:p>
            <a:r>
              <a:rPr lang="it-IT" dirty="0" err="1"/>
              <a:t>Something</a:t>
            </a:r>
            <a:r>
              <a:rPr lang="it-IT" dirty="0"/>
              <a:t> </a:t>
            </a:r>
            <a:r>
              <a:rPr lang="it-IT" dirty="0" err="1"/>
              <a:t>never</a:t>
            </a:r>
            <a:r>
              <a:rPr lang="it-IT" dirty="0"/>
              <a:t> to be </a:t>
            </a:r>
            <a:r>
              <a:rPr lang="it-IT" dirty="0" err="1"/>
              <a:t>forgotten</a:t>
            </a:r>
            <a:r>
              <a:rPr lang="it-IT" dirty="0"/>
              <a:t>: </a:t>
            </a:r>
            <a:endParaRPr lang="it-IT" dirty="0" smtClean="0"/>
          </a:p>
          <a:p>
            <a:pPr lvl="1"/>
            <a:r>
              <a:rPr lang="it-IT" dirty="0" smtClean="0"/>
              <a:t>Trends </a:t>
            </a:r>
            <a:r>
              <a:rPr lang="it-IT" dirty="0" err="1" smtClean="0"/>
              <a:t>deflect</a:t>
            </a:r>
            <a:endParaRPr lang="it-IT" dirty="0" smtClean="0"/>
          </a:p>
          <a:p>
            <a:pPr lvl="1"/>
            <a:r>
              <a:rPr lang="it-IT" dirty="0" err="1" smtClean="0"/>
              <a:t>They</a:t>
            </a:r>
            <a:r>
              <a:rPr lang="it-IT" dirty="0" smtClean="0"/>
              <a:t> </a:t>
            </a:r>
            <a:r>
              <a:rPr lang="it-IT" dirty="0" err="1" smtClean="0"/>
              <a:t>may</a:t>
            </a:r>
            <a:r>
              <a:rPr lang="it-IT" dirty="0" smtClean="0"/>
              <a:t> </a:t>
            </a:r>
            <a:r>
              <a:rPr lang="it-IT" dirty="0" err="1" smtClean="0"/>
              <a:t>vanish</a:t>
            </a:r>
            <a:endParaRPr lang="it-IT" dirty="0" smtClean="0"/>
          </a:p>
          <a:p>
            <a:pPr lvl="1"/>
            <a:r>
              <a:rPr lang="it-IT" dirty="0" smtClean="0"/>
              <a:t>New </a:t>
            </a:r>
            <a:r>
              <a:rPr lang="it-IT" dirty="0"/>
              <a:t>trends </a:t>
            </a:r>
            <a:r>
              <a:rPr lang="it-IT" dirty="0" err="1" smtClean="0"/>
              <a:t>may</a:t>
            </a:r>
            <a:r>
              <a:rPr lang="it-IT" dirty="0" smtClean="0"/>
              <a:t> </a:t>
            </a:r>
            <a:r>
              <a:rPr lang="it-IT" dirty="0" err="1" smtClean="0"/>
              <a:t>arise</a:t>
            </a:r>
            <a:endParaRPr lang="it-IT" dirty="0"/>
          </a:p>
          <a:p>
            <a:r>
              <a:rPr lang="it-IT" dirty="0" smtClean="0"/>
              <a:t>i.e., </a:t>
            </a:r>
            <a:r>
              <a:rPr lang="it-IT" dirty="0" err="1" smtClean="0"/>
              <a:t>there</a:t>
            </a:r>
            <a:r>
              <a:rPr lang="it-IT" dirty="0" smtClean="0"/>
              <a:t> </a:t>
            </a:r>
            <a:r>
              <a:rPr lang="it-IT" u="sng" dirty="0" smtClean="0"/>
              <a:t>are</a:t>
            </a:r>
            <a:r>
              <a:rPr lang="it-IT" dirty="0" smtClean="0"/>
              <a:t> </a:t>
            </a:r>
            <a:r>
              <a:rPr lang="it-IT" dirty="0" err="1" smtClean="0"/>
              <a:t>surprises</a:t>
            </a:r>
            <a:r>
              <a:rPr lang="it-IT" dirty="0" smtClean="0"/>
              <a:t> and </a:t>
            </a:r>
            <a:r>
              <a:rPr lang="it-IT" dirty="0" err="1" smtClean="0"/>
              <a:t>novelties</a:t>
            </a:r>
            <a:endParaRPr lang="it-IT" dirty="0" smtClean="0"/>
          </a:p>
          <a:p>
            <a:endParaRPr lang="it-IT" dirty="0" smtClean="0"/>
          </a:p>
          <a:p>
            <a:r>
              <a:rPr lang="it-IT" dirty="0" err="1" smtClean="0"/>
              <a:t>Moreover</a:t>
            </a:r>
            <a:endParaRPr lang="it-IT" dirty="0" smtClean="0"/>
          </a:p>
          <a:p>
            <a:pPr lvl="1"/>
            <a:r>
              <a:rPr lang="en-US" dirty="0"/>
              <a:t>Unavailable or unreliable data</a:t>
            </a:r>
          </a:p>
          <a:p>
            <a:pPr lvl="1"/>
            <a:r>
              <a:rPr lang="it-IT" dirty="0" smtClean="0"/>
              <a:t>Qualitative and multi-</a:t>
            </a:r>
            <a:r>
              <a:rPr lang="it-IT" dirty="0" err="1" smtClean="0"/>
              <a:t>disciplinary</a:t>
            </a:r>
            <a:r>
              <a:rPr lang="it-IT" dirty="0" smtClean="0"/>
              <a:t> </a:t>
            </a:r>
            <a:r>
              <a:rPr lang="it-IT" dirty="0" err="1" smtClean="0"/>
              <a:t>issues</a:t>
            </a:r>
            <a:endParaRPr lang="it-IT" dirty="0" smtClean="0"/>
          </a:p>
          <a:p>
            <a:pPr lvl="1"/>
            <a:r>
              <a:rPr lang="en-US" dirty="0" smtClean="0"/>
              <a:t>Poor </a:t>
            </a:r>
            <a:r>
              <a:rPr lang="en-US" dirty="0"/>
              <a:t>understanding of the event’s underlying laws and its conditioning factors</a:t>
            </a:r>
          </a:p>
          <a:p>
            <a:pPr lvl="1"/>
            <a:r>
              <a:rPr lang="en-US" dirty="0"/>
              <a:t>When the forecasts can affect the event we are trying to forecast  </a:t>
            </a:r>
          </a:p>
          <a:p>
            <a:pPr lvl="1"/>
            <a:r>
              <a:rPr lang="en-US" dirty="0" smtClean="0"/>
              <a:t>When </a:t>
            </a:r>
            <a:r>
              <a:rPr lang="en-US" dirty="0"/>
              <a:t>the environment changes in novel and surprising ways</a:t>
            </a:r>
          </a:p>
          <a:p>
            <a:pPr lvl="1"/>
            <a:r>
              <a:rPr lang="en-US" dirty="0"/>
              <a:t>Exploration of multiple </a:t>
            </a:r>
            <a:r>
              <a:rPr lang="en-US" dirty="0" smtClean="0"/>
              <a:t>futures</a:t>
            </a:r>
          </a:p>
          <a:p>
            <a:pPr lvl="1"/>
            <a:r>
              <a:rPr lang="it-IT" dirty="0" err="1"/>
              <a:t>Uncertainty</a:t>
            </a:r>
            <a:endParaRPr lang="en-US" dirty="0"/>
          </a:p>
          <a:p>
            <a:pPr lvl="1"/>
            <a:endParaRPr lang="it-IT" dirty="0"/>
          </a:p>
        </p:txBody>
      </p:sp>
    </p:spTree>
    <p:extLst>
      <p:ext uri="{BB962C8B-B14F-4D97-AF65-F5344CB8AC3E}">
        <p14:creationId xmlns:p14="http://schemas.microsoft.com/office/powerpoint/2010/main" val="15721790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Foresight</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57200" y="1219200"/>
            <a:ext cx="8229600" cy="5090120"/>
          </a:xfrm>
        </p:spPr>
        <p:txBody>
          <a:bodyPr>
            <a:normAutofit lnSpcReduction="10000"/>
          </a:bodyPr>
          <a:lstStyle/>
          <a:p>
            <a:r>
              <a:rPr lang="it-IT" dirty="0" err="1" smtClean="0"/>
              <a:t>Scenarios</a:t>
            </a:r>
            <a:endParaRPr lang="it-IT" dirty="0" smtClean="0"/>
          </a:p>
          <a:p>
            <a:pPr lvl="1"/>
            <a:r>
              <a:rPr lang="it-IT" dirty="0" err="1" smtClean="0"/>
              <a:t>Explorative</a:t>
            </a:r>
            <a:r>
              <a:rPr lang="it-IT" dirty="0" smtClean="0"/>
              <a:t> 	(from the </a:t>
            </a:r>
            <a:r>
              <a:rPr lang="it-IT" dirty="0" err="1" smtClean="0"/>
              <a:t>present</a:t>
            </a:r>
            <a:r>
              <a:rPr lang="it-IT" dirty="0" smtClean="0"/>
              <a:t> to the future)</a:t>
            </a:r>
          </a:p>
          <a:p>
            <a:pPr lvl="1"/>
            <a:r>
              <a:rPr lang="it-IT" dirty="0" smtClean="0"/>
              <a:t>Normative  	(from the future to the </a:t>
            </a:r>
            <a:r>
              <a:rPr lang="it-IT" dirty="0" err="1" smtClean="0"/>
              <a:t>present</a:t>
            </a:r>
            <a:r>
              <a:rPr lang="it-IT" dirty="0" smtClean="0"/>
              <a:t>)</a:t>
            </a:r>
          </a:p>
          <a:p>
            <a:endParaRPr lang="it-IT" dirty="0"/>
          </a:p>
          <a:p>
            <a:r>
              <a:rPr lang="it-IT" dirty="0" smtClean="0"/>
              <a:t>Non</a:t>
            </a:r>
            <a:r>
              <a:rPr lang="it-IT" dirty="0"/>
              <a:t>-</a:t>
            </a:r>
            <a:r>
              <a:rPr lang="it-IT" dirty="0" err="1"/>
              <a:t>previsive</a:t>
            </a:r>
            <a:endParaRPr lang="it-IT" dirty="0"/>
          </a:p>
          <a:p>
            <a:r>
              <a:rPr lang="it-IT" dirty="0" err="1"/>
              <a:t>Extensive</a:t>
            </a:r>
            <a:r>
              <a:rPr lang="it-IT" dirty="0"/>
              <a:t> </a:t>
            </a:r>
            <a:r>
              <a:rPr lang="it-IT" dirty="0" err="1"/>
              <a:t>practice</a:t>
            </a:r>
            <a:r>
              <a:rPr lang="it-IT" dirty="0"/>
              <a:t> – </a:t>
            </a:r>
            <a:r>
              <a:rPr lang="it-IT" dirty="0" err="1"/>
              <a:t>little</a:t>
            </a:r>
            <a:r>
              <a:rPr lang="it-IT" dirty="0"/>
              <a:t> </a:t>
            </a:r>
            <a:r>
              <a:rPr lang="it-IT" dirty="0" err="1"/>
              <a:t>theory</a:t>
            </a:r>
            <a:endParaRPr lang="it-IT" dirty="0"/>
          </a:p>
          <a:p>
            <a:r>
              <a:rPr lang="it-IT" dirty="0" err="1"/>
              <a:t>Includes</a:t>
            </a:r>
            <a:r>
              <a:rPr lang="it-IT" dirty="0"/>
              <a:t> some </a:t>
            </a:r>
            <a:r>
              <a:rPr lang="it-IT" dirty="0" err="1"/>
              <a:t>levels</a:t>
            </a:r>
            <a:r>
              <a:rPr lang="it-IT" dirty="0"/>
              <a:t> of </a:t>
            </a:r>
            <a:r>
              <a:rPr lang="it-IT" dirty="0" err="1"/>
              <a:t>uncertainty</a:t>
            </a:r>
            <a:r>
              <a:rPr lang="it-IT" dirty="0"/>
              <a:t> and </a:t>
            </a:r>
            <a:r>
              <a:rPr lang="it-IT" dirty="0" err="1"/>
              <a:t>ambiguity</a:t>
            </a:r>
            <a:endParaRPr lang="it-IT" dirty="0"/>
          </a:p>
          <a:p>
            <a:r>
              <a:rPr lang="it-IT" dirty="0" err="1"/>
              <a:t>Includes</a:t>
            </a:r>
            <a:r>
              <a:rPr lang="it-IT" dirty="0"/>
              <a:t> </a:t>
            </a:r>
            <a:r>
              <a:rPr lang="it-IT" dirty="0" err="1"/>
              <a:t>efforts</a:t>
            </a:r>
            <a:r>
              <a:rPr lang="it-IT" dirty="0"/>
              <a:t> for </a:t>
            </a:r>
            <a:r>
              <a:rPr lang="it-IT" dirty="0" err="1"/>
              <a:t>challenging</a:t>
            </a:r>
            <a:r>
              <a:rPr lang="it-IT" dirty="0"/>
              <a:t> </a:t>
            </a:r>
            <a:r>
              <a:rPr lang="it-IT" dirty="0" err="1"/>
              <a:t>mental</a:t>
            </a:r>
            <a:r>
              <a:rPr lang="it-IT" dirty="0"/>
              <a:t> </a:t>
            </a:r>
            <a:r>
              <a:rPr lang="it-IT" dirty="0" err="1"/>
              <a:t>models</a:t>
            </a:r>
            <a:endParaRPr lang="it-IT" dirty="0"/>
          </a:p>
          <a:p>
            <a:r>
              <a:rPr lang="it-IT" dirty="0" err="1"/>
              <a:t>Includes</a:t>
            </a:r>
            <a:r>
              <a:rPr lang="it-IT" dirty="0"/>
              <a:t> </a:t>
            </a:r>
            <a:r>
              <a:rPr lang="it-IT" dirty="0" err="1"/>
              <a:t>weak</a:t>
            </a:r>
            <a:r>
              <a:rPr lang="it-IT" dirty="0"/>
              <a:t> </a:t>
            </a:r>
            <a:r>
              <a:rPr lang="it-IT" dirty="0" err="1"/>
              <a:t>signals</a:t>
            </a:r>
            <a:r>
              <a:rPr lang="it-IT" dirty="0"/>
              <a:t> and </a:t>
            </a:r>
            <a:r>
              <a:rPr lang="it-IT" dirty="0" err="1"/>
              <a:t>wildcards</a:t>
            </a:r>
            <a:endParaRPr lang="it-IT" dirty="0"/>
          </a:p>
          <a:p>
            <a:r>
              <a:rPr lang="it-IT" dirty="0"/>
              <a:t>Some (</a:t>
            </a:r>
            <a:r>
              <a:rPr lang="it-IT" dirty="0" err="1"/>
              <a:t>but</a:t>
            </a:r>
            <a:r>
              <a:rPr lang="it-IT" dirty="0"/>
              <a:t> </a:t>
            </a:r>
            <a:r>
              <a:rPr lang="it-IT" dirty="0" err="1"/>
              <a:t>usually</a:t>
            </a:r>
            <a:r>
              <a:rPr lang="it-IT" dirty="0"/>
              <a:t> </a:t>
            </a:r>
            <a:r>
              <a:rPr lang="it-IT" dirty="0" err="1"/>
              <a:t>very</a:t>
            </a:r>
            <a:r>
              <a:rPr lang="it-IT" dirty="0"/>
              <a:t> </a:t>
            </a:r>
            <a:r>
              <a:rPr lang="it-IT" dirty="0" err="1"/>
              <a:t>limited</a:t>
            </a:r>
            <a:r>
              <a:rPr lang="it-IT" dirty="0"/>
              <a:t>) </a:t>
            </a:r>
            <a:r>
              <a:rPr lang="it-IT" dirty="0" err="1"/>
              <a:t>acceptation</a:t>
            </a:r>
            <a:r>
              <a:rPr lang="it-IT" dirty="0"/>
              <a:t> of </a:t>
            </a:r>
            <a:r>
              <a:rPr lang="it-IT" dirty="0" err="1"/>
              <a:t>complexity</a:t>
            </a:r>
            <a:endParaRPr lang="it-IT" dirty="0"/>
          </a:p>
          <a:p>
            <a:r>
              <a:rPr lang="it-IT" dirty="0"/>
              <a:t>Future-</a:t>
            </a:r>
            <a:r>
              <a:rPr lang="it-IT" dirty="0" err="1"/>
              <a:t>oriented</a:t>
            </a:r>
            <a:endParaRPr lang="it-IT" dirty="0"/>
          </a:p>
        </p:txBody>
      </p:sp>
    </p:spTree>
    <p:extLst>
      <p:ext uri="{BB962C8B-B14F-4D97-AF65-F5344CB8AC3E}">
        <p14:creationId xmlns:p14="http://schemas.microsoft.com/office/powerpoint/2010/main" val="391796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Intermezzo: the role of reframing</a:t>
            </a:r>
            <a:endParaRPr lang="en-US"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57200" y="1219200"/>
            <a:ext cx="8229600" cy="5090120"/>
          </a:xfrm>
        </p:spPr>
        <p:txBody>
          <a:bodyPr>
            <a:normAutofit lnSpcReduction="10000"/>
          </a:bodyPr>
          <a:lstStyle/>
          <a:p>
            <a:r>
              <a:rPr lang="en-US" dirty="0" smtClean="0"/>
              <a:t>Learn </a:t>
            </a:r>
            <a:r>
              <a:rPr lang="en-US" dirty="0"/>
              <a:t>to see what you usually do not see </a:t>
            </a:r>
            <a:r>
              <a:rPr lang="en-US" dirty="0" smtClean="0"/>
              <a:t>– collect widely different information </a:t>
            </a:r>
            <a:r>
              <a:rPr lang="en-US" dirty="0"/>
              <a:t>(what is now irrelevant, may </a:t>
            </a:r>
            <a:r>
              <a:rPr lang="en-US" dirty="0" smtClean="0"/>
              <a:t>become relevant tomorrow</a:t>
            </a:r>
            <a:r>
              <a:rPr lang="en-US" dirty="0"/>
              <a:t>)</a:t>
            </a:r>
          </a:p>
          <a:p>
            <a:r>
              <a:rPr lang="en-US" dirty="0"/>
              <a:t>Learn to see things in a different way </a:t>
            </a:r>
            <a:r>
              <a:rPr lang="en-US" dirty="0" smtClean="0"/>
              <a:t>– Understand your biases</a:t>
            </a:r>
            <a:endParaRPr lang="en-US" dirty="0"/>
          </a:p>
          <a:p>
            <a:r>
              <a:rPr lang="en-US" dirty="0"/>
              <a:t>Realize the structural constraints that influence </a:t>
            </a:r>
            <a:r>
              <a:rPr lang="en-US" dirty="0" smtClean="0"/>
              <a:t>any of us</a:t>
            </a:r>
            <a:endParaRPr lang="en-US" dirty="0"/>
          </a:p>
          <a:p>
            <a:pPr lvl="1"/>
            <a:r>
              <a:rPr lang="en-US" u="sng" dirty="0" smtClean="0"/>
              <a:t>“Knowing” </a:t>
            </a:r>
            <a:r>
              <a:rPr lang="en-US" u="sng" dirty="0"/>
              <a:t>and </a:t>
            </a:r>
            <a:r>
              <a:rPr lang="en-US" u="sng" dirty="0" smtClean="0"/>
              <a:t>“seeing” follow </a:t>
            </a:r>
            <a:r>
              <a:rPr lang="en-US" u="sng" dirty="0"/>
              <a:t>two different </a:t>
            </a:r>
            <a:r>
              <a:rPr lang="en-US" u="sng" dirty="0" smtClean="0"/>
              <a:t>logics</a:t>
            </a:r>
            <a:r>
              <a:rPr lang="en-US" dirty="0" smtClean="0"/>
              <a:t>	</a:t>
            </a:r>
            <a:endParaRPr lang="en-US" dirty="0"/>
          </a:p>
          <a:p>
            <a:pPr lvl="1"/>
            <a:r>
              <a:rPr lang="en-US" dirty="0"/>
              <a:t>The “end of history” </a:t>
            </a:r>
            <a:r>
              <a:rPr lang="en-US" dirty="0" smtClean="0"/>
              <a:t>illusion</a:t>
            </a:r>
          </a:p>
          <a:p>
            <a:pPr lvl="1"/>
            <a:r>
              <a:rPr lang="en-US" dirty="0" smtClean="0"/>
              <a:t>(</a:t>
            </a:r>
            <a:r>
              <a:rPr lang="en-US" dirty="0"/>
              <a:t>Education, culture, relationships, </a:t>
            </a:r>
            <a:r>
              <a:rPr lang="en-US" dirty="0" smtClean="0"/>
              <a:t>power)</a:t>
            </a:r>
          </a:p>
          <a:p>
            <a:pPr lvl="1"/>
            <a:r>
              <a:rPr lang="en-US" dirty="0" smtClean="0"/>
              <a:t>(Future-self as the self of another person) </a:t>
            </a:r>
          </a:p>
          <a:p>
            <a:endParaRPr lang="en-US" dirty="0"/>
          </a:p>
          <a:p>
            <a:r>
              <a:rPr lang="en-US" dirty="0" smtClean="0"/>
              <a:t>For the time being, one exemplification only!</a:t>
            </a:r>
            <a:endParaRPr lang="en-US" dirty="0"/>
          </a:p>
        </p:txBody>
      </p:sp>
    </p:spTree>
    <p:extLst>
      <p:ext uri="{BB962C8B-B14F-4D97-AF65-F5344CB8AC3E}">
        <p14:creationId xmlns:p14="http://schemas.microsoft.com/office/powerpoint/2010/main" val="3087650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1549400" y="256381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1549400" y="112395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0" name="Rectangle 8"/>
          <p:cNvSpPr>
            <a:spLocks noChangeArrowheads="1"/>
          </p:cNvSpPr>
          <p:nvPr/>
        </p:nvSpPr>
        <p:spPr bwMode="auto">
          <a:xfrm>
            <a:off x="4429125" y="1125538"/>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1" name="Rectangle 9"/>
          <p:cNvSpPr>
            <a:spLocks noChangeArrowheads="1"/>
          </p:cNvSpPr>
          <p:nvPr/>
        </p:nvSpPr>
        <p:spPr bwMode="auto">
          <a:xfrm>
            <a:off x="4429125" y="256381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2" name="Rectangle 10"/>
          <p:cNvSpPr>
            <a:spLocks noChangeArrowheads="1"/>
          </p:cNvSpPr>
          <p:nvPr/>
        </p:nvSpPr>
        <p:spPr bwMode="auto">
          <a:xfrm>
            <a:off x="4429125" y="400367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3" name="Rectangle 11"/>
          <p:cNvSpPr>
            <a:spLocks noChangeArrowheads="1"/>
          </p:cNvSpPr>
          <p:nvPr/>
        </p:nvSpPr>
        <p:spPr bwMode="auto">
          <a:xfrm>
            <a:off x="4429125" y="544512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4" name="Rectangle 12"/>
          <p:cNvSpPr>
            <a:spLocks noChangeArrowheads="1"/>
          </p:cNvSpPr>
          <p:nvPr/>
        </p:nvSpPr>
        <p:spPr bwMode="auto">
          <a:xfrm>
            <a:off x="1547813" y="544512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5" name="Rectangle 13"/>
          <p:cNvSpPr>
            <a:spLocks noChangeArrowheads="1"/>
          </p:cNvSpPr>
          <p:nvPr/>
        </p:nvSpPr>
        <p:spPr bwMode="auto">
          <a:xfrm>
            <a:off x="2989263" y="544512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6" name="Rectangle 14"/>
          <p:cNvSpPr>
            <a:spLocks noChangeArrowheads="1"/>
          </p:cNvSpPr>
          <p:nvPr/>
        </p:nvSpPr>
        <p:spPr bwMode="auto">
          <a:xfrm>
            <a:off x="1547813" y="400367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7" name="Rectangle 15"/>
          <p:cNvSpPr>
            <a:spLocks noChangeArrowheads="1"/>
          </p:cNvSpPr>
          <p:nvPr/>
        </p:nvSpPr>
        <p:spPr bwMode="auto">
          <a:xfrm>
            <a:off x="5867400" y="112395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8" name="Rectangle 16"/>
          <p:cNvSpPr>
            <a:spLocks noChangeArrowheads="1"/>
          </p:cNvSpPr>
          <p:nvPr/>
        </p:nvSpPr>
        <p:spPr bwMode="auto">
          <a:xfrm>
            <a:off x="5867400" y="256540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9" name="Rectangle 17"/>
          <p:cNvSpPr>
            <a:spLocks noChangeArrowheads="1"/>
          </p:cNvSpPr>
          <p:nvPr/>
        </p:nvSpPr>
        <p:spPr bwMode="auto">
          <a:xfrm>
            <a:off x="5867400" y="400367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0" name="Rectangle 18"/>
          <p:cNvSpPr>
            <a:spLocks noChangeArrowheads="1"/>
          </p:cNvSpPr>
          <p:nvPr/>
        </p:nvSpPr>
        <p:spPr bwMode="auto">
          <a:xfrm>
            <a:off x="5868988" y="544512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1" name="Rectangle 19"/>
          <p:cNvSpPr>
            <a:spLocks noChangeArrowheads="1"/>
          </p:cNvSpPr>
          <p:nvPr/>
        </p:nvSpPr>
        <p:spPr bwMode="auto">
          <a:xfrm>
            <a:off x="7308850" y="544512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2" name="Rectangle 20"/>
          <p:cNvSpPr>
            <a:spLocks noChangeArrowheads="1"/>
          </p:cNvSpPr>
          <p:nvPr/>
        </p:nvSpPr>
        <p:spPr bwMode="auto">
          <a:xfrm>
            <a:off x="2987675" y="400526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3" name="Rectangle 21"/>
          <p:cNvSpPr>
            <a:spLocks noChangeArrowheads="1"/>
          </p:cNvSpPr>
          <p:nvPr/>
        </p:nvSpPr>
        <p:spPr bwMode="auto">
          <a:xfrm>
            <a:off x="7308850" y="400526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4" name="Rectangle 22"/>
          <p:cNvSpPr>
            <a:spLocks noChangeArrowheads="1"/>
          </p:cNvSpPr>
          <p:nvPr/>
        </p:nvSpPr>
        <p:spPr bwMode="auto">
          <a:xfrm>
            <a:off x="2989263" y="2565400"/>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5" name="Rectangle 23"/>
          <p:cNvSpPr>
            <a:spLocks noChangeArrowheads="1"/>
          </p:cNvSpPr>
          <p:nvPr/>
        </p:nvSpPr>
        <p:spPr bwMode="auto">
          <a:xfrm>
            <a:off x="7308850" y="256540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6" name="Rectangle 24"/>
          <p:cNvSpPr>
            <a:spLocks noChangeArrowheads="1"/>
          </p:cNvSpPr>
          <p:nvPr/>
        </p:nvSpPr>
        <p:spPr bwMode="auto">
          <a:xfrm>
            <a:off x="2989263" y="1125538"/>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7" name="Rectangle 25"/>
          <p:cNvSpPr>
            <a:spLocks noChangeArrowheads="1"/>
          </p:cNvSpPr>
          <p:nvPr/>
        </p:nvSpPr>
        <p:spPr bwMode="auto">
          <a:xfrm>
            <a:off x="7308850" y="1125538"/>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922432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1549400" y="256381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1549400" y="112395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0" name="Rectangle 8"/>
          <p:cNvSpPr>
            <a:spLocks noChangeArrowheads="1"/>
          </p:cNvSpPr>
          <p:nvPr/>
        </p:nvSpPr>
        <p:spPr bwMode="auto">
          <a:xfrm>
            <a:off x="4429125" y="1125538"/>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1" name="Rectangle 9"/>
          <p:cNvSpPr>
            <a:spLocks noChangeArrowheads="1"/>
          </p:cNvSpPr>
          <p:nvPr/>
        </p:nvSpPr>
        <p:spPr bwMode="auto">
          <a:xfrm>
            <a:off x="4429125" y="256381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2" name="Rectangle 10"/>
          <p:cNvSpPr>
            <a:spLocks noChangeArrowheads="1"/>
          </p:cNvSpPr>
          <p:nvPr/>
        </p:nvSpPr>
        <p:spPr bwMode="auto">
          <a:xfrm>
            <a:off x="4429125" y="400367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3" name="Rectangle 11"/>
          <p:cNvSpPr>
            <a:spLocks noChangeArrowheads="1"/>
          </p:cNvSpPr>
          <p:nvPr/>
        </p:nvSpPr>
        <p:spPr bwMode="auto">
          <a:xfrm>
            <a:off x="4429125" y="544512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4" name="Rectangle 12"/>
          <p:cNvSpPr>
            <a:spLocks noChangeArrowheads="1"/>
          </p:cNvSpPr>
          <p:nvPr/>
        </p:nvSpPr>
        <p:spPr bwMode="auto">
          <a:xfrm>
            <a:off x="1547813" y="544512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5" name="Rectangle 13"/>
          <p:cNvSpPr>
            <a:spLocks noChangeArrowheads="1"/>
          </p:cNvSpPr>
          <p:nvPr/>
        </p:nvSpPr>
        <p:spPr bwMode="auto">
          <a:xfrm>
            <a:off x="2989263" y="544512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6" name="Rectangle 14"/>
          <p:cNvSpPr>
            <a:spLocks noChangeArrowheads="1"/>
          </p:cNvSpPr>
          <p:nvPr/>
        </p:nvSpPr>
        <p:spPr bwMode="auto">
          <a:xfrm>
            <a:off x="1547813" y="400367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7" name="Rectangle 15"/>
          <p:cNvSpPr>
            <a:spLocks noChangeArrowheads="1"/>
          </p:cNvSpPr>
          <p:nvPr/>
        </p:nvSpPr>
        <p:spPr bwMode="auto">
          <a:xfrm>
            <a:off x="5867400" y="112395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8" name="Rectangle 16"/>
          <p:cNvSpPr>
            <a:spLocks noChangeArrowheads="1"/>
          </p:cNvSpPr>
          <p:nvPr/>
        </p:nvSpPr>
        <p:spPr bwMode="auto">
          <a:xfrm>
            <a:off x="5867400" y="256540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89" name="Rectangle 17"/>
          <p:cNvSpPr>
            <a:spLocks noChangeArrowheads="1"/>
          </p:cNvSpPr>
          <p:nvPr/>
        </p:nvSpPr>
        <p:spPr bwMode="auto">
          <a:xfrm>
            <a:off x="5867400" y="400367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0" name="Rectangle 18"/>
          <p:cNvSpPr>
            <a:spLocks noChangeArrowheads="1"/>
          </p:cNvSpPr>
          <p:nvPr/>
        </p:nvSpPr>
        <p:spPr bwMode="auto">
          <a:xfrm>
            <a:off x="5868988" y="544512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1" name="Rectangle 19"/>
          <p:cNvSpPr>
            <a:spLocks noChangeArrowheads="1"/>
          </p:cNvSpPr>
          <p:nvPr/>
        </p:nvSpPr>
        <p:spPr bwMode="auto">
          <a:xfrm>
            <a:off x="7308850" y="544512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2" name="Rectangle 20"/>
          <p:cNvSpPr>
            <a:spLocks noChangeArrowheads="1"/>
          </p:cNvSpPr>
          <p:nvPr/>
        </p:nvSpPr>
        <p:spPr bwMode="auto">
          <a:xfrm>
            <a:off x="2987675" y="400526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3" name="Rectangle 21"/>
          <p:cNvSpPr>
            <a:spLocks noChangeArrowheads="1"/>
          </p:cNvSpPr>
          <p:nvPr/>
        </p:nvSpPr>
        <p:spPr bwMode="auto">
          <a:xfrm>
            <a:off x="7308850" y="400526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4" name="Rectangle 22"/>
          <p:cNvSpPr>
            <a:spLocks noChangeArrowheads="1"/>
          </p:cNvSpPr>
          <p:nvPr/>
        </p:nvSpPr>
        <p:spPr bwMode="auto">
          <a:xfrm>
            <a:off x="2989263" y="2565400"/>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5" name="Rectangle 23"/>
          <p:cNvSpPr>
            <a:spLocks noChangeArrowheads="1"/>
          </p:cNvSpPr>
          <p:nvPr/>
        </p:nvSpPr>
        <p:spPr bwMode="auto">
          <a:xfrm>
            <a:off x="7308850" y="256540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6" name="Rectangle 24"/>
          <p:cNvSpPr>
            <a:spLocks noChangeArrowheads="1"/>
          </p:cNvSpPr>
          <p:nvPr/>
        </p:nvSpPr>
        <p:spPr bwMode="auto">
          <a:xfrm>
            <a:off x="2989263" y="1125538"/>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7" name="Rectangle 25"/>
          <p:cNvSpPr>
            <a:spLocks noChangeArrowheads="1"/>
          </p:cNvSpPr>
          <p:nvPr/>
        </p:nvSpPr>
        <p:spPr bwMode="auto">
          <a:xfrm>
            <a:off x="7308850" y="1125538"/>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3098" name="Oval 26"/>
          <p:cNvSpPr>
            <a:spLocks noChangeArrowheads="1"/>
          </p:cNvSpPr>
          <p:nvPr/>
        </p:nvSpPr>
        <p:spPr bwMode="auto">
          <a:xfrm>
            <a:off x="4354513" y="2492375"/>
            <a:ext cx="2305050" cy="2305050"/>
          </a:xfrm>
          <a:prstGeom prst="ellipse">
            <a:avLst/>
          </a:prstGeom>
          <a:solidFill>
            <a:srgbClr val="FFCC99"/>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481762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Trento</a:t>
            </a:r>
            <a:endParaRPr lang="en-US" dirty="0"/>
          </a:p>
        </p:txBody>
      </p:sp>
      <p:sp>
        <p:nvSpPr>
          <p:cNvPr id="3" name="Footer Placeholder 2"/>
          <p:cNvSpPr>
            <a:spLocks noGrp="1"/>
          </p:cNvSpPr>
          <p:nvPr>
            <p:ph type="ftr" sz="quarter" idx="11"/>
          </p:nvPr>
        </p:nvSpPr>
        <p:spPr/>
        <p:txBody>
          <a:bodyPr/>
          <a:lstStyle/>
          <a:p>
            <a:r>
              <a:rPr kumimoji="0" lang="en-US" smtClean="0"/>
              <a:t>http://www.projectanticipation.org</a:t>
            </a:r>
            <a:endParaRPr kumimoji="0" lang="en-US"/>
          </a:p>
        </p:txBody>
      </p:sp>
      <p:sp>
        <p:nvSpPr>
          <p:cNvPr id="4" name="Content Placeholder 3"/>
          <p:cNvSpPr>
            <a:spLocks noGrp="1"/>
          </p:cNvSpPr>
          <p:nvPr>
            <p:ph sz="quarter" idx="1"/>
          </p:nvPr>
        </p:nvSpPr>
        <p:spPr>
          <a:xfrm>
            <a:off x="457200" y="1340768"/>
            <a:ext cx="8229600" cy="4608512"/>
          </a:xfrm>
        </p:spPr>
        <p:txBody>
          <a:bodyPr/>
          <a:lstStyle/>
          <a:p>
            <a:r>
              <a:rPr lang="en-US" dirty="0" smtClean="0"/>
              <a:t>The city of the </a:t>
            </a:r>
            <a:br>
              <a:rPr lang="en-US" dirty="0" smtClean="0"/>
            </a:br>
            <a:r>
              <a:rPr lang="en-US" dirty="0" smtClean="0"/>
              <a:t>Council (1545-1563)</a:t>
            </a:r>
          </a:p>
          <a:p>
            <a:endParaRPr lang="en-US" dirty="0" smtClean="0"/>
          </a:p>
          <a:p>
            <a:r>
              <a:rPr lang="en-US" dirty="0" smtClean="0"/>
              <a:t>Things are obviously</a:t>
            </a:r>
            <a:br>
              <a:rPr lang="en-US" dirty="0" smtClean="0"/>
            </a:br>
            <a:r>
              <a:rPr lang="en-US" dirty="0" smtClean="0"/>
              <a:t>different …</a:t>
            </a:r>
          </a:p>
          <a:p>
            <a:r>
              <a:rPr lang="en-US" dirty="0" smtClean="0"/>
              <a:t>Cardinals – scholars</a:t>
            </a:r>
          </a:p>
          <a:p>
            <a:r>
              <a:rPr lang="en-US" dirty="0" smtClean="0"/>
              <a:t>18 y meeting – 3 d meeting</a:t>
            </a:r>
          </a:p>
          <a:p>
            <a:r>
              <a:rPr lang="en-US" u="sng" dirty="0" smtClean="0"/>
              <a:t>The big split – the beginning of a (partial) reunification</a:t>
            </a:r>
          </a:p>
          <a:p>
            <a:endParaRPr lang="en-US" dirty="0"/>
          </a:p>
          <a:p>
            <a:endParaRPr lang="en-US" dirty="0" smtClean="0"/>
          </a:p>
          <a:p>
            <a:endParaRPr lang="en-US" dirty="0"/>
          </a:p>
        </p:txBody>
      </p:sp>
      <p:pic>
        <p:nvPicPr>
          <p:cNvPr id="5" name="Picture 4"/>
          <p:cNvPicPr>
            <a:picLocks noChangeAspect="1"/>
          </p:cNvPicPr>
          <p:nvPr/>
        </p:nvPicPr>
        <p:blipFill>
          <a:blip r:embed="rId2"/>
          <a:stretch>
            <a:fillRect/>
          </a:stretch>
        </p:blipFill>
        <p:spPr>
          <a:xfrm>
            <a:off x="3707904" y="127664"/>
            <a:ext cx="5314900" cy="3661376"/>
          </a:xfrm>
          <a:prstGeom prst="rect">
            <a:avLst/>
          </a:prstGeom>
        </p:spPr>
      </p:pic>
      <p:sp>
        <p:nvSpPr>
          <p:cNvPr id="6" name="Oval 5"/>
          <p:cNvSpPr/>
          <p:nvPr/>
        </p:nvSpPr>
        <p:spPr>
          <a:xfrm>
            <a:off x="2411760" y="5085184"/>
            <a:ext cx="1512168" cy="122413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2411760" y="5517232"/>
            <a:ext cx="1512168" cy="122413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907704" y="5661248"/>
            <a:ext cx="2160240" cy="5040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6228184" y="5085184"/>
            <a:ext cx="1512168" cy="122413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228184" y="5517232"/>
            <a:ext cx="1512168" cy="122413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56985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49400" y="256381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1549400" y="112395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00" name="Rectangle 4"/>
          <p:cNvSpPr>
            <a:spLocks noChangeArrowheads="1"/>
          </p:cNvSpPr>
          <p:nvPr/>
        </p:nvSpPr>
        <p:spPr bwMode="auto">
          <a:xfrm>
            <a:off x="4429125" y="1125538"/>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01" name="Rectangle 5"/>
          <p:cNvSpPr>
            <a:spLocks noChangeArrowheads="1"/>
          </p:cNvSpPr>
          <p:nvPr/>
        </p:nvSpPr>
        <p:spPr bwMode="auto">
          <a:xfrm>
            <a:off x="4429125" y="256381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ChangeArrowheads="1"/>
          </p:cNvSpPr>
          <p:nvPr/>
        </p:nvSpPr>
        <p:spPr bwMode="auto">
          <a:xfrm>
            <a:off x="4429125" y="400367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03" name="Rectangle 7"/>
          <p:cNvSpPr>
            <a:spLocks noChangeArrowheads="1"/>
          </p:cNvSpPr>
          <p:nvPr/>
        </p:nvSpPr>
        <p:spPr bwMode="auto">
          <a:xfrm>
            <a:off x="4429125" y="544512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04" name="Rectangle 8"/>
          <p:cNvSpPr>
            <a:spLocks noChangeArrowheads="1"/>
          </p:cNvSpPr>
          <p:nvPr/>
        </p:nvSpPr>
        <p:spPr bwMode="auto">
          <a:xfrm>
            <a:off x="1547813" y="544512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05" name="Rectangle 9"/>
          <p:cNvSpPr>
            <a:spLocks noChangeArrowheads="1"/>
          </p:cNvSpPr>
          <p:nvPr/>
        </p:nvSpPr>
        <p:spPr bwMode="auto">
          <a:xfrm>
            <a:off x="2989263" y="544512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06" name="Rectangle 10"/>
          <p:cNvSpPr>
            <a:spLocks noChangeArrowheads="1"/>
          </p:cNvSpPr>
          <p:nvPr/>
        </p:nvSpPr>
        <p:spPr bwMode="auto">
          <a:xfrm>
            <a:off x="1547813" y="400367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07" name="Rectangle 11"/>
          <p:cNvSpPr>
            <a:spLocks noChangeArrowheads="1"/>
          </p:cNvSpPr>
          <p:nvPr/>
        </p:nvSpPr>
        <p:spPr bwMode="auto">
          <a:xfrm>
            <a:off x="5867400" y="112395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08" name="Rectangle 12"/>
          <p:cNvSpPr>
            <a:spLocks noChangeArrowheads="1"/>
          </p:cNvSpPr>
          <p:nvPr/>
        </p:nvSpPr>
        <p:spPr bwMode="auto">
          <a:xfrm>
            <a:off x="5867400" y="256540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09" name="Rectangle 13"/>
          <p:cNvSpPr>
            <a:spLocks noChangeArrowheads="1"/>
          </p:cNvSpPr>
          <p:nvPr/>
        </p:nvSpPr>
        <p:spPr bwMode="auto">
          <a:xfrm>
            <a:off x="5867400" y="400367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10" name="Rectangle 14"/>
          <p:cNvSpPr>
            <a:spLocks noChangeArrowheads="1"/>
          </p:cNvSpPr>
          <p:nvPr/>
        </p:nvSpPr>
        <p:spPr bwMode="auto">
          <a:xfrm>
            <a:off x="5868988" y="5445125"/>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11" name="Rectangle 15"/>
          <p:cNvSpPr>
            <a:spLocks noChangeArrowheads="1"/>
          </p:cNvSpPr>
          <p:nvPr/>
        </p:nvSpPr>
        <p:spPr bwMode="auto">
          <a:xfrm>
            <a:off x="7308850" y="5445125"/>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12" name="Rectangle 16"/>
          <p:cNvSpPr>
            <a:spLocks noChangeArrowheads="1"/>
          </p:cNvSpPr>
          <p:nvPr/>
        </p:nvSpPr>
        <p:spPr bwMode="auto">
          <a:xfrm>
            <a:off x="2987675" y="400526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13" name="Rectangle 17"/>
          <p:cNvSpPr>
            <a:spLocks noChangeArrowheads="1"/>
          </p:cNvSpPr>
          <p:nvPr/>
        </p:nvSpPr>
        <p:spPr bwMode="auto">
          <a:xfrm>
            <a:off x="7308850" y="4005263"/>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14" name="Rectangle 18"/>
          <p:cNvSpPr>
            <a:spLocks noChangeArrowheads="1"/>
          </p:cNvSpPr>
          <p:nvPr/>
        </p:nvSpPr>
        <p:spPr bwMode="auto">
          <a:xfrm>
            <a:off x="2989263" y="2565400"/>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15" name="Rectangle 19"/>
          <p:cNvSpPr>
            <a:spLocks noChangeArrowheads="1"/>
          </p:cNvSpPr>
          <p:nvPr/>
        </p:nvSpPr>
        <p:spPr bwMode="auto">
          <a:xfrm>
            <a:off x="7308850" y="2565400"/>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16" name="Rectangle 20"/>
          <p:cNvSpPr>
            <a:spLocks noChangeArrowheads="1"/>
          </p:cNvSpPr>
          <p:nvPr/>
        </p:nvSpPr>
        <p:spPr bwMode="auto">
          <a:xfrm>
            <a:off x="2989263" y="1125538"/>
            <a:ext cx="719137"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17" name="Rectangle 21"/>
          <p:cNvSpPr>
            <a:spLocks noChangeArrowheads="1"/>
          </p:cNvSpPr>
          <p:nvPr/>
        </p:nvSpPr>
        <p:spPr bwMode="auto">
          <a:xfrm>
            <a:off x="7308850" y="1125538"/>
            <a:ext cx="719138" cy="7207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
        <p:nvSpPr>
          <p:cNvPr id="4118" name="Oval 22"/>
          <p:cNvSpPr>
            <a:spLocks noChangeArrowheads="1"/>
          </p:cNvSpPr>
          <p:nvPr/>
        </p:nvSpPr>
        <p:spPr bwMode="auto">
          <a:xfrm>
            <a:off x="3635375" y="3213100"/>
            <a:ext cx="2305050" cy="2305050"/>
          </a:xfrm>
          <a:prstGeom prst="ellipse">
            <a:avLst/>
          </a:prstGeom>
          <a:solidFill>
            <a:srgbClr val="FFCC99"/>
          </a:solidFill>
          <a:ln w="9525">
            <a:solidFill>
              <a:schemeClr val="tx1"/>
            </a:solidFill>
            <a:round/>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3129007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a:t>Why</a:t>
            </a:r>
            <a:r>
              <a:rPr lang="it-IT" dirty="0"/>
              <a:t> </a:t>
            </a:r>
            <a:r>
              <a:rPr lang="it-IT" dirty="0" err="1"/>
              <a:t>is</a:t>
            </a:r>
            <a:r>
              <a:rPr lang="it-IT" dirty="0"/>
              <a:t> </a:t>
            </a:r>
            <a:r>
              <a:rPr lang="it-IT" dirty="0" err="1"/>
              <a:t>this</a:t>
            </a:r>
            <a:r>
              <a:rPr lang="it-IT" dirty="0"/>
              <a:t> </a:t>
            </a:r>
            <a:r>
              <a:rPr lang="it-IT" dirty="0" err="1"/>
              <a:t>important</a:t>
            </a:r>
            <a:r>
              <a:rPr lang="it-IT" dirty="0"/>
              <a:t>?</a:t>
            </a:r>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p:txBody>
          <a:bodyPr>
            <a:normAutofit lnSpcReduction="10000"/>
          </a:bodyPr>
          <a:lstStyle/>
          <a:p>
            <a:r>
              <a:rPr lang="it-IT" dirty="0" smtClean="0"/>
              <a:t>The </a:t>
            </a:r>
            <a:r>
              <a:rPr lang="it-IT" dirty="0" err="1" smtClean="0"/>
              <a:t>opposition</a:t>
            </a:r>
            <a:r>
              <a:rPr lang="it-IT" dirty="0" smtClean="0"/>
              <a:t> </a:t>
            </a:r>
            <a:r>
              <a:rPr lang="it-IT" dirty="0" err="1" smtClean="0"/>
              <a:t>between</a:t>
            </a:r>
            <a:r>
              <a:rPr lang="it-IT" dirty="0" smtClean="0"/>
              <a:t> “</a:t>
            </a:r>
            <a:r>
              <a:rPr lang="it-IT" dirty="0" err="1" smtClean="0"/>
              <a:t>seeing</a:t>
            </a:r>
            <a:r>
              <a:rPr lang="it-IT" dirty="0" smtClean="0"/>
              <a:t>” and “</a:t>
            </a:r>
            <a:r>
              <a:rPr lang="it-IT" dirty="0" err="1" smtClean="0"/>
              <a:t>knowing</a:t>
            </a:r>
            <a:r>
              <a:rPr lang="it-IT" dirty="0" smtClean="0"/>
              <a:t>”</a:t>
            </a:r>
          </a:p>
          <a:p>
            <a:pPr lvl="1"/>
            <a:r>
              <a:rPr lang="it-IT" dirty="0" smtClean="0"/>
              <a:t>“</a:t>
            </a:r>
            <a:r>
              <a:rPr lang="it-IT" dirty="0" err="1" smtClean="0"/>
              <a:t>seeing</a:t>
            </a:r>
            <a:r>
              <a:rPr lang="it-IT" dirty="0" smtClean="0"/>
              <a:t>” – Local information </a:t>
            </a:r>
            <a:r>
              <a:rPr lang="it-IT" dirty="0" err="1" smtClean="0"/>
              <a:t>prevails</a:t>
            </a:r>
            <a:r>
              <a:rPr lang="it-IT" dirty="0" smtClean="0"/>
              <a:t> over global information</a:t>
            </a:r>
          </a:p>
          <a:p>
            <a:pPr lvl="1"/>
            <a:r>
              <a:rPr lang="it-IT" dirty="0" smtClean="0"/>
              <a:t>“</a:t>
            </a:r>
            <a:r>
              <a:rPr lang="it-IT" dirty="0" err="1" smtClean="0"/>
              <a:t>knowing</a:t>
            </a:r>
            <a:r>
              <a:rPr lang="it-IT" dirty="0" smtClean="0"/>
              <a:t>” – Global information </a:t>
            </a:r>
            <a:r>
              <a:rPr lang="it-IT" dirty="0" err="1" smtClean="0"/>
              <a:t>prevails</a:t>
            </a:r>
            <a:r>
              <a:rPr lang="it-IT" dirty="0" smtClean="0"/>
              <a:t> over </a:t>
            </a:r>
            <a:r>
              <a:rPr lang="it-IT" dirty="0" err="1" smtClean="0"/>
              <a:t>local</a:t>
            </a:r>
            <a:r>
              <a:rPr lang="it-IT" dirty="0" smtClean="0"/>
              <a:t> information</a:t>
            </a:r>
          </a:p>
          <a:p>
            <a:pPr lvl="1"/>
            <a:r>
              <a:rPr lang="it-IT" dirty="0" smtClean="0"/>
              <a:t>(</a:t>
            </a:r>
            <a:r>
              <a:rPr lang="it-IT" dirty="0" err="1" smtClean="0"/>
              <a:t>as</a:t>
            </a:r>
            <a:r>
              <a:rPr lang="it-IT" dirty="0" smtClean="0"/>
              <a:t> far </a:t>
            </a:r>
            <a:r>
              <a:rPr lang="it-IT" dirty="0" err="1" smtClean="0"/>
              <a:t>as</a:t>
            </a:r>
            <a:r>
              <a:rPr lang="it-IT" dirty="0" smtClean="0"/>
              <a:t> the case </a:t>
            </a:r>
            <a:r>
              <a:rPr lang="it-IT" dirty="0" err="1" smtClean="0"/>
              <a:t>we</a:t>
            </a:r>
            <a:r>
              <a:rPr lang="it-IT" dirty="0" smtClean="0"/>
              <a:t> </a:t>
            </a:r>
            <a:r>
              <a:rPr lang="it-IT" dirty="0" err="1" smtClean="0"/>
              <a:t>have</a:t>
            </a:r>
            <a:r>
              <a:rPr lang="it-IT" dirty="0" smtClean="0"/>
              <a:t> </a:t>
            </a:r>
            <a:r>
              <a:rPr lang="it-IT" dirty="0" err="1" smtClean="0"/>
              <a:t>considered</a:t>
            </a:r>
            <a:r>
              <a:rPr lang="it-IT" dirty="0" smtClean="0"/>
              <a:t> </a:t>
            </a:r>
            <a:r>
              <a:rPr lang="it-IT" dirty="0" err="1" smtClean="0"/>
              <a:t>is</a:t>
            </a:r>
            <a:r>
              <a:rPr lang="it-IT" dirty="0" smtClean="0"/>
              <a:t> </a:t>
            </a:r>
            <a:r>
              <a:rPr lang="it-IT" dirty="0" err="1" smtClean="0"/>
              <a:t>concerned</a:t>
            </a:r>
            <a:r>
              <a:rPr lang="it-IT" dirty="0" smtClean="0"/>
              <a:t> – </a:t>
            </a:r>
            <a:r>
              <a:rPr lang="it-IT" dirty="0" err="1" smtClean="0"/>
              <a:t>things</a:t>
            </a:r>
            <a:r>
              <a:rPr lang="it-IT" dirty="0" smtClean="0"/>
              <a:t> are more </a:t>
            </a:r>
            <a:r>
              <a:rPr lang="it-IT" dirty="0" err="1" smtClean="0"/>
              <a:t>complex</a:t>
            </a:r>
            <a:r>
              <a:rPr lang="it-IT" dirty="0" smtClean="0"/>
              <a:t>, </a:t>
            </a:r>
            <a:r>
              <a:rPr lang="it-IT" dirty="0" err="1" smtClean="0"/>
              <a:t>however</a:t>
            </a:r>
            <a:r>
              <a:rPr lang="it-IT" dirty="0" smtClean="0"/>
              <a:t>)</a:t>
            </a:r>
          </a:p>
          <a:p>
            <a:endParaRPr lang="it-IT" dirty="0"/>
          </a:p>
          <a:p>
            <a:r>
              <a:rPr lang="it-IT" dirty="0" err="1" smtClean="0"/>
              <a:t>All</a:t>
            </a:r>
            <a:r>
              <a:rPr lang="it-IT" dirty="0" smtClean="0"/>
              <a:t> </a:t>
            </a:r>
            <a:r>
              <a:rPr lang="it-IT" dirty="0" err="1" smtClean="0"/>
              <a:t>mental</a:t>
            </a:r>
            <a:r>
              <a:rPr lang="it-IT" dirty="0" smtClean="0"/>
              <a:t> </a:t>
            </a:r>
            <a:r>
              <a:rPr lang="it-IT" dirty="0" err="1" smtClean="0"/>
              <a:t>models</a:t>
            </a:r>
            <a:r>
              <a:rPr lang="it-IT" dirty="0" smtClean="0"/>
              <a:t> are </a:t>
            </a:r>
            <a:r>
              <a:rPr lang="it-IT" dirty="0" err="1" smtClean="0"/>
              <a:t>biased</a:t>
            </a:r>
            <a:r>
              <a:rPr lang="it-IT" dirty="0" smtClean="0"/>
              <a:t> </a:t>
            </a:r>
          </a:p>
          <a:p>
            <a:pPr lvl="1"/>
            <a:r>
              <a:rPr lang="it-IT" dirty="0" err="1" smtClean="0"/>
              <a:t>Challenging</a:t>
            </a:r>
            <a:r>
              <a:rPr lang="it-IT" dirty="0" smtClean="0"/>
              <a:t>/</a:t>
            </a:r>
            <a:r>
              <a:rPr lang="it-IT" dirty="0" err="1" smtClean="0"/>
              <a:t>changing</a:t>
            </a:r>
            <a:r>
              <a:rPr lang="it-IT" dirty="0" smtClean="0"/>
              <a:t> </a:t>
            </a:r>
            <a:r>
              <a:rPr lang="it-IT" dirty="0" err="1" smtClean="0"/>
              <a:t>mental</a:t>
            </a:r>
            <a:r>
              <a:rPr lang="it-IT" dirty="0" smtClean="0"/>
              <a:t> </a:t>
            </a:r>
            <a:r>
              <a:rPr lang="it-IT" dirty="0" err="1" smtClean="0"/>
              <a:t>models</a:t>
            </a:r>
            <a:r>
              <a:rPr lang="it-IT" dirty="0" smtClean="0"/>
              <a:t> </a:t>
            </a:r>
            <a:r>
              <a:rPr lang="it-IT" dirty="0" err="1" smtClean="0"/>
              <a:t>requires</a:t>
            </a:r>
            <a:r>
              <a:rPr lang="it-IT" dirty="0" smtClean="0"/>
              <a:t> </a:t>
            </a:r>
            <a:r>
              <a:rPr lang="it-IT" dirty="0" err="1" smtClean="0"/>
              <a:t>dedicated</a:t>
            </a:r>
            <a:r>
              <a:rPr lang="it-IT" dirty="0" smtClean="0"/>
              <a:t> </a:t>
            </a:r>
            <a:r>
              <a:rPr lang="it-IT" dirty="0" err="1" smtClean="0"/>
              <a:t>interventions</a:t>
            </a:r>
            <a:r>
              <a:rPr lang="it-IT" dirty="0" smtClean="0"/>
              <a:t> </a:t>
            </a:r>
          </a:p>
          <a:p>
            <a:pPr lvl="1"/>
            <a:r>
              <a:rPr lang="it-IT" dirty="0" err="1" smtClean="0"/>
              <a:t>One</a:t>
            </a:r>
            <a:r>
              <a:rPr lang="it-IT" dirty="0" smtClean="0"/>
              <a:t> of the </a:t>
            </a:r>
            <a:r>
              <a:rPr lang="it-IT" dirty="0" err="1" smtClean="0"/>
              <a:t>deep</a:t>
            </a:r>
            <a:r>
              <a:rPr lang="it-IT" dirty="0" smtClean="0"/>
              <a:t> </a:t>
            </a:r>
            <a:r>
              <a:rPr lang="it-IT" dirty="0" err="1" smtClean="0"/>
              <a:t>roots</a:t>
            </a:r>
            <a:r>
              <a:rPr lang="it-IT" dirty="0" smtClean="0"/>
              <a:t> of </a:t>
            </a:r>
            <a:r>
              <a:rPr lang="it-IT" dirty="0" err="1" smtClean="0"/>
              <a:t>prejudice</a:t>
            </a:r>
            <a:endParaRPr lang="it-IT" dirty="0" smtClean="0"/>
          </a:p>
          <a:p>
            <a:pPr lvl="2"/>
            <a:r>
              <a:rPr lang="it-IT" dirty="0" smtClean="0"/>
              <a:t>I </a:t>
            </a:r>
            <a:r>
              <a:rPr lang="it-IT" dirty="0" err="1" smtClean="0"/>
              <a:t>know</a:t>
            </a:r>
            <a:r>
              <a:rPr lang="it-IT" dirty="0" smtClean="0"/>
              <a:t> I </a:t>
            </a:r>
            <a:r>
              <a:rPr lang="it-IT" dirty="0" err="1" smtClean="0"/>
              <a:t>should</a:t>
            </a:r>
            <a:r>
              <a:rPr lang="it-IT" dirty="0" smtClean="0"/>
              <a:t> be </a:t>
            </a:r>
            <a:r>
              <a:rPr lang="it-IT" dirty="0" err="1" smtClean="0"/>
              <a:t>vegetarian</a:t>
            </a:r>
            <a:r>
              <a:rPr lang="it-IT" dirty="0" smtClean="0"/>
              <a:t>, </a:t>
            </a:r>
            <a:r>
              <a:rPr lang="it-IT" dirty="0" err="1" smtClean="0"/>
              <a:t>but</a:t>
            </a:r>
            <a:r>
              <a:rPr lang="it-IT" dirty="0" smtClean="0"/>
              <a:t> </a:t>
            </a:r>
            <a:r>
              <a:rPr lang="it-IT" dirty="0" err="1" smtClean="0"/>
              <a:t>that</a:t>
            </a:r>
            <a:r>
              <a:rPr lang="it-IT" dirty="0" smtClean="0"/>
              <a:t> </a:t>
            </a:r>
            <a:r>
              <a:rPr lang="it-IT" dirty="0" err="1" smtClean="0"/>
              <a:t>steak</a:t>
            </a:r>
            <a:r>
              <a:rPr lang="it-IT" dirty="0" smtClean="0"/>
              <a:t> </a:t>
            </a:r>
            <a:r>
              <a:rPr lang="it-IT" dirty="0" err="1" smtClean="0"/>
              <a:t>looks</a:t>
            </a:r>
            <a:r>
              <a:rPr lang="it-IT" dirty="0" smtClean="0"/>
              <a:t> so </a:t>
            </a:r>
            <a:r>
              <a:rPr lang="it-IT" dirty="0" err="1" smtClean="0"/>
              <a:t>tasty</a:t>
            </a:r>
            <a:r>
              <a:rPr lang="it-IT" dirty="0" smtClean="0"/>
              <a:t> …</a:t>
            </a:r>
          </a:p>
          <a:p>
            <a:pPr lvl="1"/>
            <a:r>
              <a:rPr lang="it-IT" dirty="0" smtClean="0"/>
              <a:t>The more </a:t>
            </a:r>
            <a:r>
              <a:rPr lang="it-IT" dirty="0" err="1" smtClean="0"/>
              <a:t>we</a:t>
            </a:r>
            <a:r>
              <a:rPr lang="it-IT" dirty="0" smtClean="0"/>
              <a:t> are </a:t>
            </a:r>
            <a:r>
              <a:rPr lang="it-IT" dirty="0" err="1" smtClean="0"/>
              <a:t>deeply</a:t>
            </a:r>
            <a:r>
              <a:rPr lang="it-IT" dirty="0" smtClean="0"/>
              <a:t> </a:t>
            </a:r>
            <a:r>
              <a:rPr lang="it-IT" dirty="0" err="1" smtClean="0"/>
              <a:t>focussed</a:t>
            </a:r>
            <a:r>
              <a:rPr lang="it-IT" dirty="0" smtClean="0"/>
              <a:t> on a task, the </a:t>
            </a:r>
            <a:r>
              <a:rPr lang="it-IT" dirty="0" err="1" smtClean="0"/>
              <a:t>less</a:t>
            </a:r>
            <a:r>
              <a:rPr lang="it-IT" dirty="0" smtClean="0"/>
              <a:t> </a:t>
            </a:r>
            <a:r>
              <a:rPr lang="it-IT" dirty="0" err="1" smtClean="0"/>
              <a:t>we</a:t>
            </a:r>
            <a:r>
              <a:rPr lang="it-IT" dirty="0" smtClean="0"/>
              <a:t> </a:t>
            </a:r>
            <a:r>
              <a:rPr lang="it-IT" dirty="0" err="1" smtClean="0"/>
              <a:t>see</a:t>
            </a:r>
            <a:r>
              <a:rPr lang="it-IT" dirty="0" smtClean="0"/>
              <a:t> of </a:t>
            </a:r>
            <a:r>
              <a:rPr lang="it-IT" dirty="0" err="1" smtClean="0"/>
              <a:t>our</a:t>
            </a:r>
            <a:r>
              <a:rPr lang="it-IT" dirty="0" smtClean="0"/>
              <a:t> </a:t>
            </a:r>
            <a:r>
              <a:rPr lang="it-IT" dirty="0" err="1" smtClean="0"/>
              <a:t>environment</a:t>
            </a:r>
            <a:endParaRPr lang="it-IT" dirty="0"/>
          </a:p>
        </p:txBody>
      </p:sp>
    </p:spTree>
    <p:extLst>
      <p:ext uri="{BB962C8B-B14F-4D97-AF65-F5344CB8AC3E}">
        <p14:creationId xmlns:p14="http://schemas.microsoft.com/office/powerpoint/2010/main" val="18739253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en-US" dirty="0" smtClean="0"/>
              <a:t>Reframing</a:t>
            </a:r>
            <a:endParaRPr lang="en-US" dirty="0"/>
          </a:p>
        </p:txBody>
      </p:sp>
      <p:sp>
        <p:nvSpPr>
          <p:cNvPr id="3" name="Segnaposto contenuto 2"/>
          <p:cNvSpPr>
            <a:spLocks noGrp="1"/>
          </p:cNvSpPr>
          <p:nvPr>
            <p:ph sz="quarter" idx="1"/>
          </p:nvPr>
        </p:nvSpPr>
        <p:spPr>
          <a:xfrm>
            <a:off x="457200" y="1219200"/>
            <a:ext cx="8229600" cy="5090120"/>
          </a:xfrm>
        </p:spPr>
        <p:txBody>
          <a:bodyPr/>
          <a:lstStyle/>
          <a:p>
            <a:r>
              <a:rPr lang="en-US" dirty="0"/>
              <a:t>Recognize </a:t>
            </a:r>
            <a:r>
              <a:rPr lang="en-US" dirty="0" smtClean="0"/>
              <a:t>our </a:t>
            </a:r>
            <a:r>
              <a:rPr lang="en-US" dirty="0"/>
              <a:t>own mental models (including </a:t>
            </a:r>
            <a:r>
              <a:rPr lang="en-US" dirty="0" smtClean="0"/>
              <a:t>their biases and prejudices</a:t>
            </a:r>
            <a:r>
              <a:rPr lang="en-US" dirty="0"/>
              <a:t>) and find ways to change them</a:t>
            </a:r>
          </a:p>
          <a:p>
            <a:r>
              <a:rPr lang="en-US" dirty="0"/>
              <a:t>Sometimes, </a:t>
            </a:r>
            <a:r>
              <a:rPr lang="en-US" dirty="0" smtClean="0"/>
              <a:t>the </a:t>
            </a:r>
            <a:r>
              <a:rPr lang="en-US" dirty="0"/>
              <a:t>solution to </a:t>
            </a:r>
            <a:r>
              <a:rPr lang="en-US" dirty="0" smtClean="0"/>
              <a:t>our </a:t>
            </a:r>
            <a:r>
              <a:rPr lang="en-US" dirty="0"/>
              <a:t>problems </a:t>
            </a:r>
            <a:r>
              <a:rPr lang="en-US" dirty="0" smtClean="0"/>
              <a:t>requires that we learn to see/know things differently</a:t>
            </a:r>
            <a:endParaRPr lang="en-US" dirty="0"/>
          </a:p>
          <a:p>
            <a:r>
              <a:rPr lang="en-US" dirty="0"/>
              <a:t>Our </a:t>
            </a:r>
            <a:r>
              <a:rPr lang="en-US" dirty="0" smtClean="0"/>
              <a:t>“inherited” models (including biases and prejudices) </a:t>
            </a:r>
            <a:r>
              <a:rPr lang="en-US" dirty="0"/>
              <a:t>are all derived from the past </a:t>
            </a:r>
            <a:r>
              <a:rPr lang="en-US" dirty="0" smtClean="0"/>
              <a:t>– even if they have </a:t>
            </a:r>
            <a:r>
              <a:rPr lang="en-US" dirty="0"/>
              <a:t>proven </a:t>
            </a:r>
            <a:r>
              <a:rPr lang="en-US" dirty="0" smtClean="0"/>
              <a:t>so far successful, this </a:t>
            </a:r>
            <a:r>
              <a:rPr lang="en-US" dirty="0"/>
              <a:t>does not </a:t>
            </a:r>
            <a:r>
              <a:rPr lang="en-US" dirty="0" smtClean="0"/>
              <a:t>imply that they will </a:t>
            </a:r>
            <a:r>
              <a:rPr lang="en-US" dirty="0"/>
              <a:t>be </a:t>
            </a:r>
            <a:r>
              <a:rPr lang="en-US" dirty="0" smtClean="0"/>
              <a:t>successful in </a:t>
            </a:r>
            <a:r>
              <a:rPr lang="en-US" dirty="0"/>
              <a:t>the </a:t>
            </a:r>
            <a:r>
              <a:rPr lang="en-US" dirty="0" smtClean="0"/>
              <a:t>future as well, in </a:t>
            </a:r>
            <a:r>
              <a:rPr lang="en-US" dirty="0"/>
              <a:t>situations very different from those we are </a:t>
            </a:r>
            <a:r>
              <a:rPr lang="en-US" dirty="0" smtClean="0"/>
              <a:t>accustomed to</a:t>
            </a:r>
            <a:endParaRPr lang="en-US" dirty="0"/>
          </a:p>
        </p:txBody>
      </p:sp>
    </p:spTree>
    <p:extLst>
      <p:ext uri="{BB962C8B-B14F-4D97-AF65-F5344CB8AC3E}">
        <p14:creationId xmlns:p14="http://schemas.microsoft.com/office/powerpoint/2010/main" val="20550982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Anticipation</a:t>
            </a:r>
            <a:endParaRPr lang="en-US" dirty="0"/>
          </a:p>
        </p:txBody>
      </p:sp>
      <p:sp>
        <p:nvSpPr>
          <p:cNvPr id="3" name="Segnaposto contenuto 2"/>
          <p:cNvSpPr>
            <a:spLocks noGrp="1"/>
          </p:cNvSpPr>
          <p:nvPr>
            <p:ph sz="quarter" idx="1"/>
          </p:nvPr>
        </p:nvSpPr>
        <p:spPr>
          <a:xfrm>
            <a:off x="457200" y="1219200"/>
            <a:ext cx="8291264" cy="5162128"/>
          </a:xfrm>
        </p:spPr>
        <p:txBody>
          <a:bodyPr>
            <a:normAutofit/>
          </a:bodyPr>
          <a:lstStyle/>
          <a:p>
            <a:r>
              <a:rPr lang="en-US" sz="2800" dirty="0"/>
              <a:t>The future is </a:t>
            </a:r>
            <a:r>
              <a:rPr lang="en-US" sz="2800" dirty="0" smtClean="0"/>
              <a:t>far from being a problem of </a:t>
            </a:r>
            <a:r>
              <a:rPr lang="en-US" sz="2800" dirty="0"/>
              <a:t>either </a:t>
            </a:r>
            <a:r>
              <a:rPr lang="en-US" sz="2800" dirty="0" smtClean="0"/>
              <a:t>extrapolation from trends or exploration of possible futures</a:t>
            </a:r>
            <a:endParaRPr lang="en-US" sz="2800" dirty="0"/>
          </a:p>
          <a:p>
            <a:r>
              <a:rPr lang="en-US" sz="2800" dirty="0" smtClean="0"/>
              <a:t>Move from a static understanding of the future as </a:t>
            </a:r>
            <a:r>
              <a:rPr lang="en-US" sz="2800" dirty="0"/>
              <a:t>something that is </a:t>
            </a:r>
            <a:r>
              <a:rPr lang="en-US" sz="2800" u="sng" dirty="0"/>
              <a:t>there</a:t>
            </a:r>
            <a:r>
              <a:rPr lang="en-US" sz="2800" dirty="0"/>
              <a:t>, </a:t>
            </a:r>
            <a:r>
              <a:rPr lang="en-US" sz="2800" dirty="0" smtClean="0"/>
              <a:t>to a dynamic/</a:t>
            </a:r>
            <a:r>
              <a:rPr lang="en-US" sz="2800" dirty="0" err="1" smtClean="0"/>
              <a:t>processualistic</a:t>
            </a:r>
            <a:r>
              <a:rPr lang="en-US" sz="2800" dirty="0" smtClean="0"/>
              <a:t> understanding of the future as something that </a:t>
            </a:r>
            <a:r>
              <a:rPr lang="en-US" sz="2800" dirty="0"/>
              <a:t>can be </a:t>
            </a:r>
            <a:r>
              <a:rPr lang="en-US" sz="2800" u="sng" dirty="0"/>
              <a:t>generated</a:t>
            </a:r>
            <a:r>
              <a:rPr lang="en-US" sz="2800" dirty="0"/>
              <a:t> or </a:t>
            </a:r>
            <a:r>
              <a:rPr lang="en-US" sz="2800" u="sng" dirty="0"/>
              <a:t>consumed</a:t>
            </a:r>
            <a:r>
              <a:rPr lang="en-US" sz="2800" dirty="0"/>
              <a:t> by our </a:t>
            </a:r>
            <a:r>
              <a:rPr lang="en-US" sz="2800" dirty="0" smtClean="0"/>
              <a:t>deeds</a:t>
            </a:r>
          </a:p>
          <a:p>
            <a:r>
              <a:rPr lang="en-US" sz="2800" b="1" dirty="0" smtClean="0"/>
              <a:t>The future becomes a problem of modifying and eventually expand our </a:t>
            </a:r>
            <a:r>
              <a:rPr lang="en-US" sz="2800" b="1" dirty="0"/>
              <a:t>capacity to act</a:t>
            </a:r>
          </a:p>
          <a:p>
            <a:r>
              <a:rPr lang="en-US" sz="2800" dirty="0" smtClean="0"/>
              <a:t>The future as a problem of </a:t>
            </a:r>
            <a:r>
              <a:rPr lang="en-US" sz="2800" b="1" dirty="0" smtClean="0"/>
              <a:t>designing, implementing </a:t>
            </a:r>
            <a:r>
              <a:rPr lang="en-US" sz="2800" b="1" dirty="0"/>
              <a:t>and </a:t>
            </a:r>
            <a:r>
              <a:rPr lang="en-US" sz="2800" b="1" dirty="0" smtClean="0"/>
              <a:t>testing new futures</a:t>
            </a:r>
            <a:endParaRPr lang="en-US" sz="2800" dirty="0"/>
          </a:p>
        </p:txBody>
      </p:sp>
    </p:spTree>
    <p:extLst>
      <p:ext uri="{BB962C8B-B14F-4D97-AF65-F5344CB8AC3E}">
        <p14:creationId xmlns:p14="http://schemas.microsoft.com/office/powerpoint/2010/main" val="11616454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Anticipation</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57200" y="1219200"/>
            <a:ext cx="8229600" cy="5137150"/>
          </a:xfrm>
        </p:spPr>
        <p:txBody>
          <a:bodyPr>
            <a:normAutofit/>
          </a:bodyPr>
          <a:lstStyle/>
          <a:p>
            <a:pPr hangingPunct="0"/>
            <a:r>
              <a:rPr lang="en-US" dirty="0"/>
              <a:t>An anticipatory behavior is a behavior that ‘uses’ the future in its actual decisional </a:t>
            </a:r>
            <a:r>
              <a:rPr lang="en-US" dirty="0" smtClean="0"/>
              <a:t>process</a:t>
            </a:r>
          </a:p>
          <a:p>
            <a:pPr hangingPunct="0"/>
            <a:r>
              <a:rPr lang="en-US" dirty="0" smtClean="0"/>
              <a:t>To </a:t>
            </a:r>
            <a:r>
              <a:rPr lang="en-US" dirty="0"/>
              <a:t>fix ideas, anticipation </a:t>
            </a:r>
            <a:r>
              <a:rPr lang="en-US" u="sng" dirty="0"/>
              <a:t>includes</a:t>
            </a:r>
            <a:r>
              <a:rPr lang="en-US" dirty="0"/>
              <a:t> </a:t>
            </a:r>
            <a:r>
              <a:rPr lang="en-US" dirty="0" smtClean="0"/>
              <a:t>the outcomes from forecast and foresight and </a:t>
            </a:r>
            <a:r>
              <a:rPr lang="en-US" u="sng" dirty="0" smtClean="0"/>
              <a:t>uses</a:t>
            </a:r>
            <a:r>
              <a:rPr lang="en-US" dirty="0" smtClean="0"/>
              <a:t> them for action</a:t>
            </a:r>
          </a:p>
          <a:p>
            <a:pPr hangingPunct="0"/>
            <a:r>
              <a:rPr lang="en-US" dirty="0" smtClean="0"/>
              <a:t>Two </a:t>
            </a:r>
            <a:r>
              <a:rPr lang="en-US" dirty="0"/>
              <a:t>mandatory components: a forward-looking attitude and the use of the former’s result for action</a:t>
            </a:r>
          </a:p>
          <a:p>
            <a:pPr hangingPunct="0"/>
            <a:r>
              <a:rPr lang="en-US" dirty="0"/>
              <a:t>A weather forecast in itself is not anticipatory in the sense used here</a:t>
            </a:r>
          </a:p>
          <a:p>
            <a:pPr hangingPunct="0"/>
            <a:r>
              <a:rPr lang="en-US" dirty="0"/>
              <a:t>Watching a weather forecast and as a consequence taking an umbrella before going to work is instead an anticipatory </a:t>
            </a:r>
            <a:r>
              <a:rPr lang="en-US" dirty="0" smtClean="0"/>
              <a:t>behavior</a:t>
            </a:r>
            <a:endParaRPr lang="en-US" dirty="0"/>
          </a:p>
        </p:txBody>
      </p:sp>
    </p:spTree>
    <p:extLst>
      <p:ext uri="{BB962C8B-B14F-4D97-AF65-F5344CB8AC3E}">
        <p14:creationId xmlns:p14="http://schemas.microsoft.com/office/powerpoint/2010/main" val="10298153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Anticipation</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p:txBody>
          <a:bodyPr>
            <a:normAutofit/>
          </a:bodyPr>
          <a:lstStyle/>
          <a:p>
            <a:r>
              <a:rPr lang="en-US" dirty="0"/>
              <a:t>Anticipation’s two components are coherent with Rosen’s definition of </a:t>
            </a:r>
            <a:r>
              <a:rPr lang="en-US" dirty="0" smtClean="0"/>
              <a:t>anticipation</a:t>
            </a:r>
          </a:p>
          <a:p>
            <a:endParaRPr lang="en-US" dirty="0"/>
          </a:p>
          <a:p>
            <a:r>
              <a:rPr lang="en-US" dirty="0" smtClean="0"/>
              <a:t>“</a:t>
            </a:r>
            <a:r>
              <a:rPr lang="en-GB" dirty="0" smtClean="0"/>
              <a:t>An </a:t>
            </a:r>
            <a:r>
              <a:rPr lang="en-GB" dirty="0"/>
              <a:t>anticipatory system is a system containing a predictive</a:t>
            </a:r>
            <a:r>
              <a:rPr lang="en-GB" b="1" dirty="0"/>
              <a:t> </a:t>
            </a:r>
            <a:r>
              <a:rPr lang="en-GB" dirty="0"/>
              <a:t>model of itself and/or its environment, which allows it to change state at an instant in accord with the model’s predictions pertaining to a later </a:t>
            </a:r>
            <a:r>
              <a:rPr lang="en-GB" dirty="0" smtClean="0"/>
              <a:t>instant” </a:t>
            </a:r>
            <a:r>
              <a:rPr lang="en-GB" dirty="0"/>
              <a:t>(Rosen, 2012, pp. 8, 313, originally published in 1985</a:t>
            </a:r>
            <a:r>
              <a:rPr lang="en-GB" dirty="0" smtClean="0"/>
              <a:t>)</a:t>
            </a:r>
          </a:p>
        </p:txBody>
      </p:sp>
    </p:spTree>
    <p:extLst>
      <p:ext uri="{BB962C8B-B14F-4D97-AF65-F5344CB8AC3E}">
        <p14:creationId xmlns:p14="http://schemas.microsoft.com/office/powerpoint/2010/main" val="35966883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contenuto 3"/>
          <p:cNvSpPr>
            <a:spLocks noGrp="1"/>
          </p:cNvSpPr>
          <p:nvPr>
            <p:ph sz="quarter" idx="1"/>
          </p:nvPr>
        </p:nvSpPr>
        <p:spPr/>
        <p:txBody>
          <a:bodyPr/>
          <a:lstStyle/>
          <a:p>
            <a:r>
              <a:rPr lang="en-GB" dirty="0" smtClean="0"/>
              <a:t>New models </a:t>
            </a:r>
            <a:r>
              <a:rPr lang="en-GB" u="sng" dirty="0" smtClean="0"/>
              <a:t>developed</a:t>
            </a:r>
            <a:r>
              <a:rPr lang="en-GB" dirty="0" smtClean="0"/>
              <a:t> </a:t>
            </a:r>
            <a:r>
              <a:rPr lang="en-GB" dirty="0"/>
              <a:t>by our forecast and foresight exercises</a:t>
            </a:r>
          </a:p>
          <a:p>
            <a:r>
              <a:rPr lang="en-GB" dirty="0" smtClean="0"/>
              <a:t>Old models </a:t>
            </a:r>
            <a:r>
              <a:rPr lang="en-GB" u="sng" dirty="0"/>
              <a:t>already embedded</a:t>
            </a:r>
            <a:r>
              <a:rPr lang="en-GB" dirty="0"/>
              <a:t> in ourselves and our communities/organizations/institutions </a:t>
            </a:r>
          </a:p>
          <a:p>
            <a:endParaRPr lang="en-GB" dirty="0" smtClean="0"/>
          </a:p>
          <a:p>
            <a:r>
              <a:rPr lang="en-GB" dirty="0" smtClean="0"/>
              <a:t>THE PROBLEM: How to successfully use </a:t>
            </a:r>
            <a:r>
              <a:rPr lang="en-GB" u="sng" dirty="0" smtClean="0"/>
              <a:t>newly</a:t>
            </a:r>
            <a:r>
              <a:rPr lang="en-GB" dirty="0" smtClean="0"/>
              <a:t> </a:t>
            </a:r>
            <a:r>
              <a:rPr lang="en-GB" dirty="0"/>
              <a:t>created </a:t>
            </a:r>
            <a:r>
              <a:rPr lang="en-GB" dirty="0" smtClean="0"/>
              <a:t>models to modify </a:t>
            </a:r>
            <a:r>
              <a:rPr lang="en-GB" u="sng" dirty="0"/>
              <a:t>already</a:t>
            </a:r>
            <a:r>
              <a:rPr lang="en-GB" dirty="0"/>
              <a:t> embedded </a:t>
            </a:r>
            <a:r>
              <a:rPr lang="en-GB" dirty="0" smtClean="0"/>
              <a:t>models</a:t>
            </a:r>
          </a:p>
          <a:p>
            <a:pPr lvl="1"/>
            <a:r>
              <a:rPr lang="en-GB" dirty="0" smtClean="0"/>
              <a:t>Awareness of cognitive and social constraints/biases</a:t>
            </a:r>
          </a:p>
          <a:p>
            <a:pPr lvl="1"/>
            <a:r>
              <a:rPr lang="en-GB" dirty="0" smtClean="0"/>
              <a:t>Awareness of complexity</a:t>
            </a:r>
            <a:endParaRPr lang="it-IT" dirty="0"/>
          </a:p>
          <a:p>
            <a:endParaRPr lang="it-IT" dirty="0"/>
          </a:p>
          <a:p>
            <a:endParaRPr lang="it-IT" dirty="0"/>
          </a:p>
        </p:txBody>
      </p:sp>
      <p:sp>
        <p:nvSpPr>
          <p:cNvPr id="2" name="Titolo 1"/>
          <p:cNvSpPr>
            <a:spLocks noGrp="1"/>
          </p:cNvSpPr>
          <p:nvPr>
            <p:ph type="title"/>
          </p:nvPr>
        </p:nvSpPr>
        <p:spPr/>
        <p:txBody>
          <a:bodyPr/>
          <a:lstStyle/>
          <a:p>
            <a:r>
              <a:rPr lang="it-IT" dirty="0" smtClean="0"/>
              <a:t>A </a:t>
            </a:r>
            <a:r>
              <a:rPr lang="it-IT" dirty="0" err="1" smtClean="0"/>
              <a:t>subtle</a:t>
            </a:r>
            <a:r>
              <a:rPr lang="it-IT" dirty="0" smtClean="0"/>
              <a:t> </a:t>
            </a:r>
            <a:r>
              <a:rPr lang="it-IT" dirty="0" err="1" smtClean="0"/>
              <a:t>difference</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5" name="Ovale 4"/>
          <p:cNvSpPr/>
          <p:nvPr/>
        </p:nvSpPr>
        <p:spPr>
          <a:xfrm>
            <a:off x="6012160" y="5733256"/>
            <a:ext cx="1440160" cy="72008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err="1" smtClean="0"/>
              <a:t>Old</a:t>
            </a:r>
            <a:r>
              <a:rPr lang="it-IT" dirty="0" smtClean="0"/>
              <a:t> M</a:t>
            </a:r>
            <a:endParaRPr lang="it-IT" dirty="0"/>
          </a:p>
        </p:txBody>
      </p:sp>
      <p:sp>
        <p:nvSpPr>
          <p:cNvPr id="6" name="Ovale 5"/>
          <p:cNvSpPr/>
          <p:nvPr/>
        </p:nvSpPr>
        <p:spPr>
          <a:xfrm>
            <a:off x="6012160" y="4797152"/>
            <a:ext cx="1440160" cy="720080"/>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dirty="0" smtClean="0"/>
              <a:t>New M</a:t>
            </a:r>
            <a:endParaRPr lang="it-IT" dirty="0"/>
          </a:p>
        </p:txBody>
      </p:sp>
      <p:sp>
        <p:nvSpPr>
          <p:cNvPr id="7" name="Freccia circolare a destra 6"/>
          <p:cNvSpPr/>
          <p:nvPr/>
        </p:nvSpPr>
        <p:spPr>
          <a:xfrm rot="10800000" flipH="1">
            <a:off x="5580113" y="5181972"/>
            <a:ext cx="323994" cy="936104"/>
          </a:xfrm>
          <a:prstGeom prst="curved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
        <p:nvSpPr>
          <p:cNvPr id="8" name="Freccia circolare a destra 7"/>
          <p:cNvSpPr/>
          <p:nvPr/>
        </p:nvSpPr>
        <p:spPr>
          <a:xfrm flipH="1">
            <a:off x="7560374" y="5157192"/>
            <a:ext cx="323994" cy="936104"/>
          </a:xfrm>
          <a:prstGeom prst="curved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solidFill>
                <a:schemeClr val="tx1"/>
              </a:solidFill>
            </a:endParaRPr>
          </a:p>
        </p:txBody>
      </p:sp>
    </p:spTree>
    <p:extLst>
      <p:ext uri="{BB962C8B-B14F-4D97-AF65-F5344CB8AC3E}">
        <p14:creationId xmlns:p14="http://schemas.microsoft.com/office/powerpoint/2010/main" val="97072008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Anticipation</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57200" y="1196752"/>
            <a:ext cx="8229600" cy="5328592"/>
          </a:xfrm>
        </p:spPr>
        <p:txBody>
          <a:bodyPr>
            <a:normAutofit lnSpcReduction="10000"/>
          </a:bodyPr>
          <a:lstStyle/>
          <a:p>
            <a:r>
              <a:rPr lang="en-GB" sz="2400" b="1" dirty="0"/>
              <a:t>Why now? </a:t>
            </a:r>
            <a:r>
              <a:rPr lang="en-GB" sz="2400" b="1" dirty="0" smtClean="0"/>
              <a:t>(1) </a:t>
            </a:r>
            <a:r>
              <a:rPr lang="en-GB" sz="2400" dirty="0" smtClean="0"/>
              <a:t>– Because of the challenges we are going to face</a:t>
            </a:r>
          </a:p>
          <a:p>
            <a:r>
              <a:rPr lang="en-GB" sz="2400" b="1" dirty="0"/>
              <a:t>Why now? (</a:t>
            </a:r>
            <a:r>
              <a:rPr lang="en-GB" sz="2400" b="1" dirty="0" smtClean="0"/>
              <a:t>1I) </a:t>
            </a:r>
            <a:r>
              <a:rPr lang="en-GB" sz="2400" dirty="0"/>
              <a:t>– Because the </a:t>
            </a:r>
            <a:r>
              <a:rPr lang="en-GB" sz="2400" dirty="0" smtClean="0"/>
              <a:t>(human </a:t>
            </a:r>
            <a:r>
              <a:rPr lang="en-GB" sz="2400" dirty="0"/>
              <a:t>and </a:t>
            </a:r>
            <a:r>
              <a:rPr lang="en-GB" sz="2400" dirty="0" smtClean="0"/>
              <a:t>social) </a:t>
            </a:r>
            <a:r>
              <a:rPr lang="en-GB" sz="2400" dirty="0"/>
              <a:t>sciences are refocusing on the future</a:t>
            </a:r>
          </a:p>
          <a:p>
            <a:r>
              <a:rPr lang="en-GB" sz="2400" b="1" dirty="0" smtClean="0"/>
              <a:t>Why do this? (1) </a:t>
            </a:r>
            <a:r>
              <a:rPr lang="en-GB" sz="2400" dirty="0" smtClean="0"/>
              <a:t>– </a:t>
            </a:r>
            <a:r>
              <a:rPr lang="en-GB" sz="2400" dirty="0"/>
              <a:t>this </a:t>
            </a:r>
            <a:r>
              <a:rPr lang="en-GB" sz="2400" dirty="0" smtClean="0"/>
              <a:t>is </a:t>
            </a:r>
            <a:r>
              <a:rPr lang="en-GB" sz="2400" dirty="0"/>
              <a:t>about the </a:t>
            </a:r>
            <a:r>
              <a:rPr lang="en-GB" sz="2400" b="1" u="sng" dirty="0">
                <a:solidFill>
                  <a:srgbClr val="FF0000"/>
                </a:solidFill>
              </a:rPr>
              <a:t>recognition of the empirical fact of anticipation in all systems</a:t>
            </a:r>
            <a:r>
              <a:rPr lang="en-GB" sz="2400" dirty="0"/>
              <a:t> – there is an empirical and theoretical challenge to understand how this works. It is also about building our capacity to reflect upon how anticipatory processes are working, and about broadening our repertoire and our sensitivity and reflexivity about this</a:t>
            </a:r>
            <a:endParaRPr lang="it-IT" sz="2400" dirty="0"/>
          </a:p>
          <a:p>
            <a:r>
              <a:rPr lang="en-GB" sz="2400" b="1" dirty="0" smtClean="0"/>
              <a:t>Why </a:t>
            </a:r>
            <a:r>
              <a:rPr lang="en-GB" sz="2400" b="1" dirty="0"/>
              <a:t>do this? </a:t>
            </a:r>
            <a:r>
              <a:rPr lang="en-GB" sz="2400" b="1" dirty="0" smtClean="0"/>
              <a:t>(II) </a:t>
            </a:r>
            <a:r>
              <a:rPr lang="en-GB" sz="2400" dirty="0" smtClean="0"/>
              <a:t>– </a:t>
            </a:r>
            <a:r>
              <a:rPr lang="en-GB" sz="2400" dirty="0"/>
              <a:t>to challenge the </a:t>
            </a:r>
            <a:r>
              <a:rPr lang="en-GB" sz="2400" b="1" dirty="0"/>
              <a:t>fragmentation</a:t>
            </a:r>
            <a:r>
              <a:rPr lang="en-GB" sz="2400" dirty="0"/>
              <a:t> of the human and social sciences; to help them to make a more significant </a:t>
            </a:r>
            <a:r>
              <a:rPr lang="en-GB" sz="2400" b="1" dirty="0"/>
              <a:t>contribution</a:t>
            </a:r>
            <a:r>
              <a:rPr lang="en-GB" sz="2400" dirty="0"/>
              <a:t> to the world (and, as a consequence: to empower citizens and social groups</a:t>
            </a:r>
            <a:r>
              <a:rPr lang="en-GB" sz="2400" dirty="0" smtClean="0"/>
              <a:t>)</a:t>
            </a:r>
            <a:endParaRPr lang="it-IT" dirty="0"/>
          </a:p>
        </p:txBody>
      </p:sp>
    </p:spTree>
    <p:extLst>
      <p:ext uri="{BB962C8B-B14F-4D97-AF65-F5344CB8AC3E}">
        <p14:creationId xmlns:p14="http://schemas.microsoft.com/office/powerpoint/2010/main" val="7396477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a:xfrm>
            <a:off x="2898648" y="6447616"/>
            <a:ext cx="3505200" cy="365760"/>
          </a:xfrm>
        </p:spPr>
        <p:txBody>
          <a:bodyPr/>
          <a:lstStyle/>
          <a:p>
            <a:r>
              <a:rPr kumimoji="0" lang="en-US" dirty="0" smtClean="0"/>
              <a:t>http://</a:t>
            </a:r>
            <a:r>
              <a:rPr kumimoji="0" lang="en-US" dirty="0" err="1" smtClean="0"/>
              <a:t>www.projectanticipation.org</a:t>
            </a:r>
            <a:endParaRPr kumimoji="0" lang="en-US" dirty="0"/>
          </a:p>
        </p:txBody>
      </p:sp>
      <p:sp>
        <p:nvSpPr>
          <p:cNvPr id="5" name="Rettangolo arrotondato 4"/>
          <p:cNvSpPr/>
          <p:nvPr/>
        </p:nvSpPr>
        <p:spPr>
          <a:xfrm>
            <a:off x="1115616" y="1268760"/>
            <a:ext cx="6984776" cy="11521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smtClean="0"/>
              <a:t>A First </a:t>
            </a:r>
            <a:r>
              <a:rPr lang="it-IT" sz="3200" dirty="0" err="1" smtClean="0"/>
              <a:t>Understanding</a:t>
            </a:r>
            <a:r>
              <a:rPr lang="it-IT" sz="3200" dirty="0" smtClean="0"/>
              <a:t> of </a:t>
            </a:r>
            <a:r>
              <a:rPr lang="it-IT" sz="3200" dirty="0" err="1" smtClean="0"/>
              <a:t>Anticipation</a:t>
            </a:r>
            <a:endParaRPr lang="it-IT" sz="3200" dirty="0"/>
          </a:p>
        </p:txBody>
      </p:sp>
      <p:sp>
        <p:nvSpPr>
          <p:cNvPr id="6" name="Rettangolo arrotondato 5"/>
          <p:cNvSpPr/>
          <p:nvPr/>
        </p:nvSpPr>
        <p:spPr>
          <a:xfrm>
            <a:off x="1115616" y="2924944"/>
            <a:ext cx="6984776" cy="1152128"/>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err="1" smtClean="0">
                <a:solidFill>
                  <a:schemeClr val="tx1"/>
                </a:solidFill>
              </a:rPr>
              <a:t>What</a:t>
            </a:r>
            <a:r>
              <a:rPr lang="it-IT" sz="3200" dirty="0" smtClean="0">
                <a:solidFill>
                  <a:schemeClr val="tx1"/>
                </a:solidFill>
              </a:rPr>
              <a:t> </a:t>
            </a:r>
            <a:r>
              <a:rPr lang="it-IT" sz="3200" dirty="0" err="1" smtClean="0">
                <a:solidFill>
                  <a:schemeClr val="tx1"/>
                </a:solidFill>
              </a:rPr>
              <a:t>Next</a:t>
            </a:r>
            <a:r>
              <a:rPr lang="it-IT" sz="3200" dirty="0" smtClean="0">
                <a:solidFill>
                  <a:schemeClr val="tx1"/>
                </a:solidFill>
              </a:rPr>
              <a:t>?</a:t>
            </a:r>
            <a:endParaRPr lang="it-IT" sz="3200" dirty="0">
              <a:solidFill>
                <a:schemeClr val="tx1"/>
              </a:solidFill>
            </a:endParaRPr>
          </a:p>
        </p:txBody>
      </p:sp>
      <p:sp>
        <p:nvSpPr>
          <p:cNvPr id="7" name="Rettangolo arrotondato 6"/>
          <p:cNvSpPr/>
          <p:nvPr/>
        </p:nvSpPr>
        <p:spPr>
          <a:xfrm>
            <a:off x="1115616" y="4653136"/>
            <a:ext cx="6984776" cy="11521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smtClean="0"/>
              <a:t>A </a:t>
            </a:r>
            <a:r>
              <a:rPr lang="it-IT" sz="3200" dirty="0" err="1" smtClean="0"/>
              <a:t>Methodological</a:t>
            </a:r>
            <a:r>
              <a:rPr lang="it-IT" sz="3200" dirty="0" smtClean="0"/>
              <a:t> </a:t>
            </a:r>
            <a:r>
              <a:rPr lang="it-IT" sz="3200" dirty="0" err="1" smtClean="0"/>
              <a:t>Caveat</a:t>
            </a:r>
            <a:endParaRPr lang="it-IT" sz="3200" dirty="0"/>
          </a:p>
        </p:txBody>
      </p:sp>
    </p:spTree>
    <p:extLst>
      <p:ext uri="{BB962C8B-B14F-4D97-AF65-F5344CB8AC3E}">
        <p14:creationId xmlns:p14="http://schemas.microsoft.com/office/powerpoint/2010/main" val="4630672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What</a:t>
            </a:r>
            <a:r>
              <a:rPr lang="it-IT" dirty="0" smtClean="0"/>
              <a:t> </a:t>
            </a:r>
            <a:r>
              <a:rPr lang="it-IT" dirty="0" err="1" smtClean="0"/>
              <a:t>Next</a:t>
            </a:r>
            <a:r>
              <a:rPr lang="it-IT" dirty="0" smtClean="0"/>
              <a:t>? </a:t>
            </a:r>
            <a:r>
              <a:rPr lang="it-IT" dirty="0" err="1" smtClean="0"/>
              <a:t>Futures</a:t>
            </a:r>
            <a:r>
              <a:rPr lang="it-IT" dirty="0" smtClean="0"/>
              <a:t> </a:t>
            </a:r>
            <a:r>
              <a:rPr lang="it-IT" dirty="0" err="1" smtClean="0"/>
              <a:t>Literacy</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p:txBody>
          <a:bodyPr>
            <a:normAutofit/>
          </a:bodyPr>
          <a:lstStyle/>
          <a:p>
            <a:r>
              <a:rPr lang="en-US" sz="2800" b="1" dirty="0" smtClean="0">
                <a:solidFill>
                  <a:srgbClr val="FF0000"/>
                </a:solidFill>
              </a:rPr>
              <a:t>Typology of Futures</a:t>
            </a:r>
          </a:p>
          <a:p>
            <a:pPr lvl="1"/>
            <a:r>
              <a:rPr lang="it-IT" dirty="0" err="1" smtClean="0">
                <a:solidFill>
                  <a:srgbClr val="000000"/>
                </a:solidFill>
              </a:rPr>
              <a:t>Possible</a:t>
            </a:r>
            <a:r>
              <a:rPr lang="it-IT" dirty="0" smtClean="0">
                <a:solidFill>
                  <a:srgbClr val="000000"/>
                </a:solidFill>
              </a:rPr>
              <a:t> – </a:t>
            </a:r>
            <a:r>
              <a:rPr lang="it-IT" dirty="0" err="1" smtClean="0">
                <a:solidFill>
                  <a:srgbClr val="000000"/>
                </a:solidFill>
              </a:rPr>
              <a:t>Plausible</a:t>
            </a:r>
            <a:r>
              <a:rPr lang="it-IT" dirty="0" smtClean="0">
                <a:solidFill>
                  <a:srgbClr val="000000"/>
                </a:solidFill>
              </a:rPr>
              <a:t> – </a:t>
            </a:r>
            <a:r>
              <a:rPr lang="it-IT" dirty="0" err="1" smtClean="0">
                <a:solidFill>
                  <a:srgbClr val="000000"/>
                </a:solidFill>
              </a:rPr>
              <a:t>Probable</a:t>
            </a:r>
            <a:r>
              <a:rPr lang="it-IT" dirty="0" smtClean="0">
                <a:solidFill>
                  <a:srgbClr val="000000"/>
                </a:solidFill>
              </a:rPr>
              <a:t> – </a:t>
            </a:r>
            <a:r>
              <a:rPr lang="it-IT" dirty="0" err="1" smtClean="0">
                <a:solidFill>
                  <a:srgbClr val="000000"/>
                </a:solidFill>
              </a:rPr>
              <a:t>Preferable</a:t>
            </a:r>
            <a:r>
              <a:rPr lang="it-IT" dirty="0" smtClean="0">
                <a:solidFill>
                  <a:srgbClr val="000000"/>
                </a:solidFill>
              </a:rPr>
              <a:t> (</a:t>
            </a:r>
            <a:r>
              <a:rPr lang="it-IT" dirty="0">
                <a:solidFill>
                  <a:srgbClr val="000000"/>
                </a:solidFill>
              </a:rPr>
              <a:t>Amara 1981)</a:t>
            </a:r>
          </a:p>
          <a:p>
            <a:pPr lvl="1"/>
            <a:r>
              <a:rPr lang="it-IT" dirty="0">
                <a:solidFill>
                  <a:srgbClr val="000000"/>
                </a:solidFill>
              </a:rPr>
              <a:t>Tomorrow – 6 </a:t>
            </a:r>
            <a:r>
              <a:rPr lang="it-IT" dirty="0" err="1">
                <a:solidFill>
                  <a:srgbClr val="000000"/>
                </a:solidFill>
              </a:rPr>
              <a:t>months</a:t>
            </a:r>
            <a:r>
              <a:rPr lang="it-IT" dirty="0">
                <a:solidFill>
                  <a:srgbClr val="000000"/>
                </a:solidFill>
              </a:rPr>
              <a:t> – 3 </a:t>
            </a:r>
            <a:r>
              <a:rPr lang="it-IT" dirty="0" err="1">
                <a:solidFill>
                  <a:srgbClr val="000000"/>
                </a:solidFill>
              </a:rPr>
              <a:t>years</a:t>
            </a:r>
            <a:r>
              <a:rPr lang="it-IT" dirty="0">
                <a:solidFill>
                  <a:srgbClr val="000000"/>
                </a:solidFill>
              </a:rPr>
              <a:t> – 10 </a:t>
            </a:r>
            <a:r>
              <a:rPr lang="it-IT" dirty="0" err="1">
                <a:solidFill>
                  <a:srgbClr val="000000"/>
                </a:solidFill>
              </a:rPr>
              <a:t>years</a:t>
            </a:r>
            <a:r>
              <a:rPr lang="it-IT" dirty="0">
                <a:solidFill>
                  <a:srgbClr val="000000"/>
                </a:solidFill>
              </a:rPr>
              <a:t> – …</a:t>
            </a:r>
            <a:endParaRPr lang="en-US" dirty="0">
              <a:solidFill>
                <a:srgbClr val="000000"/>
              </a:solidFill>
            </a:endParaRPr>
          </a:p>
          <a:p>
            <a:r>
              <a:rPr lang="en-US" sz="2800" b="1" dirty="0" smtClean="0">
                <a:solidFill>
                  <a:srgbClr val="FF0000"/>
                </a:solidFill>
              </a:rPr>
              <a:t>Ways of Using the Future </a:t>
            </a:r>
            <a:r>
              <a:rPr lang="en-US" sz="2800" dirty="0">
                <a:solidFill>
                  <a:srgbClr val="000000"/>
                </a:solidFill>
              </a:rPr>
              <a:t>(Miller)</a:t>
            </a:r>
            <a:endParaRPr lang="en-US" sz="2800" b="1" dirty="0" smtClean="0">
              <a:solidFill>
                <a:srgbClr val="FF0000"/>
              </a:solidFill>
            </a:endParaRPr>
          </a:p>
          <a:p>
            <a:pPr lvl="1"/>
            <a:r>
              <a:rPr lang="en-US" dirty="0" smtClean="0">
                <a:solidFill>
                  <a:srgbClr val="000000"/>
                </a:solidFill>
              </a:rPr>
              <a:t>Optimization</a:t>
            </a:r>
            <a:r>
              <a:rPr lang="en-US" dirty="0">
                <a:solidFill>
                  <a:srgbClr val="000000"/>
                </a:solidFill>
              </a:rPr>
              <a:t>: How to “colonize” the future (e.g., </a:t>
            </a:r>
            <a:r>
              <a:rPr lang="en-US" dirty="0" smtClean="0">
                <a:solidFill>
                  <a:srgbClr val="000000"/>
                </a:solidFill>
              </a:rPr>
              <a:t>planning</a:t>
            </a:r>
            <a:r>
              <a:rPr lang="en-US" dirty="0">
                <a:solidFill>
                  <a:srgbClr val="000000"/>
                </a:solidFill>
              </a:rPr>
              <a:t>) </a:t>
            </a:r>
          </a:p>
          <a:p>
            <a:pPr lvl="1"/>
            <a:r>
              <a:rPr lang="en-US" dirty="0">
                <a:solidFill>
                  <a:srgbClr val="000000"/>
                </a:solidFill>
              </a:rPr>
              <a:t>Contingency: How to prepare for anticipated surprises</a:t>
            </a:r>
          </a:p>
          <a:p>
            <a:pPr lvl="1"/>
            <a:r>
              <a:rPr lang="en-US" dirty="0">
                <a:solidFill>
                  <a:srgbClr val="000000"/>
                </a:solidFill>
              </a:rPr>
              <a:t>Novelty: </a:t>
            </a:r>
            <a:r>
              <a:rPr lang="en-US" u="sng" dirty="0">
                <a:solidFill>
                  <a:srgbClr val="000000"/>
                </a:solidFill>
              </a:rPr>
              <a:t>How to expand perceptions of the </a:t>
            </a:r>
            <a:r>
              <a:rPr lang="en-US" u="sng" dirty="0" smtClean="0">
                <a:solidFill>
                  <a:srgbClr val="000000"/>
                </a:solidFill>
              </a:rPr>
              <a:t>present</a:t>
            </a:r>
            <a:endParaRPr lang="en-US" dirty="0" smtClean="0">
              <a:solidFill>
                <a:srgbClr val="000000"/>
              </a:solidFill>
            </a:endParaRPr>
          </a:p>
          <a:p>
            <a:pPr lvl="1"/>
            <a:endParaRPr lang="en-US" sz="2500" dirty="0" smtClean="0"/>
          </a:p>
          <a:p>
            <a:pPr lvl="1"/>
            <a:r>
              <a:rPr lang="en-US" sz="2500" b="1" dirty="0" smtClean="0">
                <a:solidFill>
                  <a:srgbClr val="FF0000"/>
                </a:solidFill>
              </a:rPr>
              <a:t>Social </a:t>
            </a:r>
            <a:r>
              <a:rPr lang="en-US" sz="2500" b="1" dirty="0">
                <a:solidFill>
                  <a:srgbClr val="FF0000"/>
                </a:solidFill>
              </a:rPr>
              <a:t>and psychological </a:t>
            </a:r>
            <a:r>
              <a:rPr lang="en-US" sz="2500" b="1" dirty="0" smtClean="0">
                <a:solidFill>
                  <a:srgbClr val="FF0000"/>
                </a:solidFill>
              </a:rPr>
              <a:t>constraints obstructing </a:t>
            </a:r>
            <a:r>
              <a:rPr lang="en-US" sz="2500" b="1" dirty="0">
                <a:solidFill>
                  <a:srgbClr val="FF0000"/>
                </a:solidFill>
              </a:rPr>
              <a:t>our </a:t>
            </a:r>
            <a:r>
              <a:rPr lang="en-US" sz="2500" b="1" u="sng" dirty="0">
                <a:solidFill>
                  <a:srgbClr val="FF0000"/>
                </a:solidFill>
              </a:rPr>
              <a:t>future-generating capacity</a:t>
            </a:r>
            <a:r>
              <a:rPr lang="en-US" sz="2500" b="1" dirty="0">
                <a:solidFill>
                  <a:srgbClr val="FF0000"/>
                </a:solidFill>
              </a:rPr>
              <a:t> </a:t>
            </a:r>
          </a:p>
          <a:p>
            <a:pPr lvl="1"/>
            <a:r>
              <a:rPr lang="en-US" sz="2500" b="1" dirty="0" smtClean="0">
                <a:solidFill>
                  <a:srgbClr val="FF0000"/>
                </a:solidFill>
              </a:rPr>
              <a:t>Complexity</a:t>
            </a:r>
            <a:endParaRPr lang="it-IT" b="1" dirty="0">
              <a:solidFill>
                <a:srgbClr val="FF0000"/>
              </a:solidFill>
            </a:endParaRPr>
          </a:p>
        </p:txBody>
      </p:sp>
    </p:spTree>
    <p:extLst>
      <p:ext uri="{BB962C8B-B14F-4D97-AF65-F5344CB8AC3E}">
        <p14:creationId xmlns:p14="http://schemas.microsoft.com/office/powerpoint/2010/main" val="6393765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agenda</a:t>
            </a:r>
            <a:endParaRPr lang="en-US" dirty="0"/>
          </a:p>
        </p:txBody>
      </p:sp>
      <p:sp>
        <p:nvSpPr>
          <p:cNvPr id="3" name="Footer Placeholder 2"/>
          <p:cNvSpPr>
            <a:spLocks noGrp="1"/>
          </p:cNvSpPr>
          <p:nvPr>
            <p:ph type="ftr" sz="quarter" idx="11"/>
          </p:nvPr>
        </p:nvSpPr>
        <p:spPr/>
        <p:txBody>
          <a:bodyPr/>
          <a:lstStyle/>
          <a:p>
            <a:r>
              <a:rPr kumimoji="0" lang="en-US" smtClean="0"/>
              <a:t>http://www.projectanticipation.org</a:t>
            </a:r>
            <a:endParaRPr kumimoji="0" lang="en-US"/>
          </a:p>
        </p:txBody>
      </p:sp>
      <p:sp>
        <p:nvSpPr>
          <p:cNvPr id="4" name="Content Placeholder 3"/>
          <p:cNvSpPr>
            <a:spLocks noGrp="1"/>
          </p:cNvSpPr>
          <p:nvPr>
            <p:ph sz="quarter" idx="1"/>
          </p:nvPr>
        </p:nvSpPr>
        <p:spPr>
          <a:xfrm>
            <a:off x="457200" y="1219200"/>
            <a:ext cx="8229600" cy="5137150"/>
          </a:xfrm>
        </p:spPr>
        <p:txBody>
          <a:bodyPr>
            <a:normAutofit fontScale="92500" lnSpcReduction="10000"/>
          </a:bodyPr>
          <a:lstStyle/>
          <a:p>
            <a:r>
              <a:rPr lang="en-US" b="1" dirty="0" smtClean="0"/>
              <a:t>Chart the territory</a:t>
            </a:r>
            <a:r>
              <a:rPr lang="en-US" dirty="0" smtClean="0"/>
              <a:t>: understand how </a:t>
            </a:r>
            <a:r>
              <a:rPr lang="en-US" dirty="0" smtClean="0"/>
              <a:t>different </a:t>
            </a:r>
            <a:r>
              <a:rPr lang="en-US" dirty="0" smtClean="0"/>
              <a:t>sciences and disciplines address the future</a:t>
            </a:r>
          </a:p>
          <a:p>
            <a:r>
              <a:rPr lang="en-US" dirty="0" smtClean="0"/>
              <a:t>This conference shows that the topic is getting burning-hot</a:t>
            </a:r>
          </a:p>
          <a:p>
            <a:pPr lvl="1"/>
            <a:r>
              <a:rPr lang="en-US" dirty="0" smtClean="0"/>
              <a:t>Almost 400 submissions</a:t>
            </a:r>
          </a:p>
          <a:p>
            <a:pPr lvl="1"/>
            <a:r>
              <a:rPr lang="en-US" dirty="0" smtClean="0"/>
              <a:t>About 260 presentations</a:t>
            </a:r>
          </a:p>
          <a:p>
            <a:pPr lvl="1"/>
            <a:r>
              <a:rPr lang="en-US" dirty="0" smtClean="0"/>
              <a:t>Wide disciplinary coverage: from sociology to engineering, from philosophy to design, from city planning to anthropology, from psychology to architecture, </a:t>
            </a:r>
            <a:r>
              <a:rPr lang="en-US" dirty="0" err="1" smtClean="0"/>
              <a:t>etc</a:t>
            </a:r>
            <a:endParaRPr lang="en-US" dirty="0" smtClean="0"/>
          </a:p>
          <a:p>
            <a:r>
              <a:rPr lang="en-US" dirty="0" smtClean="0"/>
              <a:t>For which purpose?</a:t>
            </a:r>
          </a:p>
          <a:p>
            <a:pPr lvl="1"/>
            <a:r>
              <a:rPr lang="en-US" dirty="0" smtClean="0"/>
              <a:t>Forthcoming challenges (and opportunities) ask us </a:t>
            </a:r>
            <a:r>
              <a:rPr lang="en-US" dirty="0" smtClean="0"/>
              <a:t>move </a:t>
            </a:r>
            <a:r>
              <a:rPr lang="en-US" b="1" u="sng" dirty="0" smtClean="0">
                <a:solidFill>
                  <a:srgbClr val="FF0000"/>
                </a:solidFill>
              </a:rPr>
              <a:t>from </a:t>
            </a:r>
            <a:r>
              <a:rPr lang="en-US" b="1" u="sng" dirty="0">
                <a:solidFill>
                  <a:srgbClr val="FF0000"/>
                </a:solidFill>
              </a:rPr>
              <a:t>a primarily reactive </a:t>
            </a:r>
            <a:r>
              <a:rPr lang="en-US" b="1" u="sng" dirty="0" smtClean="0">
                <a:solidFill>
                  <a:srgbClr val="FF0000"/>
                </a:solidFill>
              </a:rPr>
              <a:t>science to </a:t>
            </a:r>
            <a:r>
              <a:rPr lang="en-US" b="1" u="sng" dirty="0">
                <a:solidFill>
                  <a:srgbClr val="FF0000"/>
                </a:solidFill>
              </a:rPr>
              <a:t>a primarily anticipatory </a:t>
            </a:r>
            <a:r>
              <a:rPr lang="en-US" b="1" u="sng" dirty="0" smtClean="0">
                <a:solidFill>
                  <a:srgbClr val="FF0000"/>
                </a:solidFill>
              </a:rPr>
              <a:t>one</a:t>
            </a:r>
            <a:endParaRPr lang="en-US" b="1" u="sng" dirty="0">
              <a:solidFill>
                <a:srgbClr val="FF0000"/>
              </a:solidFill>
            </a:endParaRPr>
          </a:p>
          <a:p>
            <a:pPr lvl="1"/>
            <a:r>
              <a:rPr lang="en-US" dirty="0" smtClean="0"/>
              <a:t>Change </a:t>
            </a:r>
            <a:r>
              <a:rPr lang="en-US" dirty="0" smtClean="0"/>
              <a:t>from understanding “what is” to “what is to become” </a:t>
            </a:r>
          </a:p>
          <a:p>
            <a:pPr lvl="1"/>
            <a:r>
              <a:rPr lang="en-US" dirty="0" smtClean="0"/>
              <a:t>And, as a consequence, help addressing the fragmentation especially of the human and social sciences</a:t>
            </a:r>
          </a:p>
          <a:p>
            <a:pPr lvl="1"/>
            <a:endParaRPr lang="en-US" dirty="0"/>
          </a:p>
        </p:txBody>
      </p:sp>
    </p:spTree>
    <p:extLst>
      <p:ext uri="{BB962C8B-B14F-4D97-AF65-F5344CB8AC3E}">
        <p14:creationId xmlns:p14="http://schemas.microsoft.com/office/powerpoint/2010/main" val="5996891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Uncertainty</a:t>
            </a:r>
            <a:r>
              <a:rPr lang="it-IT" dirty="0" smtClean="0"/>
              <a:t> </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57200" y="1219200"/>
            <a:ext cx="8229600" cy="5234136"/>
          </a:xfrm>
        </p:spPr>
        <p:txBody>
          <a:bodyPr>
            <a:normAutofit/>
          </a:bodyPr>
          <a:lstStyle/>
          <a:p>
            <a:r>
              <a:rPr lang="it-IT" sz="2800" dirty="0" smtClean="0"/>
              <a:t>People </a:t>
            </a:r>
            <a:r>
              <a:rPr lang="it-IT" sz="2800" dirty="0" err="1" smtClean="0"/>
              <a:t>often</a:t>
            </a:r>
            <a:r>
              <a:rPr lang="it-IT" sz="2800" dirty="0" smtClean="0"/>
              <a:t> </a:t>
            </a:r>
            <a:r>
              <a:rPr lang="it-IT" sz="2800" dirty="0" err="1" smtClean="0"/>
              <a:t>feel</a:t>
            </a:r>
            <a:r>
              <a:rPr lang="it-IT" sz="2800" dirty="0" smtClean="0"/>
              <a:t> </a:t>
            </a:r>
            <a:r>
              <a:rPr lang="it-IT" sz="2800" dirty="0" err="1" smtClean="0"/>
              <a:t>unconfortable</a:t>
            </a:r>
            <a:r>
              <a:rPr lang="it-IT" sz="2800" dirty="0" smtClean="0"/>
              <a:t> with </a:t>
            </a:r>
            <a:r>
              <a:rPr lang="it-IT" sz="2800" dirty="0" err="1" smtClean="0"/>
              <a:t>uncertainty</a:t>
            </a:r>
            <a:r>
              <a:rPr lang="it-IT" sz="2800" dirty="0" smtClean="0"/>
              <a:t> – </a:t>
            </a:r>
            <a:r>
              <a:rPr lang="it-IT" sz="2800" dirty="0" err="1"/>
              <a:t>ambiguity</a:t>
            </a:r>
            <a:r>
              <a:rPr lang="it-IT" sz="2800" dirty="0"/>
              <a:t> </a:t>
            </a:r>
            <a:r>
              <a:rPr lang="it-IT" sz="2800" dirty="0" smtClean="0"/>
              <a:t>– </a:t>
            </a:r>
            <a:r>
              <a:rPr lang="it-IT" sz="2800" dirty="0" err="1" smtClean="0"/>
              <a:t>complexity</a:t>
            </a:r>
            <a:r>
              <a:rPr lang="it-IT" sz="2800" dirty="0" smtClean="0"/>
              <a:t> </a:t>
            </a:r>
          </a:p>
          <a:p>
            <a:pPr lvl="1"/>
            <a:r>
              <a:rPr lang="it-IT" sz="2400" dirty="0" err="1" smtClean="0"/>
              <a:t>After</a:t>
            </a:r>
            <a:r>
              <a:rPr lang="it-IT" sz="2400" dirty="0" smtClean="0"/>
              <a:t> </a:t>
            </a:r>
            <a:r>
              <a:rPr lang="it-IT" sz="2400" dirty="0" err="1" smtClean="0"/>
              <a:t>all</a:t>
            </a:r>
            <a:r>
              <a:rPr lang="it-IT" sz="2400" dirty="0" smtClean="0"/>
              <a:t>, </a:t>
            </a:r>
            <a:r>
              <a:rPr lang="it-IT" sz="2400" dirty="0" err="1" smtClean="0"/>
              <a:t>humans</a:t>
            </a:r>
            <a:r>
              <a:rPr lang="it-IT" sz="2400" dirty="0" smtClean="0"/>
              <a:t> </a:t>
            </a:r>
            <a:r>
              <a:rPr lang="it-IT" sz="2400" dirty="0" err="1" smtClean="0"/>
              <a:t>like</a:t>
            </a:r>
            <a:r>
              <a:rPr lang="it-IT" sz="2400" dirty="0" smtClean="0"/>
              <a:t> to control </a:t>
            </a:r>
            <a:r>
              <a:rPr lang="it-IT" sz="2400" dirty="0" err="1" smtClean="0"/>
              <a:t>things</a:t>
            </a:r>
            <a:endParaRPr lang="it-IT" sz="2400" dirty="0" smtClean="0"/>
          </a:p>
          <a:p>
            <a:r>
              <a:rPr lang="it-IT" sz="2800" dirty="0" err="1" smtClean="0"/>
              <a:t>Ambiguity</a:t>
            </a:r>
            <a:r>
              <a:rPr lang="it-IT" sz="2800" dirty="0" smtClean="0"/>
              <a:t> and </a:t>
            </a:r>
            <a:r>
              <a:rPr lang="it-IT" sz="2800" dirty="0" err="1" smtClean="0"/>
              <a:t>complexity</a:t>
            </a:r>
            <a:r>
              <a:rPr lang="it-IT" sz="2800" dirty="0" smtClean="0"/>
              <a:t> </a:t>
            </a:r>
            <a:r>
              <a:rPr lang="it-IT" sz="2800" dirty="0" err="1" smtClean="0"/>
              <a:t>reinforce</a:t>
            </a:r>
            <a:r>
              <a:rPr lang="it-IT" sz="2800" dirty="0" smtClean="0"/>
              <a:t> </a:t>
            </a:r>
            <a:r>
              <a:rPr lang="it-IT" sz="2800" dirty="0" err="1" smtClean="0"/>
              <a:t>one</a:t>
            </a:r>
            <a:r>
              <a:rPr lang="it-IT" sz="2800" dirty="0" smtClean="0"/>
              <a:t> </a:t>
            </a:r>
            <a:r>
              <a:rPr lang="it-IT" sz="2800" dirty="0" err="1" smtClean="0"/>
              <a:t>another</a:t>
            </a:r>
            <a:r>
              <a:rPr lang="it-IT" sz="2800" dirty="0" smtClean="0"/>
              <a:t> – </a:t>
            </a:r>
            <a:r>
              <a:rPr lang="it-IT" sz="2800" dirty="0" err="1" smtClean="0"/>
              <a:t>but</a:t>
            </a:r>
            <a:r>
              <a:rPr lang="it-IT" sz="2800" dirty="0" smtClean="0"/>
              <a:t> are </a:t>
            </a:r>
            <a:r>
              <a:rPr lang="it-IT" sz="2800" dirty="0" err="1" smtClean="0"/>
              <a:t>very</a:t>
            </a:r>
            <a:r>
              <a:rPr lang="it-IT" sz="2800" dirty="0" smtClean="0"/>
              <a:t> </a:t>
            </a:r>
            <a:r>
              <a:rPr lang="it-IT" sz="2800" dirty="0" err="1" smtClean="0"/>
              <a:t>different</a:t>
            </a:r>
            <a:endParaRPr lang="it-IT" sz="2800" dirty="0" smtClean="0"/>
          </a:p>
          <a:p>
            <a:pPr lvl="1"/>
            <a:r>
              <a:rPr lang="it-IT" sz="2400" dirty="0" err="1" smtClean="0"/>
              <a:t>Ambiguity</a:t>
            </a:r>
            <a:r>
              <a:rPr lang="it-IT" sz="2400" dirty="0" smtClean="0"/>
              <a:t> </a:t>
            </a:r>
            <a:r>
              <a:rPr lang="it-IT" sz="2400" dirty="0" err="1" smtClean="0"/>
              <a:t>is</a:t>
            </a:r>
            <a:r>
              <a:rPr lang="it-IT" sz="2400" dirty="0" smtClean="0"/>
              <a:t> more </a:t>
            </a:r>
            <a:r>
              <a:rPr lang="it-IT" sz="2400" dirty="0" err="1" smtClean="0"/>
              <a:t>subjective</a:t>
            </a:r>
            <a:r>
              <a:rPr lang="it-IT" sz="2400" dirty="0" smtClean="0"/>
              <a:t>, </a:t>
            </a:r>
            <a:r>
              <a:rPr lang="it-IT" sz="2400" dirty="0" err="1" smtClean="0"/>
              <a:t>complexity</a:t>
            </a:r>
            <a:r>
              <a:rPr lang="it-IT" sz="2400" dirty="0" smtClean="0"/>
              <a:t> more </a:t>
            </a:r>
            <a:r>
              <a:rPr lang="it-IT" sz="2400" dirty="0" err="1" smtClean="0"/>
              <a:t>objective</a:t>
            </a:r>
            <a:endParaRPr lang="it-IT" sz="2400" dirty="0" smtClean="0"/>
          </a:p>
          <a:p>
            <a:r>
              <a:rPr lang="it-IT" sz="2800" dirty="0" err="1" smtClean="0"/>
              <a:t>Managing</a:t>
            </a:r>
            <a:r>
              <a:rPr lang="it-IT" sz="2800" dirty="0" smtClean="0"/>
              <a:t> </a:t>
            </a:r>
            <a:r>
              <a:rPr lang="it-IT" sz="2800" dirty="0" err="1" smtClean="0"/>
              <a:t>uncertainty</a:t>
            </a:r>
            <a:r>
              <a:rPr lang="it-IT" sz="2800" dirty="0" smtClean="0"/>
              <a:t> </a:t>
            </a:r>
            <a:r>
              <a:rPr lang="it-IT" sz="2800" dirty="0" err="1" smtClean="0"/>
              <a:t>is</a:t>
            </a:r>
            <a:r>
              <a:rPr lang="it-IT" sz="2800" dirty="0" smtClean="0"/>
              <a:t> </a:t>
            </a:r>
            <a:r>
              <a:rPr lang="it-IT" sz="2800" dirty="0" err="1" smtClean="0"/>
              <a:t>about</a:t>
            </a:r>
            <a:r>
              <a:rPr lang="it-IT" sz="2800" dirty="0" smtClean="0"/>
              <a:t> </a:t>
            </a:r>
            <a:r>
              <a:rPr lang="it-IT" sz="2800" dirty="0" err="1" smtClean="0"/>
              <a:t>learning</a:t>
            </a:r>
            <a:r>
              <a:rPr lang="it-IT" sz="2800" dirty="0" smtClean="0"/>
              <a:t> to </a:t>
            </a:r>
            <a:r>
              <a:rPr lang="it-IT" sz="2800" dirty="0" err="1" smtClean="0"/>
              <a:t>manage</a:t>
            </a:r>
            <a:r>
              <a:rPr lang="it-IT" sz="2800" dirty="0" smtClean="0"/>
              <a:t> the </a:t>
            </a:r>
            <a:r>
              <a:rPr lang="it-IT" sz="2800" i="1" dirty="0" smtClean="0"/>
              <a:t>feelings</a:t>
            </a:r>
            <a:r>
              <a:rPr lang="it-IT" sz="2800" dirty="0" smtClean="0"/>
              <a:t> </a:t>
            </a:r>
            <a:r>
              <a:rPr lang="it-IT" sz="2800" dirty="0" err="1" smtClean="0"/>
              <a:t>you</a:t>
            </a:r>
            <a:r>
              <a:rPr lang="it-IT" sz="2800" dirty="0" smtClean="0"/>
              <a:t> </a:t>
            </a:r>
            <a:r>
              <a:rPr lang="it-IT" sz="2800" dirty="0" err="1" smtClean="0"/>
              <a:t>have</a:t>
            </a:r>
            <a:r>
              <a:rPr lang="it-IT" sz="2800" dirty="0" smtClean="0"/>
              <a:t> </a:t>
            </a:r>
            <a:r>
              <a:rPr lang="it-IT" sz="2800" dirty="0" err="1" smtClean="0"/>
              <a:t>about</a:t>
            </a:r>
            <a:r>
              <a:rPr lang="it-IT" sz="2800" dirty="0" smtClean="0"/>
              <a:t> </a:t>
            </a:r>
            <a:r>
              <a:rPr lang="it-IT" sz="2800" dirty="0" err="1" smtClean="0"/>
              <a:t>ambiguity</a:t>
            </a:r>
            <a:r>
              <a:rPr lang="it-IT" sz="2800" dirty="0" smtClean="0"/>
              <a:t> and the </a:t>
            </a:r>
            <a:r>
              <a:rPr lang="it-IT" sz="2800" i="1" dirty="0" err="1" smtClean="0"/>
              <a:t>knowledge</a:t>
            </a:r>
            <a:r>
              <a:rPr lang="it-IT" sz="2800" dirty="0" smtClean="0"/>
              <a:t> </a:t>
            </a:r>
            <a:r>
              <a:rPr lang="it-IT" sz="2800" dirty="0" err="1" smtClean="0"/>
              <a:t>you</a:t>
            </a:r>
            <a:r>
              <a:rPr lang="it-IT" sz="2800" dirty="0" smtClean="0"/>
              <a:t> </a:t>
            </a:r>
            <a:r>
              <a:rPr lang="it-IT" sz="2800" dirty="0" err="1" smtClean="0"/>
              <a:t>have</a:t>
            </a:r>
            <a:r>
              <a:rPr lang="it-IT" sz="2800" dirty="0" smtClean="0"/>
              <a:t> </a:t>
            </a:r>
            <a:r>
              <a:rPr lang="it-IT" sz="2800" dirty="0" err="1" smtClean="0"/>
              <a:t>about</a:t>
            </a:r>
            <a:r>
              <a:rPr lang="it-IT" sz="2800" dirty="0" smtClean="0"/>
              <a:t> </a:t>
            </a:r>
            <a:r>
              <a:rPr lang="it-IT" sz="2800" dirty="0" err="1" smtClean="0"/>
              <a:t>complexity</a:t>
            </a:r>
            <a:endParaRPr lang="it-IT" sz="2800" dirty="0" smtClean="0"/>
          </a:p>
        </p:txBody>
      </p:sp>
    </p:spTree>
    <p:extLst>
      <p:ext uri="{BB962C8B-B14F-4D97-AF65-F5344CB8AC3E}">
        <p14:creationId xmlns:p14="http://schemas.microsoft.com/office/powerpoint/2010/main" val="363857770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539552" y="1196752"/>
            <a:ext cx="8136904" cy="5112568"/>
          </a:xfrm>
        </p:spPr>
        <p:txBody>
          <a:bodyPr>
            <a:normAutofit fontScale="92500" lnSpcReduction="10000"/>
          </a:bodyPr>
          <a:lstStyle/>
          <a:p>
            <a:r>
              <a:rPr lang="it-IT" dirty="0" err="1" smtClean="0"/>
              <a:t>There</a:t>
            </a:r>
            <a:r>
              <a:rPr lang="it-IT" dirty="0" smtClean="0"/>
              <a:t> are </a:t>
            </a:r>
            <a:r>
              <a:rPr lang="it-IT" u="sng" dirty="0" err="1" smtClean="0"/>
              <a:t>many</a:t>
            </a:r>
            <a:r>
              <a:rPr lang="it-IT" dirty="0" smtClean="0"/>
              <a:t> </a:t>
            </a:r>
            <a:r>
              <a:rPr lang="it-IT" dirty="0" err="1" smtClean="0"/>
              <a:t>reasons</a:t>
            </a:r>
            <a:r>
              <a:rPr lang="it-IT" dirty="0" smtClean="0"/>
              <a:t> for </a:t>
            </a:r>
            <a:r>
              <a:rPr lang="it-IT" dirty="0" err="1" smtClean="0"/>
              <a:t>discounting</a:t>
            </a:r>
            <a:r>
              <a:rPr lang="it-IT" dirty="0" smtClean="0"/>
              <a:t> the future. </a:t>
            </a:r>
            <a:r>
              <a:rPr lang="it-IT" dirty="0" err="1" smtClean="0"/>
              <a:t>One</a:t>
            </a:r>
            <a:r>
              <a:rPr lang="it-IT" dirty="0" smtClean="0"/>
              <a:t> </a:t>
            </a:r>
            <a:r>
              <a:rPr lang="it-IT" dirty="0" err="1" smtClean="0"/>
              <a:t>is</a:t>
            </a:r>
            <a:r>
              <a:rPr lang="it-IT" dirty="0" smtClean="0"/>
              <a:t>:  “The End of </a:t>
            </a:r>
            <a:r>
              <a:rPr lang="it-IT" dirty="0" err="1" smtClean="0"/>
              <a:t>History</a:t>
            </a:r>
            <a:r>
              <a:rPr lang="it-IT" dirty="0" smtClean="0"/>
              <a:t> </a:t>
            </a:r>
            <a:r>
              <a:rPr lang="it-IT" dirty="0" err="1" smtClean="0"/>
              <a:t>Illusion</a:t>
            </a:r>
            <a:r>
              <a:rPr lang="it-IT" dirty="0" smtClean="0"/>
              <a:t>” (</a:t>
            </a:r>
            <a:r>
              <a:rPr lang="it-IT" i="1" dirty="0" smtClean="0"/>
              <a:t>Science</a:t>
            </a:r>
            <a:r>
              <a:rPr lang="it-IT" dirty="0" smtClean="0"/>
              <a:t>, 4 </a:t>
            </a:r>
            <a:r>
              <a:rPr lang="it-IT" dirty="0" err="1" smtClean="0"/>
              <a:t>Jan</a:t>
            </a:r>
            <a:r>
              <a:rPr lang="it-IT" dirty="0" smtClean="0"/>
              <a:t> 2013, vol. 339)</a:t>
            </a:r>
          </a:p>
          <a:p>
            <a:r>
              <a:rPr lang="it-IT" dirty="0" err="1" smtClean="0"/>
              <a:t>Extensive</a:t>
            </a:r>
            <a:r>
              <a:rPr lang="it-IT" dirty="0" smtClean="0"/>
              <a:t> </a:t>
            </a:r>
            <a:r>
              <a:rPr lang="it-IT" dirty="0" err="1" smtClean="0"/>
              <a:t>survey</a:t>
            </a:r>
            <a:r>
              <a:rPr lang="it-IT" dirty="0" smtClean="0"/>
              <a:t> (19,000 </a:t>
            </a:r>
            <a:r>
              <a:rPr lang="it-IT" dirty="0" err="1" smtClean="0"/>
              <a:t>people</a:t>
            </a:r>
            <a:r>
              <a:rPr lang="it-IT" dirty="0" smtClean="0"/>
              <a:t>, </a:t>
            </a:r>
            <a:r>
              <a:rPr lang="it-IT" dirty="0" err="1" smtClean="0"/>
              <a:t>aged</a:t>
            </a:r>
            <a:r>
              <a:rPr lang="it-IT" dirty="0" smtClean="0"/>
              <a:t> 18-68)</a:t>
            </a:r>
          </a:p>
          <a:p>
            <a:r>
              <a:rPr lang="it-IT" dirty="0" smtClean="0"/>
              <a:t>“Young </a:t>
            </a:r>
            <a:r>
              <a:rPr lang="it-IT" dirty="0" err="1" smtClean="0"/>
              <a:t>people</a:t>
            </a:r>
            <a:r>
              <a:rPr lang="it-IT" dirty="0" smtClean="0"/>
              <a:t>, middle-</a:t>
            </a:r>
            <a:r>
              <a:rPr lang="it-IT" dirty="0" err="1" smtClean="0"/>
              <a:t>aged</a:t>
            </a:r>
            <a:r>
              <a:rPr lang="it-IT" dirty="0" smtClean="0"/>
              <a:t> </a:t>
            </a:r>
            <a:r>
              <a:rPr lang="it-IT" dirty="0" err="1" smtClean="0"/>
              <a:t>people</a:t>
            </a:r>
            <a:r>
              <a:rPr lang="it-IT" dirty="0" smtClean="0"/>
              <a:t>, and </a:t>
            </a:r>
            <a:r>
              <a:rPr lang="it-IT" dirty="0" err="1" smtClean="0"/>
              <a:t>older</a:t>
            </a:r>
            <a:r>
              <a:rPr lang="it-IT" dirty="0" smtClean="0"/>
              <a:t> </a:t>
            </a:r>
            <a:r>
              <a:rPr lang="it-IT" dirty="0" err="1" smtClean="0"/>
              <a:t>people</a:t>
            </a:r>
            <a:r>
              <a:rPr lang="it-IT" dirty="0" smtClean="0"/>
              <a:t> </a:t>
            </a:r>
            <a:r>
              <a:rPr lang="it-IT" dirty="0" err="1" smtClean="0"/>
              <a:t>all</a:t>
            </a:r>
            <a:r>
              <a:rPr lang="it-IT" dirty="0" smtClean="0"/>
              <a:t> </a:t>
            </a:r>
            <a:r>
              <a:rPr lang="it-IT" dirty="0" err="1" smtClean="0"/>
              <a:t>believed</a:t>
            </a:r>
            <a:r>
              <a:rPr lang="it-IT" dirty="0" smtClean="0"/>
              <a:t> </a:t>
            </a:r>
            <a:r>
              <a:rPr lang="it-IT" dirty="0" err="1" smtClean="0"/>
              <a:t>they</a:t>
            </a:r>
            <a:r>
              <a:rPr lang="it-IT" dirty="0" smtClean="0"/>
              <a:t> </a:t>
            </a:r>
            <a:r>
              <a:rPr lang="it-IT" dirty="0" err="1" smtClean="0"/>
              <a:t>had</a:t>
            </a:r>
            <a:r>
              <a:rPr lang="it-IT" dirty="0" smtClean="0"/>
              <a:t> </a:t>
            </a:r>
            <a:r>
              <a:rPr lang="it-IT" dirty="0" err="1" smtClean="0"/>
              <a:t>changed</a:t>
            </a:r>
            <a:r>
              <a:rPr lang="it-IT" dirty="0" smtClean="0"/>
              <a:t> a </a:t>
            </a:r>
            <a:r>
              <a:rPr lang="it-IT" dirty="0" err="1" smtClean="0"/>
              <a:t>lot</a:t>
            </a:r>
            <a:r>
              <a:rPr lang="it-IT" dirty="0" smtClean="0"/>
              <a:t> in the </a:t>
            </a:r>
            <a:r>
              <a:rPr lang="it-IT" dirty="0" err="1" smtClean="0"/>
              <a:t>past</a:t>
            </a:r>
            <a:r>
              <a:rPr lang="it-IT" dirty="0" smtClean="0"/>
              <a:t> </a:t>
            </a:r>
            <a:r>
              <a:rPr lang="it-IT" dirty="0" err="1" smtClean="0"/>
              <a:t>but</a:t>
            </a:r>
            <a:r>
              <a:rPr lang="it-IT" dirty="0" smtClean="0"/>
              <a:t> </a:t>
            </a:r>
            <a:r>
              <a:rPr lang="it-IT" dirty="0" err="1" smtClean="0"/>
              <a:t>would</a:t>
            </a:r>
            <a:r>
              <a:rPr lang="it-IT" dirty="0" smtClean="0"/>
              <a:t> </a:t>
            </a:r>
            <a:r>
              <a:rPr lang="it-IT" dirty="0" err="1" smtClean="0"/>
              <a:t>change</a:t>
            </a:r>
            <a:r>
              <a:rPr lang="it-IT" dirty="0" smtClean="0"/>
              <a:t> </a:t>
            </a:r>
            <a:r>
              <a:rPr lang="it-IT" dirty="0" err="1" smtClean="0"/>
              <a:t>relatively</a:t>
            </a:r>
            <a:r>
              <a:rPr lang="it-IT" dirty="0" smtClean="0"/>
              <a:t> </a:t>
            </a:r>
            <a:r>
              <a:rPr lang="it-IT" dirty="0" err="1" smtClean="0"/>
              <a:t>little</a:t>
            </a:r>
            <a:r>
              <a:rPr lang="it-IT" dirty="0" smtClean="0"/>
              <a:t> in the future.”</a:t>
            </a:r>
          </a:p>
          <a:p>
            <a:r>
              <a:rPr lang="it-IT" dirty="0" smtClean="0"/>
              <a:t>“People, </a:t>
            </a:r>
            <a:r>
              <a:rPr lang="it-IT" dirty="0" err="1" smtClean="0"/>
              <a:t>it</a:t>
            </a:r>
            <a:r>
              <a:rPr lang="it-IT" dirty="0" smtClean="0"/>
              <a:t> </a:t>
            </a:r>
            <a:r>
              <a:rPr lang="it-IT" dirty="0" err="1" smtClean="0"/>
              <a:t>seems</a:t>
            </a:r>
            <a:r>
              <a:rPr lang="it-IT" dirty="0" smtClean="0"/>
              <a:t>, </a:t>
            </a:r>
            <a:r>
              <a:rPr lang="it-IT" dirty="0" err="1" smtClean="0"/>
              <a:t>regard</a:t>
            </a:r>
            <a:r>
              <a:rPr lang="it-IT" dirty="0" smtClean="0"/>
              <a:t> the </a:t>
            </a:r>
            <a:r>
              <a:rPr lang="it-IT" dirty="0" err="1" smtClean="0"/>
              <a:t>present</a:t>
            </a:r>
            <a:r>
              <a:rPr lang="it-IT" dirty="0" smtClean="0"/>
              <a:t> </a:t>
            </a:r>
            <a:r>
              <a:rPr lang="it-IT" dirty="0" err="1" smtClean="0"/>
              <a:t>as</a:t>
            </a:r>
            <a:r>
              <a:rPr lang="it-IT" dirty="0" smtClean="0"/>
              <a:t> a </a:t>
            </a:r>
            <a:r>
              <a:rPr lang="it-IT" dirty="0" err="1" smtClean="0"/>
              <a:t>watershed</a:t>
            </a:r>
            <a:r>
              <a:rPr lang="it-IT" dirty="0" smtClean="0"/>
              <a:t> moment </a:t>
            </a:r>
            <a:r>
              <a:rPr lang="it-IT" dirty="0" err="1" smtClean="0"/>
              <a:t>at</a:t>
            </a:r>
            <a:r>
              <a:rPr lang="it-IT" dirty="0" smtClean="0"/>
              <a:t> </a:t>
            </a:r>
            <a:r>
              <a:rPr lang="it-IT" dirty="0" err="1" smtClean="0"/>
              <a:t>which</a:t>
            </a:r>
            <a:r>
              <a:rPr lang="it-IT" dirty="0" smtClean="0"/>
              <a:t> </a:t>
            </a:r>
            <a:r>
              <a:rPr lang="it-IT" dirty="0" err="1" smtClean="0"/>
              <a:t>they</a:t>
            </a:r>
            <a:r>
              <a:rPr lang="it-IT" dirty="0" smtClean="0"/>
              <a:t> </a:t>
            </a:r>
            <a:r>
              <a:rPr lang="it-IT" dirty="0" err="1" smtClean="0"/>
              <a:t>have</a:t>
            </a:r>
            <a:r>
              <a:rPr lang="it-IT" dirty="0" smtClean="0"/>
              <a:t> </a:t>
            </a:r>
            <a:r>
              <a:rPr lang="it-IT" dirty="0" err="1" smtClean="0"/>
              <a:t>finally</a:t>
            </a:r>
            <a:r>
              <a:rPr lang="it-IT" dirty="0" smtClean="0"/>
              <a:t> </a:t>
            </a:r>
            <a:r>
              <a:rPr lang="it-IT" dirty="0" err="1" smtClean="0"/>
              <a:t>become</a:t>
            </a:r>
            <a:r>
              <a:rPr lang="it-IT" dirty="0" smtClean="0"/>
              <a:t> the </a:t>
            </a:r>
            <a:r>
              <a:rPr lang="it-IT" dirty="0" err="1" smtClean="0"/>
              <a:t>person</a:t>
            </a:r>
            <a:r>
              <a:rPr lang="it-IT" dirty="0" smtClean="0"/>
              <a:t> </a:t>
            </a:r>
            <a:r>
              <a:rPr lang="it-IT" dirty="0" err="1" smtClean="0"/>
              <a:t>they</a:t>
            </a:r>
            <a:r>
              <a:rPr lang="it-IT" dirty="0" smtClean="0"/>
              <a:t> </a:t>
            </a:r>
            <a:r>
              <a:rPr lang="it-IT" dirty="0" err="1" smtClean="0"/>
              <a:t>will</a:t>
            </a:r>
            <a:r>
              <a:rPr lang="it-IT" dirty="0" smtClean="0"/>
              <a:t> be for the </a:t>
            </a:r>
            <a:r>
              <a:rPr lang="it-IT" dirty="0" err="1" smtClean="0"/>
              <a:t>rest</a:t>
            </a:r>
            <a:r>
              <a:rPr lang="it-IT" dirty="0" smtClean="0"/>
              <a:t> of </a:t>
            </a:r>
            <a:r>
              <a:rPr lang="it-IT" dirty="0" err="1" smtClean="0"/>
              <a:t>their</a:t>
            </a:r>
            <a:r>
              <a:rPr lang="it-IT" dirty="0" smtClean="0"/>
              <a:t> </a:t>
            </a:r>
            <a:r>
              <a:rPr lang="it-IT" dirty="0" err="1" smtClean="0"/>
              <a:t>lives</a:t>
            </a:r>
            <a:r>
              <a:rPr lang="it-IT" dirty="0" smtClean="0"/>
              <a:t>.”</a:t>
            </a:r>
          </a:p>
          <a:p>
            <a:pPr lvl="1"/>
            <a:r>
              <a:rPr lang="it-IT" dirty="0" smtClean="0"/>
              <a:t>10 </a:t>
            </a:r>
            <a:r>
              <a:rPr lang="it-IT" dirty="0" err="1" smtClean="0"/>
              <a:t>years</a:t>
            </a:r>
            <a:r>
              <a:rPr lang="it-IT" dirty="0" smtClean="0"/>
              <a:t> ago I </a:t>
            </a:r>
            <a:r>
              <a:rPr lang="it-IT" dirty="0" err="1" smtClean="0"/>
              <a:t>was</a:t>
            </a:r>
            <a:r>
              <a:rPr lang="it-IT" dirty="0" smtClean="0"/>
              <a:t> </a:t>
            </a:r>
            <a:r>
              <a:rPr lang="it-IT" dirty="0" err="1" smtClean="0"/>
              <a:t>very</a:t>
            </a:r>
            <a:r>
              <a:rPr lang="it-IT" dirty="0" smtClean="0"/>
              <a:t> </a:t>
            </a:r>
            <a:r>
              <a:rPr lang="it-IT" dirty="0" err="1" smtClean="0"/>
              <a:t>different</a:t>
            </a:r>
            <a:r>
              <a:rPr lang="it-IT" dirty="0" smtClean="0"/>
              <a:t> from the </a:t>
            </a:r>
            <a:r>
              <a:rPr lang="it-IT" dirty="0" err="1" smtClean="0"/>
              <a:t>person</a:t>
            </a:r>
            <a:r>
              <a:rPr lang="it-IT" dirty="0" smtClean="0"/>
              <a:t> I </a:t>
            </a:r>
            <a:r>
              <a:rPr lang="it-IT" dirty="0" err="1" smtClean="0"/>
              <a:t>am</a:t>
            </a:r>
            <a:r>
              <a:rPr lang="it-IT" dirty="0" smtClean="0"/>
              <a:t> </a:t>
            </a:r>
            <a:r>
              <a:rPr lang="it-IT" dirty="0" err="1" smtClean="0"/>
              <a:t>now</a:t>
            </a:r>
            <a:r>
              <a:rPr lang="it-IT" dirty="0" smtClean="0"/>
              <a:t> – At the end of the </a:t>
            </a:r>
            <a:r>
              <a:rPr lang="it-IT" dirty="0" err="1" smtClean="0"/>
              <a:t>next</a:t>
            </a:r>
            <a:r>
              <a:rPr lang="it-IT" dirty="0" smtClean="0"/>
              <a:t> 10 </a:t>
            </a:r>
            <a:r>
              <a:rPr lang="it-IT" dirty="0" err="1" smtClean="0"/>
              <a:t>years</a:t>
            </a:r>
            <a:r>
              <a:rPr lang="it-IT" dirty="0" smtClean="0"/>
              <a:t> I </a:t>
            </a:r>
            <a:r>
              <a:rPr lang="it-IT" dirty="0" err="1" smtClean="0"/>
              <a:t>will</a:t>
            </a:r>
            <a:r>
              <a:rPr lang="it-IT" dirty="0" smtClean="0"/>
              <a:t> be the </a:t>
            </a:r>
            <a:r>
              <a:rPr lang="it-IT" dirty="0" err="1" smtClean="0"/>
              <a:t>same</a:t>
            </a:r>
            <a:r>
              <a:rPr lang="it-IT" dirty="0" smtClean="0"/>
              <a:t> </a:t>
            </a:r>
            <a:r>
              <a:rPr lang="it-IT" dirty="0" err="1" smtClean="0"/>
              <a:t>person</a:t>
            </a:r>
            <a:r>
              <a:rPr lang="it-IT" dirty="0" smtClean="0"/>
              <a:t> I </a:t>
            </a:r>
            <a:r>
              <a:rPr lang="it-IT" dirty="0" err="1" smtClean="0"/>
              <a:t>am</a:t>
            </a:r>
            <a:r>
              <a:rPr lang="it-IT" dirty="0" smtClean="0"/>
              <a:t> </a:t>
            </a:r>
            <a:r>
              <a:rPr lang="it-IT" dirty="0" err="1" smtClean="0"/>
              <a:t>now</a:t>
            </a:r>
            <a:endParaRPr lang="it-IT" dirty="0" smtClean="0"/>
          </a:p>
          <a:p>
            <a:r>
              <a:rPr lang="it-IT" dirty="0"/>
              <a:t>The </a:t>
            </a:r>
            <a:r>
              <a:rPr lang="it-IT" dirty="0" err="1"/>
              <a:t>illusion</a:t>
            </a:r>
            <a:r>
              <a:rPr lang="it-IT" dirty="0"/>
              <a:t> </a:t>
            </a:r>
            <a:r>
              <a:rPr lang="it-IT" dirty="0" err="1"/>
              <a:t>leads</a:t>
            </a:r>
            <a:r>
              <a:rPr lang="it-IT" dirty="0"/>
              <a:t> “</a:t>
            </a:r>
            <a:r>
              <a:rPr lang="it-IT" dirty="0" err="1"/>
              <a:t>people</a:t>
            </a:r>
            <a:r>
              <a:rPr lang="it-IT" dirty="0"/>
              <a:t> to </a:t>
            </a:r>
            <a:r>
              <a:rPr lang="it-IT" dirty="0" err="1"/>
              <a:t>overpay</a:t>
            </a:r>
            <a:r>
              <a:rPr lang="it-IT" dirty="0"/>
              <a:t> for future </a:t>
            </a:r>
            <a:r>
              <a:rPr lang="it-IT" dirty="0" err="1"/>
              <a:t>opportunities</a:t>
            </a:r>
            <a:r>
              <a:rPr lang="it-IT" dirty="0"/>
              <a:t> to indulge </a:t>
            </a:r>
            <a:r>
              <a:rPr lang="it-IT" dirty="0" err="1"/>
              <a:t>their</a:t>
            </a:r>
            <a:r>
              <a:rPr lang="it-IT" dirty="0"/>
              <a:t> </a:t>
            </a:r>
            <a:r>
              <a:rPr lang="it-IT" dirty="0" err="1"/>
              <a:t>current</a:t>
            </a:r>
            <a:r>
              <a:rPr lang="it-IT" dirty="0"/>
              <a:t> </a:t>
            </a:r>
            <a:r>
              <a:rPr lang="it-IT" dirty="0" err="1"/>
              <a:t>preferences</a:t>
            </a:r>
            <a:r>
              <a:rPr lang="it-IT" dirty="0"/>
              <a:t>.</a:t>
            </a:r>
            <a:r>
              <a:rPr lang="it-IT" dirty="0" smtClean="0"/>
              <a:t>”</a:t>
            </a:r>
          </a:p>
        </p:txBody>
      </p:sp>
      <p:sp>
        <p:nvSpPr>
          <p:cNvPr id="5" name="Rettangolo arrotondato 4"/>
          <p:cNvSpPr/>
          <p:nvPr/>
        </p:nvSpPr>
        <p:spPr>
          <a:xfrm>
            <a:off x="683568" y="404664"/>
            <a:ext cx="7632848" cy="720080"/>
          </a:xfrm>
          <a:prstGeom prst="roundRect">
            <a:avLst/>
          </a:prstGeom>
          <a:solidFill>
            <a:srgbClr val="0000FF"/>
          </a:solidFill>
          <a:ln>
            <a:solidFill>
              <a:srgbClr val="0000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600" dirty="0" err="1"/>
              <a:t>Why</a:t>
            </a:r>
            <a:r>
              <a:rPr lang="it-IT" sz="3600" dirty="0"/>
              <a:t> the future </a:t>
            </a:r>
            <a:r>
              <a:rPr lang="it-IT" sz="3600" dirty="0" err="1"/>
              <a:t>is</a:t>
            </a:r>
            <a:r>
              <a:rPr lang="it-IT" sz="3600" dirty="0"/>
              <a:t> so </a:t>
            </a:r>
            <a:r>
              <a:rPr lang="it-IT" sz="3600" dirty="0" err="1"/>
              <a:t>easily</a:t>
            </a:r>
            <a:r>
              <a:rPr lang="it-IT" sz="3600" dirty="0"/>
              <a:t> </a:t>
            </a:r>
            <a:r>
              <a:rPr lang="it-IT" sz="3600" dirty="0" err="1"/>
              <a:t>discounted</a:t>
            </a:r>
            <a:r>
              <a:rPr lang="it-IT" sz="3600" dirty="0"/>
              <a:t>?</a:t>
            </a:r>
          </a:p>
        </p:txBody>
      </p:sp>
    </p:spTree>
    <p:extLst>
      <p:ext uri="{BB962C8B-B14F-4D97-AF65-F5344CB8AC3E}">
        <p14:creationId xmlns:p14="http://schemas.microsoft.com/office/powerpoint/2010/main" val="32498958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So, </a:t>
            </a:r>
            <a:r>
              <a:rPr lang="it-IT" dirty="0" err="1" smtClean="0"/>
              <a:t>What</a:t>
            </a:r>
            <a:r>
              <a:rPr lang="it-IT" dirty="0" smtClean="0"/>
              <a:t> Can Be </a:t>
            </a:r>
            <a:r>
              <a:rPr lang="it-IT" dirty="0" err="1" smtClean="0"/>
              <a:t>Done</a:t>
            </a:r>
            <a:r>
              <a:rPr lang="it-IT" dirty="0" smtClean="0"/>
              <a:t>?</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p:txBody>
          <a:bodyPr>
            <a:normAutofit/>
          </a:bodyPr>
          <a:lstStyle/>
          <a:p>
            <a:r>
              <a:rPr lang="it-IT" dirty="0"/>
              <a:t>The first </a:t>
            </a:r>
            <a:r>
              <a:rPr lang="it-IT" dirty="0" err="1"/>
              <a:t>step</a:t>
            </a:r>
            <a:r>
              <a:rPr lang="it-IT" dirty="0"/>
              <a:t>, </a:t>
            </a:r>
            <a:r>
              <a:rPr lang="it-IT" dirty="0" err="1"/>
              <a:t>preliminary</a:t>
            </a:r>
            <a:r>
              <a:rPr lang="it-IT" dirty="0"/>
              <a:t> to </a:t>
            </a:r>
            <a:r>
              <a:rPr lang="it-IT" dirty="0" err="1"/>
              <a:t>any</a:t>
            </a:r>
            <a:r>
              <a:rPr lang="it-IT" dirty="0"/>
              <a:t> </a:t>
            </a:r>
            <a:r>
              <a:rPr lang="it-IT" dirty="0" err="1"/>
              <a:t>other</a:t>
            </a:r>
            <a:r>
              <a:rPr lang="it-IT" dirty="0"/>
              <a:t> more </a:t>
            </a:r>
            <a:r>
              <a:rPr lang="it-IT" dirty="0" err="1" smtClean="0"/>
              <a:t>nuanced</a:t>
            </a:r>
            <a:r>
              <a:rPr lang="it-IT" dirty="0" smtClean="0"/>
              <a:t> </a:t>
            </a:r>
            <a:r>
              <a:rPr lang="it-IT" dirty="0" err="1" smtClean="0"/>
              <a:t>strategy</a:t>
            </a:r>
            <a:r>
              <a:rPr lang="it-IT" dirty="0" smtClean="0"/>
              <a:t> </a:t>
            </a:r>
            <a:r>
              <a:rPr lang="it-IT" dirty="0" err="1"/>
              <a:t>is</a:t>
            </a:r>
            <a:r>
              <a:rPr lang="it-IT" dirty="0"/>
              <a:t> to </a:t>
            </a:r>
            <a:r>
              <a:rPr lang="it-IT" dirty="0" err="1"/>
              <a:t>allow</a:t>
            </a:r>
            <a:r>
              <a:rPr lang="it-IT" dirty="0"/>
              <a:t> </a:t>
            </a:r>
            <a:r>
              <a:rPr lang="it-IT" dirty="0" err="1"/>
              <a:t>ourselves</a:t>
            </a:r>
            <a:r>
              <a:rPr lang="it-IT" dirty="0"/>
              <a:t> to talk </a:t>
            </a:r>
            <a:r>
              <a:rPr lang="it-IT" dirty="0" err="1"/>
              <a:t>about</a:t>
            </a:r>
            <a:r>
              <a:rPr lang="it-IT" dirty="0"/>
              <a:t> </a:t>
            </a:r>
            <a:r>
              <a:rPr lang="it-IT" dirty="0" err="1"/>
              <a:t>our</a:t>
            </a:r>
            <a:r>
              <a:rPr lang="it-IT" dirty="0"/>
              <a:t> future</a:t>
            </a:r>
          </a:p>
          <a:p>
            <a:r>
              <a:rPr lang="it-IT" dirty="0" err="1"/>
              <a:t>Literally</a:t>
            </a:r>
            <a:r>
              <a:rPr lang="it-IT" dirty="0"/>
              <a:t>, </a:t>
            </a:r>
            <a:r>
              <a:rPr lang="it-IT" u="sng" dirty="0"/>
              <a:t>to </a:t>
            </a:r>
            <a:r>
              <a:rPr lang="it-IT" u="sng" dirty="0" err="1"/>
              <a:t>give</a:t>
            </a:r>
            <a:r>
              <a:rPr lang="it-IT" u="sng" dirty="0"/>
              <a:t> </a:t>
            </a:r>
            <a:r>
              <a:rPr lang="it-IT" u="sng" dirty="0" err="1"/>
              <a:t>us</a:t>
            </a:r>
            <a:r>
              <a:rPr lang="it-IT" u="sng" dirty="0"/>
              <a:t> </a:t>
            </a:r>
            <a:r>
              <a:rPr lang="it-IT" u="sng" dirty="0" err="1"/>
              <a:t>permission</a:t>
            </a:r>
            <a:r>
              <a:rPr lang="it-IT" dirty="0"/>
              <a:t> to talk </a:t>
            </a:r>
            <a:r>
              <a:rPr lang="it-IT" dirty="0" err="1"/>
              <a:t>about</a:t>
            </a:r>
            <a:r>
              <a:rPr lang="it-IT" dirty="0"/>
              <a:t> </a:t>
            </a:r>
            <a:r>
              <a:rPr lang="it-IT" dirty="0" err="1"/>
              <a:t>our</a:t>
            </a:r>
            <a:r>
              <a:rPr lang="it-IT" dirty="0"/>
              <a:t> </a:t>
            </a:r>
            <a:r>
              <a:rPr lang="it-IT" dirty="0" smtClean="0"/>
              <a:t>future, to </a:t>
            </a:r>
            <a:r>
              <a:rPr lang="it-IT" dirty="0" err="1" smtClean="0"/>
              <a:t>insert</a:t>
            </a:r>
            <a:r>
              <a:rPr lang="it-IT" dirty="0" smtClean="0"/>
              <a:t> the future </a:t>
            </a:r>
            <a:r>
              <a:rPr lang="it-IT" dirty="0" err="1" smtClean="0"/>
              <a:t>into</a:t>
            </a:r>
            <a:r>
              <a:rPr lang="it-IT" dirty="0" smtClean="0"/>
              <a:t> </a:t>
            </a:r>
            <a:r>
              <a:rPr lang="it-IT" dirty="0" err="1" smtClean="0"/>
              <a:t>our</a:t>
            </a:r>
            <a:r>
              <a:rPr lang="it-IT" dirty="0" smtClean="0"/>
              <a:t> </a:t>
            </a:r>
            <a:r>
              <a:rPr lang="it-IT" dirty="0" err="1" smtClean="0"/>
              <a:t>present</a:t>
            </a:r>
            <a:endParaRPr lang="it-IT" dirty="0" smtClean="0"/>
          </a:p>
          <a:p>
            <a:endParaRPr lang="it-IT" dirty="0" smtClean="0"/>
          </a:p>
          <a:p>
            <a:r>
              <a:rPr lang="it-IT" dirty="0" err="1" smtClean="0"/>
              <a:t>This</a:t>
            </a:r>
            <a:r>
              <a:rPr lang="it-IT" dirty="0" smtClean="0"/>
              <a:t> </a:t>
            </a:r>
            <a:r>
              <a:rPr lang="it-IT" dirty="0" err="1"/>
              <a:t>preliminary</a:t>
            </a:r>
            <a:r>
              <a:rPr lang="it-IT" dirty="0"/>
              <a:t> </a:t>
            </a:r>
            <a:r>
              <a:rPr lang="it-IT" dirty="0" err="1"/>
              <a:t>step</a:t>
            </a:r>
            <a:r>
              <a:rPr lang="it-IT" dirty="0"/>
              <a:t> </a:t>
            </a:r>
            <a:r>
              <a:rPr lang="it-IT" dirty="0" err="1"/>
              <a:t>is</a:t>
            </a:r>
            <a:r>
              <a:rPr lang="it-IT" dirty="0"/>
              <a:t> </a:t>
            </a:r>
            <a:r>
              <a:rPr lang="it-IT" u="sng" dirty="0"/>
              <a:t>far more </a:t>
            </a:r>
            <a:r>
              <a:rPr lang="it-IT" u="sng" dirty="0" err="1"/>
              <a:t>difficult</a:t>
            </a:r>
            <a:r>
              <a:rPr lang="it-IT" dirty="0"/>
              <a:t> </a:t>
            </a:r>
            <a:r>
              <a:rPr lang="it-IT" dirty="0" err="1"/>
              <a:t>than</a:t>
            </a:r>
            <a:r>
              <a:rPr lang="it-IT" dirty="0"/>
              <a:t> </a:t>
            </a:r>
            <a:r>
              <a:rPr lang="it-IT" dirty="0" err="1"/>
              <a:t>it</a:t>
            </a:r>
            <a:r>
              <a:rPr lang="it-IT" dirty="0"/>
              <a:t> </a:t>
            </a:r>
            <a:r>
              <a:rPr lang="it-IT" dirty="0" err="1"/>
              <a:t>may</a:t>
            </a:r>
            <a:r>
              <a:rPr lang="it-IT" dirty="0"/>
              <a:t> </a:t>
            </a:r>
            <a:r>
              <a:rPr lang="it-IT" dirty="0" err="1"/>
              <a:t>appear</a:t>
            </a:r>
            <a:endParaRPr lang="it-IT" dirty="0"/>
          </a:p>
          <a:p>
            <a:pPr lvl="1"/>
            <a:r>
              <a:rPr lang="it-IT" dirty="0" err="1"/>
              <a:t>Because</a:t>
            </a:r>
            <a:r>
              <a:rPr lang="it-IT" dirty="0"/>
              <a:t> </a:t>
            </a:r>
            <a:r>
              <a:rPr lang="it-IT" dirty="0" err="1"/>
              <a:t>it</a:t>
            </a:r>
            <a:r>
              <a:rPr lang="it-IT" dirty="0"/>
              <a:t> </a:t>
            </a:r>
            <a:r>
              <a:rPr lang="it-IT" dirty="0" err="1"/>
              <a:t>is</a:t>
            </a:r>
            <a:r>
              <a:rPr lang="it-IT" dirty="0"/>
              <a:t> </a:t>
            </a:r>
            <a:r>
              <a:rPr lang="it-IT" dirty="0" err="1"/>
              <a:t>unusual</a:t>
            </a:r>
            <a:r>
              <a:rPr lang="it-IT" dirty="0"/>
              <a:t> – </a:t>
            </a:r>
            <a:r>
              <a:rPr lang="it-IT" dirty="0" err="1"/>
              <a:t>there</a:t>
            </a:r>
            <a:r>
              <a:rPr lang="it-IT" dirty="0"/>
              <a:t> are </a:t>
            </a:r>
            <a:r>
              <a:rPr lang="it-IT" dirty="0" err="1"/>
              <a:t>very</a:t>
            </a:r>
            <a:r>
              <a:rPr lang="it-IT" dirty="0"/>
              <a:t> </a:t>
            </a:r>
            <a:r>
              <a:rPr lang="it-IT" dirty="0" err="1"/>
              <a:t>few</a:t>
            </a:r>
            <a:r>
              <a:rPr lang="it-IT" dirty="0"/>
              <a:t> </a:t>
            </a:r>
            <a:r>
              <a:rPr lang="it-IT" dirty="0" err="1" smtClean="0"/>
              <a:t>situations</a:t>
            </a:r>
            <a:r>
              <a:rPr lang="it-IT" dirty="0" smtClean="0"/>
              <a:t> </a:t>
            </a:r>
            <a:r>
              <a:rPr lang="it-IT" dirty="0"/>
              <a:t>in </a:t>
            </a:r>
            <a:r>
              <a:rPr lang="it-IT" dirty="0" err="1"/>
              <a:t>which</a:t>
            </a:r>
            <a:r>
              <a:rPr lang="it-IT" dirty="0"/>
              <a:t> </a:t>
            </a:r>
            <a:r>
              <a:rPr lang="it-IT" dirty="0" err="1"/>
              <a:t>one</a:t>
            </a:r>
            <a:r>
              <a:rPr lang="it-IT" dirty="0"/>
              <a:t> can </a:t>
            </a:r>
            <a:r>
              <a:rPr lang="it-IT" dirty="0" err="1"/>
              <a:t>legitimately</a:t>
            </a:r>
            <a:r>
              <a:rPr lang="it-IT" dirty="0"/>
              <a:t> talk </a:t>
            </a:r>
            <a:r>
              <a:rPr lang="it-IT" dirty="0" err="1"/>
              <a:t>about</a:t>
            </a:r>
            <a:r>
              <a:rPr lang="it-IT" dirty="0"/>
              <a:t> </a:t>
            </a:r>
            <a:r>
              <a:rPr lang="it-IT" dirty="0" err="1" smtClean="0"/>
              <a:t>her</a:t>
            </a:r>
            <a:r>
              <a:rPr lang="it-IT" dirty="0" smtClean="0"/>
              <a:t> </a:t>
            </a:r>
            <a:r>
              <a:rPr lang="it-IT" dirty="0"/>
              <a:t>future</a:t>
            </a:r>
          </a:p>
          <a:p>
            <a:pPr lvl="1"/>
            <a:r>
              <a:rPr lang="it-IT" dirty="0" err="1"/>
              <a:t>Because</a:t>
            </a:r>
            <a:r>
              <a:rPr lang="it-IT" dirty="0"/>
              <a:t> </a:t>
            </a:r>
            <a:r>
              <a:rPr lang="it-IT" dirty="0" err="1"/>
              <a:t>one</a:t>
            </a:r>
            <a:r>
              <a:rPr lang="it-IT" dirty="0"/>
              <a:t> </a:t>
            </a:r>
            <a:r>
              <a:rPr lang="it-IT" dirty="0" err="1"/>
              <a:t>does</a:t>
            </a:r>
            <a:r>
              <a:rPr lang="it-IT" dirty="0"/>
              <a:t> </a:t>
            </a:r>
            <a:r>
              <a:rPr lang="it-IT" dirty="0" err="1"/>
              <a:t>not</a:t>
            </a:r>
            <a:r>
              <a:rPr lang="it-IT" dirty="0"/>
              <a:t> </a:t>
            </a:r>
            <a:r>
              <a:rPr lang="it-IT" dirty="0" err="1"/>
              <a:t>know</a:t>
            </a:r>
            <a:r>
              <a:rPr lang="it-IT" dirty="0"/>
              <a:t> </a:t>
            </a:r>
            <a:r>
              <a:rPr lang="it-IT" dirty="0" err="1"/>
              <a:t>how</a:t>
            </a:r>
            <a:r>
              <a:rPr lang="it-IT" dirty="0"/>
              <a:t> to do </a:t>
            </a:r>
            <a:r>
              <a:rPr lang="it-IT" dirty="0" err="1" smtClean="0"/>
              <a:t>it</a:t>
            </a:r>
            <a:endParaRPr lang="it-IT" dirty="0" smtClean="0"/>
          </a:p>
          <a:p>
            <a:pPr lvl="1"/>
            <a:r>
              <a:rPr lang="it-IT" dirty="0" smtClean="0"/>
              <a:t>(The </a:t>
            </a:r>
            <a:r>
              <a:rPr lang="it-IT" dirty="0" err="1" smtClean="0"/>
              <a:t>experience</a:t>
            </a:r>
            <a:r>
              <a:rPr lang="it-IT" dirty="0" smtClean="0"/>
              <a:t> </a:t>
            </a:r>
            <a:r>
              <a:rPr lang="it-IT" dirty="0" err="1" smtClean="0"/>
              <a:t>accumulated</a:t>
            </a:r>
            <a:r>
              <a:rPr lang="it-IT" dirty="0" smtClean="0"/>
              <a:t> by FS can be </a:t>
            </a:r>
            <a:r>
              <a:rPr lang="it-IT" dirty="0" err="1" smtClean="0"/>
              <a:t>deeply</a:t>
            </a:r>
            <a:r>
              <a:rPr lang="it-IT" dirty="0" smtClean="0"/>
              <a:t> </a:t>
            </a:r>
            <a:r>
              <a:rPr lang="it-IT" dirty="0" err="1" smtClean="0"/>
              <a:t>helpful</a:t>
            </a:r>
            <a:r>
              <a:rPr lang="it-IT" dirty="0" smtClean="0"/>
              <a:t>)</a:t>
            </a:r>
            <a:endParaRPr lang="it-IT" dirty="0"/>
          </a:p>
          <a:p>
            <a:endParaRPr lang="it-IT" dirty="0"/>
          </a:p>
        </p:txBody>
      </p:sp>
    </p:spTree>
    <p:extLst>
      <p:ext uri="{BB962C8B-B14F-4D97-AF65-F5344CB8AC3E}">
        <p14:creationId xmlns:p14="http://schemas.microsoft.com/office/powerpoint/2010/main" val="230583122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Complexity</a:t>
            </a:r>
            <a:r>
              <a:rPr lang="it-IT" dirty="0" smtClean="0"/>
              <a:t> </a:t>
            </a:r>
            <a:endParaRPr lang="it-IT" dirty="0"/>
          </a:p>
        </p:txBody>
      </p:sp>
      <p:sp>
        <p:nvSpPr>
          <p:cNvPr id="3" name="Segnaposto contenuto 2"/>
          <p:cNvSpPr>
            <a:spLocks noGrp="1"/>
          </p:cNvSpPr>
          <p:nvPr>
            <p:ph sz="quarter" idx="1"/>
          </p:nvPr>
        </p:nvSpPr>
        <p:spPr>
          <a:xfrm>
            <a:off x="457200" y="1196752"/>
            <a:ext cx="8229600" cy="5090120"/>
          </a:xfrm>
        </p:spPr>
        <p:txBody>
          <a:bodyPr>
            <a:normAutofit fontScale="92500"/>
          </a:bodyPr>
          <a:lstStyle/>
          <a:p>
            <a:r>
              <a:rPr lang="en-US" dirty="0"/>
              <a:t>No accepted framework or even terminology available</a:t>
            </a:r>
          </a:p>
          <a:p>
            <a:r>
              <a:rPr lang="en-US" dirty="0" smtClean="0"/>
              <a:t>Complexity of what?</a:t>
            </a:r>
          </a:p>
          <a:p>
            <a:pPr lvl="1"/>
            <a:r>
              <a:rPr lang="en-US" dirty="0" smtClean="0"/>
              <a:t>Complexity of natural and social </a:t>
            </a:r>
            <a:r>
              <a:rPr lang="en-US" u="sng" dirty="0" smtClean="0"/>
              <a:t>systems</a:t>
            </a:r>
            <a:r>
              <a:rPr lang="en-US" dirty="0" smtClean="0"/>
              <a:t> (</a:t>
            </a:r>
            <a:r>
              <a:rPr lang="en-US" u="sng" dirty="0" smtClean="0"/>
              <a:t>objective</a:t>
            </a:r>
            <a:r>
              <a:rPr lang="en-US" dirty="0" smtClean="0"/>
              <a:t> complexity)</a:t>
            </a:r>
          </a:p>
          <a:p>
            <a:pPr lvl="1"/>
            <a:r>
              <a:rPr lang="en-US" dirty="0" smtClean="0"/>
              <a:t>Complexity of our </a:t>
            </a:r>
            <a:r>
              <a:rPr lang="en-US" u="sng" dirty="0"/>
              <a:t>understanding</a:t>
            </a:r>
            <a:r>
              <a:rPr lang="en-US" dirty="0"/>
              <a:t> of natural and social systems</a:t>
            </a:r>
            <a:r>
              <a:rPr lang="en-US" dirty="0" smtClean="0"/>
              <a:t> (</a:t>
            </a:r>
            <a:r>
              <a:rPr lang="en-US" u="sng" dirty="0" smtClean="0"/>
              <a:t>subjective</a:t>
            </a:r>
            <a:r>
              <a:rPr lang="en-US" dirty="0" smtClean="0"/>
              <a:t> complexity)</a:t>
            </a:r>
          </a:p>
          <a:p>
            <a:pPr lvl="1"/>
            <a:r>
              <a:rPr lang="en-US" dirty="0" smtClean="0"/>
              <a:t>Complexity of the </a:t>
            </a:r>
            <a:r>
              <a:rPr lang="en-US" u="sng" dirty="0" smtClean="0"/>
              <a:t>models</a:t>
            </a:r>
            <a:r>
              <a:rPr lang="en-US" dirty="0" smtClean="0"/>
              <a:t> used for understanding natural and social systems (</a:t>
            </a:r>
            <a:r>
              <a:rPr lang="en-US" u="sng" dirty="0" smtClean="0"/>
              <a:t>scientific</a:t>
            </a:r>
            <a:r>
              <a:rPr lang="en-US" dirty="0" smtClean="0"/>
              <a:t> complexity) [a subclass of the former entry]</a:t>
            </a:r>
          </a:p>
          <a:p>
            <a:pPr lvl="1"/>
            <a:r>
              <a:rPr lang="en-US" dirty="0" smtClean="0"/>
              <a:t>Complexity of the </a:t>
            </a:r>
            <a:r>
              <a:rPr lang="en-US" u="sng" dirty="0" smtClean="0"/>
              <a:t>interactions</a:t>
            </a:r>
            <a:r>
              <a:rPr lang="en-US" dirty="0" smtClean="0"/>
              <a:t> between natural and social systems and their models</a:t>
            </a:r>
          </a:p>
          <a:p>
            <a:r>
              <a:rPr lang="en-US" dirty="0" smtClean="0"/>
              <a:t>Does complexity unfold in degrees (a system is </a:t>
            </a:r>
            <a:r>
              <a:rPr lang="en-US" u="sng" dirty="0" smtClean="0"/>
              <a:t>more or less</a:t>
            </a:r>
            <a:r>
              <a:rPr lang="en-US" dirty="0" smtClean="0"/>
              <a:t> complex) or is it a type (a system is </a:t>
            </a:r>
            <a:r>
              <a:rPr lang="en-US" u="sng" dirty="0" smtClean="0"/>
              <a:t>either</a:t>
            </a:r>
            <a:r>
              <a:rPr lang="en-US" dirty="0" smtClean="0"/>
              <a:t> simple </a:t>
            </a:r>
            <a:r>
              <a:rPr lang="en-US" u="sng" dirty="0" smtClean="0"/>
              <a:t>or</a:t>
            </a:r>
            <a:r>
              <a:rPr lang="en-US" dirty="0" smtClean="0"/>
              <a:t> complex)? (continuous vs. discrete understanding of complexity)</a:t>
            </a:r>
          </a:p>
        </p:txBody>
      </p:sp>
      <p:sp>
        <p:nvSpPr>
          <p:cNvPr id="4" name="Rettangolo 3"/>
          <p:cNvSpPr/>
          <p:nvPr/>
        </p:nvSpPr>
        <p:spPr>
          <a:xfrm>
            <a:off x="4211960" y="6021288"/>
            <a:ext cx="2160240" cy="288032"/>
          </a:xfrm>
          <a:prstGeom prst="rect">
            <a:avLst/>
          </a:prstGeom>
          <a:gradFill flip="none" rotWithShape="1">
            <a:gsLst>
              <a:gs pos="0">
                <a:srgbClr val="FFFF00"/>
              </a:gs>
              <a:gs pos="44000">
                <a:schemeClr val="accent2">
                  <a:lumMod val="20000"/>
                  <a:lumOff val="80000"/>
                </a:schemeClr>
              </a:gs>
              <a:gs pos="100000">
                <a:srgbClr val="FF0000"/>
              </a:gs>
            </a:gsLst>
            <a:lin ang="0" scaled="1"/>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5" name="Rettangolo 4"/>
          <p:cNvSpPr/>
          <p:nvPr/>
        </p:nvSpPr>
        <p:spPr>
          <a:xfrm>
            <a:off x="4211960" y="6381328"/>
            <a:ext cx="1080120" cy="288032"/>
          </a:xfrm>
          <a:prstGeom prst="rect">
            <a:avLst/>
          </a:prstGeom>
          <a:solidFill>
            <a:srgbClr val="FFFF0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6" name="Rettangolo 5"/>
          <p:cNvSpPr/>
          <p:nvPr/>
        </p:nvSpPr>
        <p:spPr>
          <a:xfrm>
            <a:off x="5292080" y="6381328"/>
            <a:ext cx="1080120" cy="288032"/>
          </a:xfrm>
          <a:prstGeom prst="rect">
            <a:avLst/>
          </a:prstGeom>
          <a:solidFill>
            <a:srgbClr val="FF0000"/>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7784486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An </a:t>
            </a:r>
            <a:r>
              <a:rPr lang="it-IT" dirty="0" err="1" smtClean="0"/>
              <a:t>understanding</a:t>
            </a:r>
            <a:r>
              <a:rPr lang="it-IT" dirty="0" smtClean="0"/>
              <a:t> of </a:t>
            </a:r>
            <a:r>
              <a:rPr lang="it-IT" dirty="0" err="1" smtClean="0"/>
              <a:t>complexity</a:t>
            </a:r>
            <a:r>
              <a:rPr lang="it-IT" dirty="0" smtClean="0"/>
              <a:t> </a:t>
            </a:r>
            <a:endParaRPr lang="it-IT" dirty="0"/>
          </a:p>
        </p:txBody>
      </p:sp>
      <p:sp>
        <p:nvSpPr>
          <p:cNvPr id="3" name="Segnaposto contenuto 2"/>
          <p:cNvSpPr>
            <a:spLocks noGrp="1"/>
          </p:cNvSpPr>
          <p:nvPr>
            <p:ph sz="quarter" idx="1"/>
          </p:nvPr>
        </p:nvSpPr>
        <p:spPr>
          <a:xfrm>
            <a:off x="457200" y="1196752"/>
            <a:ext cx="8363272" cy="5256584"/>
          </a:xfrm>
        </p:spPr>
        <p:txBody>
          <a:bodyPr>
            <a:normAutofit fontScale="85000" lnSpcReduction="20000"/>
          </a:bodyPr>
          <a:lstStyle/>
          <a:p>
            <a:r>
              <a:rPr lang="en-US" b="1" u="sng" dirty="0" smtClean="0"/>
              <a:t>Complex</a:t>
            </a:r>
            <a:r>
              <a:rPr lang="en-US" dirty="0" smtClean="0"/>
              <a:t> </a:t>
            </a:r>
            <a:r>
              <a:rPr lang="en-US" dirty="0"/>
              <a:t>systems result from </a:t>
            </a:r>
            <a:endParaRPr lang="en-US" dirty="0" smtClean="0"/>
          </a:p>
          <a:p>
            <a:pPr lvl="1"/>
            <a:r>
              <a:rPr lang="en-US" dirty="0" smtClean="0"/>
              <a:t>networks </a:t>
            </a:r>
            <a:r>
              <a:rPr lang="en-US" dirty="0"/>
              <a:t>of multiple interacting causes that cannot be individually </a:t>
            </a:r>
            <a:r>
              <a:rPr lang="en-US" dirty="0" smtClean="0"/>
              <a:t>distinguished</a:t>
            </a:r>
          </a:p>
          <a:p>
            <a:pPr lvl="1"/>
            <a:r>
              <a:rPr lang="en-US" dirty="0" smtClean="0"/>
              <a:t>must </a:t>
            </a:r>
            <a:r>
              <a:rPr lang="en-US" dirty="0"/>
              <a:t>be addressed as entire systems, that is they cannot be addressed in a piecemeal </a:t>
            </a:r>
            <a:r>
              <a:rPr lang="en-US" dirty="0" smtClean="0"/>
              <a:t>way</a:t>
            </a:r>
          </a:p>
          <a:p>
            <a:pPr lvl="1"/>
            <a:r>
              <a:rPr lang="en-US" dirty="0" smtClean="0"/>
              <a:t>they </a:t>
            </a:r>
            <a:r>
              <a:rPr lang="en-US" dirty="0"/>
              <a:t>are such that small inputs may result in disproportionate </a:t>
            </a:r>
            <a:r>
              <a:rPr lang="en-US" dirty="0" smtClean="0"/>
              <a:t>effects</a:t>
            </a:r>
          </a:p>
          <a:p>
            <a:pPr lvl="1"/>
            <a:r>
              <a:rPr lang="en-US" dirty="0" smtClean="0"/>
              <a:t>the </a:t>
            </a:r>
            <a:r>
              <a:rPr lang="en-US" dirty="0"/>
              <a:t>problems they present cannot be solved once and for ever, but require to be systematically managed and typically any intervention merges into new problems as the result of the interventions to deal with </a:t>
            </a:r>
            <a:r>
              <a:rPr lang="en-US" dirty="0" smtClean="0"/>
              <a:t>them</a:t>
            </a:r>
          </a:p>
          <a:p>
            <a:pPr lvl="1"/>
            <a:r>
              <a:rPr lang="en-US" dirty="0" smtClean="0"/>
              <a:t>the </a:t>
            </a:r>
            <a:r>
              <a:rPr lang="en-US" dirty="0"/>
              <a:t>relevant systems cannot be controlled – the best one can do is to influence them, learn to “dance with them” </a:t>
            </a:r>
            <a:r>
              <a:rPr lang="en-US" dirty="0" smtClean="0"/>
              <a:t>(</a:t>
            </a:r>
            <a:r>
              <a:rPr lang="en-US" dirty="0"/>
              <a:t>Meadows, 1999</a:t>
            </a:r>
            <a:r>
              <a:rPr lang="en-US" dirty="0" smtClean="0"/>
              <a:t>)</a:t>
            </a:r>
          </a:p>
          <a:p>
            <a:endParaRPr lang="en-US" dirty="0" smtClean="0"/>
          </a:p>
          <a:p>
            <a:r>
              <a:rPr lang="en-US" b="1" u="sng" dirty="0" smtClean="0"/>
              <a:t>Complicated</a:t>
            </a:r>
            <a:r>
              <a:rPr lang="en-US" dirty="0" smtClean="0"/>
              <a:t> </a:t>
            </a:r>
            <a:r>
              <a:rPr lang="en-US" dirty="0"/>
              <a:t>systems originate from causes that can be individually distinguished; can be addressed piece-by-piece; for each input to the system there is a proportionate output; the relevant systems can be controlled and the problems they present admit permanent solutions</a:t>
            </a:r>
          </a:p>
          <a:p>
            <a:endParaRPr lang="en-US" dirty="0"/>
          </a:p>
          <a:p>
            <a:endParaRPr lang="it-IT" dirty="0"/>
          </a:p>
        </p:txBody>
      </p:sp>
    </p:spTree>
    <p:extLst>
      <p:ext uri="{BB962C8B-B14F-4D97-AF65-F5344CB8AC3E}">
        <p14:creationId xmlns:p14="http://schemas.microsoft.com/office/powerpoint/2010/main" val="40014920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My position</a:t>
            </a:r>
            <a:endParaRPr lang="it-IT" dirty="0"/>
          </a:p>
        </p:txBody>
      </p:sp>
      <p:pic>
        <p:nvPicPr>
          <p:cNvPr id="4" name="Picture 2" descr="C:\Users\roberto.poli.UNITN\AppData\Local\Microsoft\Windows\Temporary Internet Files\Content.IE5\LCD9MZNF\MC90032069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62161" y="692696"/>
            <a:ext cx="1601927" cy="1944216"/>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ttangolo arrotondato 4"/>
          <p:cNvSpPr/>
          <p:nvPr/>
        </p:nvSpPr>
        <p:spPr>
          <a:xfrm>
            <a:off x="323528" y="1268760"/>
            <a:ext cx="3240360"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Simple Systems</a:t>
            </a:r>
          </a:p>
        </p:txBody>
      </p:sp>
      <p:sp>
        <p:nvSpPr>
          <p:cNvPr id="6" name="Rettangolo arrotondato 5"/>
          <p:cNvSpPr/>
          <p:nvPr/>
        </p:nvSpPr>
        <p:spPr>
          <a:xfrm>
            <a:off x="5508104" y="1268760"/>
            <a:ext cx="3384376" cy="13681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Complex Systems</a:t>
            </a:r>
            <a:endParaRPr lang="en-US" b="1" dirty="0"/>
          </a:p>
        </p:txBody>
      </p:sp>
      <p:sp>
        <p:nvSpPr>
          <p:cNvPr id="7" name="Rettangolo 6"/>
          <p:cNvSpPr/>
          <p:nvPr/>
        </p:nvSpPr>
        <p:spPr>
          <a:xfrm>
            <a:off x="3762161" y="692696"/>
            <a:ext cx="1601927" cy="54843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umetto 2 7"/>
          <p:cNvSpPr/>
          <p:nvPr/>
        </p:nvSpPr>
        <p:spPr>
          <a:xfrm>
            <a:off x="683568" y="3429000"/>
            <a:ext cx="2376264" cy="1800200"/>
          </a:xfrm>
          <a:prstGeom prst="wedgeRoundRectCallout">
            <a:avLst>
              <a:gd name="adj1" fmla="val -27355"/>
              <a:gd name="adj2" fmla="val -89829"/>
              <a:gd name="adj3" fmla="val 1666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Complicated systems as a subclass of simple systems</a:t>
            </a:r>
            <a:endParaRPr lang="en-US" sz="2400" dirty="0"/>
          </a:p>
        </p:txBody>
      </p:sp>
      <p:sp>
        <p:nvSpPr>
          <p:cNvPr id="10" name="Segnaposto contenuto 2"/>
          <p:cNvSpPr>
            <a:spLocks noGrp="1"/>
          </p:cNvSpPr>
          <p:nvPr>
            <p:ph sz="quarter" idx="1"/>
          </p:nvPr>
        </p:nvSpPr>
        <p:spPr>
          <a:xfrm>
            <a:off x="457200" y="5373216"/>
            <a:ext cx="8229600" cy="1008112"/>
          </a:xfrm>
        </p:spPr>
        <p:txBody>
          <a:bodyPr>
            <a:normAutofit/>
          </a:bodyPr>
          <a:lstStyle/>
          <a:p>
            <a:r>
              <a:rPr lang="en-US" smtClean="0"/>
              <a:t>A </a:t>
            </a:r>
            <a:r>
              <a:rPr lang="en-US" dirty="0" smtClean="0"/>
              <a:t>simple system does not become complex by making it more complicated, even bewilderingly complicated</a:t>
            </a:r>
            <a:endParaRPr lang="en-US" dirty="0"/>
          </a:p>
        </p:txBody>
      </p:sp>
    </p:spTree>
    <p:extLst>
      <p:ext uri="{BB962C8B-B14F-4D97-AF65-F5344CB8AC3E}">
        <p14:creationId xmlns:p14="http://schemas.microsoft.com/office/powerpoint/2010/main" val="38778729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2276872"/>
            <a:ext cx="8363272" cy="3960440"/>
          </a:xfrm>
        </p:spPr>
        <p:txBody>
          <a:bodyPr>
            <a:noAutofit/>
          </a:bodyPr>
          <a:lstStyle/>
          <a:p>
            <a:r>
              <a:rPr lang="en-US" sz="2400" dirty="0" smtClean="0"/>
              <a:t>An organism contains endless mechanisms without being itself a mechanism</a:t>
            </a:r>
          </a:p>
          <a:p>
            <a:pPr lvl="1"/>
            <a:r>
              <a:rPr lang="en-US" sz="2000" dirty="0" smtClean="0"/>
              <a:t>The Na-K pump within cell membranes governing the exchange of ions – etc., etc.</a:t>
            </a:r>
          </a:p>
          <a:p>
            <a:pPr lvl="1"/>
            <a:r>
              <a:rPr lang="en-US" sz="2000" dirty="0" smtClean="0"/>
              <a:t>A complex system may contain endless simple systems without being itself a simple system</a:t>
            </a:r>
          </a:p>
          <a:p>
            <a:r>
              <a:rPr lang="en-US" sz="2400" dirty="0" smtClean="0"/>
              <a:t>If it is true that the difference between simple and complex is a difference of type, a </a:t>
            </a:r>
            <a:r>
              <a:rPr lang="en-US" sz="2400" u="sng" dirty="0" smtClean="0"/>
              <a:t>collection</a:t>
            </a:r>
            <a:r>
              <a:rPr lang="en-US" sz="2400" dirty="0" smtClean="0"/>
              <a:t> of simple systems does not generate a complex one (a </a:t>
            </a:r>
            <a:r>
              <a:rPr lang="en-US" sz="2400" dirty="0"/>
              <a:t>collection of simple systems </a:t>
            </a:r>
            <a:r>
              <a:rPr lang="en-US" sz="2400" dirty="0" smtClean="0"/>
              <a:t>may generate a </a:t>
            </a:r>
            <a:r>
              <a:rPr lang="en-US" sz="2400" u="sng" dirty="0" smtClean="0"/>
              <a:t>complicated</a:t>
            </a:r>
            <a:r>
              <a:rPr lang="en-US" sz="2400" dirty="0" smtClean="0"/>
              <a:t> system) </a:t>
            </a:r>
            <a:endParaRPr lang="en-US" sz="2400" dirty="0"/>
          </a:p>
        </p:txBody>
      </p:sp>
      <p:graphicFrame>
        <p:nvGraphicFramePr>
          <p:cNvPr id="5" name="Tabella 4"/>
          <p:cNvGraphicFramePr>
            <a:graphicFrameLocks noGrp="1"/>
          </p:cNvGraphicFramePr>
          <p:nvPr>
            <p:extLst>
              <p:ext uri="{D42A27DB-BD31-4B8C-83A1-F6EECF244321}">
                <p14:modId xmlns:p14="http://schemas.microsoft.com/office/powerpoint/2010/main" val="4082862253"/>
              </p:ext>
            </p:extLst>
          </p:nvPr>
        </p:nvGraphicFramePr>
        <p:xfrm>
          <a:off x="1524000" y="332656"/>
          <a:ext cx="6096000" cy="1778496"/>
        </p:xfrm>
        <a:graphic>
          <a:graphicData uri="http://schemas.openxmlformats.org/drawingml/2006/table">
            <a:tbl>
              <a:tblPr firstRow="1" bandRow="1">
                <a:tableStyleId>{5C22544A-7EE6-4342-B048-85BDC9FD1C3A}</a:tableStyleId>
              </a:tblPr>
              <a:tblGrid>
                <a:gridCol w="3048000"/>
                <a:gridCol w="3048000"/>
              </a:tblGrid>
              <a:tr h="370840">
                <a:tc gridSpan="2">
                  <a:txBody>
                    <a:bodyPr/>
                    <a:lstStyle/>
                    <a:p>
                      <a:pPr algn="ctr"/>
                      <a:r>
                        <a:rPr lang="it-IT" dirty="0" smtClean="0"/>
                        <a:t>A first</a:t>
                      </a:r>
                      <a:r>
                        <a:rPr lang="it-IT" baseline="0" dirty="0" smtClean="0"/>
                        <a:t> </a:t>
                      </a:r>
                      <a:r>
                        <a:rPr lang="it-IT" baseline="0" dirty="0" err="1" smtClean="0"/>
                        <a:t>intuition</a:t>
                      </a:r>
                      <a:endParaRPr lang="it-IT" dirty="0"/>
                    </a:p>
                  </a:txBody>
                  <a:tcPr/>
                </a:tc>
                <a:tc hMerge="1">
                  <a:txBody>
                    <a:bodyPr/>
                    <a:lstStyle/>
                    <a:p>
                      <a:endParaRPr lang="it-IT" dirty="0"/>
                    </a:p>
                  </a:txBody>
                  <a:tcPr/>
                </a:tc>
              </a:tr>
              <a:tr h="493256">
                <a:tc>
                  <a:txBody>
                    <a:bodyPr/>
                    <a:lstStyle/>
                    <a:p>
                      <a:pPr algn="ctr"/>
                      <a:r>
                        <a:rPr lang="it-IT" sz="2400" b="1" dirty="0" smtClean="0"/>
                        <a:t>Simple </a:t>
                      </a:r>
                      <a:r>
                        <a:rPr lang="it-IT" sz="2400" b="1" dirty="0" err="1" smtClean="0"/>
                        <a:t>system</a:t>
                      </a:r>
                      <a:r>
                        <a:rPr lang="it-IT" sz="2400" b="1" dirty="0" smtClean="0"/>
                        <a:t> </a:t>
                      </a:r>
                      <a:endParaRPr lang="it-IT" sz="2400" b="1" dirty="0"/>
                    </a:p>
                  </a:txBody>
                  <a:tcPr/>
                </a:tc>
                <a:tc>
                  <a:txBody>
                    <a:bodyPr/>
                    <a:lstStyle/>
                    <a:p>
                      <a:pPr algn="ctr"/>
                      <a:r>
                        <a:rPr lang="it-IT" sz="2400" b="1" dirty="0" err="1" smtClean="0"/>
                        <a:t>Complex</a:t>
                      </a:r>
                      <a:r>
                        <a:rPr lang="it-IT" sz="2400" b="1" dirty="0" smtClean="0"/>
                        <a:t> </a:t>
                      </a:r>
                      <a:r>
                        <a:rPr lang="it-IT" sz="2400" b="1" dirty="0" err="1" smtClean="0"/>
                        <a:t>system</a:t>
                      </a:r>
                      <a:r>
                        <a:rPr lang="it-IT" sz="2400" b="1" dirty="0" smtClean="0"/>
                        <a:t>  </a:t>
                      </a:r>
                      <a:endParaRPr lang="it-IT" sz="2400" b="1" dirty="0"/>
                    </a:p>
                  </a:txBody>
                  <a:tcPr/>
                </a:tc>
              </a:tr>
              <a:tr h="370840">
                <a:tc>
                  <a:txBody>
                    <a:bodyPr/>
                    <a:lstStyle/>
                    <a:p>
                      <a:pPr algn="ctr"/>
                      <a:r>
                        <a:rPr lang="it-IT" sz="2400" b="1" dirty="0" smtClean="0">
                          <a:sym typeface="Wingdings"/>
                        </a:rPr>
                        <a:t></a:t>
                      </a:r>
                      <a:endParaRPr lang="it-IT" sz="2400" b="1" dirty="0"/>
                    </a:p>
                  </a:txBody>
                  <a:tcPr/>
                </a:tc>
                <a:tc>
                  <a:txBody>
                    <a:bodyPr/>
                    <a:lstStyle/>
                    <a:p>
                      <a:pPr algn="ctr"/>
                      <a:r>
                        <a:rPr lang="it-IT" sz="2400" b="1" dirty="0" smtClean="0">
                          <a:sym typeface="Wingdings"/>
                        </a:rPr>
                        <a:t></a:t>
                      </a:r>
                      <a:endParaRPr lang="it-IT" sz="2400" b="1" dirty="0"/>
                    </a:p>
                  </a:txBody>
                  <a:tcPr/>
                </a:tc>
              </a:tr>
              <a:tr h="395848">
                <a:tc>
                  <a:txBody>
                    <a:bodyPr/>
                    <a:lstStyle/>
                    <a:p>
                      <a:pPr algn="ctr"/>
                      <a:r>
                        <a:rPr lang="it-IT" sz="2400" b="1" baseline="0" dirty="0" err="1" smtClean="0"/>
                        <a:t>Mechanism</a:t>
                      </a:r>
                      <a:r>
                        <a:rPr lang="it-IT" sz="2400" b="1" baseline="0" dirty="0" smtClean="0"/>
                        <a:t> </a:t>
                      </a:r>
                      <a:endParaRPr lang="it-IT" sz="2400" b="1" baseline="0" dirty="0"/>
                    </a:p>
                  </a:txBody>
                  <a:tcPr>
                    <a:solidFill>
                      <a:srgbClr val="FFFF00"/>
                    </a:solidFill>
                  </a:tcPr>
                </a:tc>
                <a:tc>
                  <a:txBody>
                    <a:bodyPr/>
                    <a:lstStyle/>
                    <a:p>
                      <a:pPr algn="ctr"/>
                      <a:r>
                        <a:rPr lang="it-IT" sz="2400" b="1" baseline="0" dirty="0" err="1" smtClean="0"/>
                        <a:t>Organism</a:t>
                      </a:r>
                      <a:r>
                        <a:rPr lang="it-IT" sz="2400" b="1" baseline="0" dirty="0" smtClean="0"/>
                        <a:t> </a:t>
                      </a:r>
                      <a:endParaRPr lang="it-IT" sz="2400" b="1" baseline="0" dirty="0"/>
                    </a:p>
                  </a:txBody>
                  <a:tcPr>
                    <a:solidFill>
                      <a:srgbClr val="FFFF00"/>
                    </a:solidFill>
                  </a:tcPr>
                </a:tc>
              </a:tr>
            </a:tbl>
          </a:graphicData>
        </a:graphic>
      </p:graphicFrame>
    </p:spTree>
    <p:extLst>
      <p:ext uri="{BB962C8B-B14F-4D97-AF65-F5344CB8AC3E}">
        <p14:creationId xmlns:p14="http://schemas.microsoft.com/office/powerpoint/2010/main" val="416115634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188640"/>
            <a:ext cx="8229600" cy="738336"/>
          </a:xfrm>
        </p:spPr>
        <p:txBody>
          <a:bodyPr>
            <a:normAutofit/>
          </a:bodyPr>
          <a:lstStyle/>
          <a:p>
            <a:r>
              <a:rPr lang="it-IT" dirty="0" err="1" smtClean="0"/>
              <a:t>Two</a:t>
            </a:r>
            <a:r>
              <a:rPr lang="it-IT" dirty="0" smtClean="0"/>
              <a:t> </a:t>
            </a:r>
            <a:r>
              <a:rPr lang="it-IT" dirty="0" err="1" smtClean="0"/>
              <a:t>kinds</a:t>
            </a:r>
            <a:r>
              <a:rPr lang="it-IT" dirty="0" smtClean="0"/>
              <a:t> of </a:t>
            </a:r>
            <a:r>
              <a:rPr lang="it-IT" dirty="0" err="1" smtClean="0"/>
              <a:t>system</a:t>
            </a:r>
            <a:endParaRPr lang="it-IT" dirty="0"/>
          </a:p>
        </p:txBody>
      </p:sp>
      <p:pic>
        <p:nvPicPr>
          <p:cNvPr id="1027" name="Picture 3" descr="C:\Program Files\Microsoft Office\MEDIA\CAGCAT10\j0185604.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31640" y="2636912"/>
            <a:ext cx="2517785" cy="252028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C:\Users\Roberto\AppData\Local\Microsoft\Windows\Temporary Internet Files\Content.IE5\7HTLL94S\MC90043459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4008" y="2708920"/>
            <a:ext cx="3466406" cy="2376264"/>
          </a:xfrm>
          <a:prstGeom prst="rect">
            <a:avLst/>
          </a:prstGeom>
          <a:noFill/>
          <a:extLst>
            <a:ext uri="{909E8E84-426E-40dd-AFC4-6F175D3DCCD1}">
              <a14:hiddenFill xmlns:a14="http://schemas.microsoft.com/office/drawing/2010/main" xmlns="">
                <a:solidFill>
                  <a:srgbClr val="FFFFFF"/>
                </a:solidFill>
              </a14:hiddenFill>
            </a:ext>
          </a:extLst>
        </p:spPr>
      </p:pic>
      <p:sp>
        <p:nvSpPr>
          <p:cNvPr id="4" name="Rettangolo arrotondato 3"/>
          <p:cNvSpPr/>
          <p:nvPr/>
        </p:nvSpPr>
        <p:spPr>
          <a:xfrm>
            <a:off x="1619672" y="1124744"/>
            <a:ext cx="568863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dirty="0" smtClean="0"/>
              <a:t>The </a:t>
            </a:r>
            <a:r>
              <a:rPr lang="it-IT" sz="3200" dirty="0" err="1" smtClean="0"/>
              <a:t>two</a:t>
            </a:r>
            <a:r>
              <a:rPr lang="it-IT" sz="3200" dirty="0" smtClean="0"/>
              <a:t> </a:t>
            </a:r>
            <a:r>
              <a:rPr lang="it-IT" sz="3200" dirty="0" err="1" smtClean="0"/>
              <a:t>types</a:t>
            </a:r>
            <a:r>
              <a:rPr lang="it-IT" sz="3200" dirty="0" smtClean="0"/>
              <a:t> of </a:t>
            </a:r>
            <a:r>
              <a:rPr lang="it-IT" sz="3200" dirty="0" err="1" smtClean="0"/>
              <a:t>system</a:t>
            </a:r>
            <a:r>
              <a:rPr lang="it-IT" sz="3200" dirty="0" smtClean="0"/>
              <a:t> </a:t>
            </a:r>
            <a:r>
              <a:rPr lang="it-IT" sz="3200" dirty="0" err="1" smtClean="0"/>
              <a:t>follow</a:t>
            </a:r>
            <a:r>
              <a:rPr lang="it-IT" sz="3200" dirty="0" smtClean="0"/>
              <a:t> </a:t>
            </a:r>
            <a:r>
              <a:rPr lang="it-IT" sz="3200" dirty="0" err="1" smtClean="0"/>
              <a:t>different</a:t>
            </a:r>
            <a:r>
              <a:rPr lang="it-IT" sz="3200" dirty="0" smtClean="0"/>
              <a:t> part-</a:t>
            </a:r>
            <a:r>
              <a:rPr lang="it-IT" sz="3200" dirty="0" err="1" smtClean="0"/>
              <a:t>whole</a:t>
            </a:r>
            <a:r>
              <a:rPr lang="it-IT" sz="3200" dirty="0" smtClean="0"/>
              <a:t> </a:t>
            </a:r>
            <a:r>
              <a:rPr lang="it-IT" sz="3200" dirty="0" err="1" smtClean="0"/>
              <a:t>logics</a:t>
            </a:r>
            <a:endParaRPr lang="it-IT" sz="3200" dirty="0"/>
          </a:p>
        </p:txBody>
      </p:sp>
      <p:sp>
        <p:nvSpPr>
          <p:cNvPr id="5" name="Rettangolo arrotondato 4"/>
          <p:cNvSpPr/>
          <p:nvPr/>
        </p:nvSpPr>
        <p:spPr>
          <a:xfrm>
            <a:off x="1833201" y="5373216"/>
            <a:ext cx="158417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P </a:t>
            </a:r>
            <a:r>
              <a:rPr lang="it-IT" dirty="0" smtClean="0">
                <a:sym typeface="Symbol"/>
              </a:rPr>
              <a:t> W</a:t>
            </a:r>
            <a:endParaRPr lang="it-IT" dirty="0"/>
          </a:p>
        </p:txBody>
      </p:sp>
      <p:sp>
        <p:nvSpPr>
          <p:cNvPr id="9" name="Rettangolo arrotondato 8"/>
          <p:cNvSpPr/>
          <p:nvPr/>
        </p:nvSpPr>
        <p:spPr>
          <a:xfrm>
            <a:off x="5508104" y="5373216"/>
            <a:ext cx="1584176"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P </a:t>
            </a:r>
            <a:r>
              <a:rPr lang="it-IT" dirty="0" smtClean="0">
                <a:sym typeface="Symbol"/>
              </a:rPr>
              <a:t> W  P</a:t>
            </a:r>
            <a:endParaRPr lang="it-IT" dirty="0"/>
          </a:p>
        </p:txBody>
      </p:sp>
      <p:grpSp>
        <p:nvGrpSpPr>
          <p:cNvPr id="22" name="Gruppo 21"/>
          <p:cNvGrpSpPr/>
          <p:nvPr/>
        </p:nvGrpSpPr>
        <p:grpSpPr>
          <a:xfrm>
            <a:off x="7745187" y="4653136"/>
            <a:ext cx="1291309" cy="1440160"/>
            <a:chOff x="7668343" y="5373216"/>
            <a:chExt cx="1291309" cy="1440160"/>
          </a:xfrm>
        </p:grpSpPr>
        <p:sp>
          <p:nvSpPr>
            <p:cNvPr id="6" name="Rettangolo arrotondato 5"/>
            <p:cNvSpPr/>
            <p:nvPr/>
          </p:nvSpPr>
          <p:spPr>
            <a:xfrm>
              <a:off x="7668343" y="5373216"/>
              <a:ext cx="1291309" cy="144016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Ovale 6"/>
            <p:cNvSpPr/>
            <p:nvPr/>
          </p:nvSpPr>
          <p:spPr>
            <a:xfrm>
              <a:off x="8157542" y="5445224"/>
              <a:ext cx="370062" cy="5040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lIns="36000" rtlCol="0" anchor="ctr"/>
            <a:lstStyle/>
            <a:p>
              <a:pPr algn="ctr"/>
              <a:r>
                <a:rPr lang="it-IT" dirty="0">
                  <a:solidFill>
                    <a:schemeClr val="tx1"/>
                  </a:solidFill>
                </a:rPr>
                <a:t>W</a:t>
              </a:r>
            </a:p>
          </p:txBody>
        </p:sp>
        <p:sp>
          <p:nvSpPr>
            <p:cNvPr id="21" name="Freccia circolare a sinistra 20"/>
            <p:cNvSpPr/>
            <p:nvPr/>
          </p:nvSpPr>
          <p:spPr>
            <a:xfrm>
              <a:off x="8532440" y="5625244"/>
              <a:ext cx="242006" cy="9001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25" name="Freccia circolare a sinistra 24"/>
            <p:cNvSpPr/>
            <p:nvPr/>
          </p:nvSpPr>
          <p:spPr>
            <a:xfrm rot="10800000">
              <a:off x="7925558" y="5625243"/>
              <a:ext cx="242006" cy="9001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12" name="Ovale 11"/>
            <p:cNvSpPr/>
            <p:nvPr/>
          </p:nvSpPr>
          <p:spPr>
            <a:xfrm>
              <a:off x="8162378" y="6237312"/>
              <a:ext cx="370062" cy="504056"/>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solidFill>
                    <a:schemeClr val="tx1"/>
                  </a:solidFill>
                </a:rPr>
                <a:t>P</a:t>
              </a:r>
              <a:endParaRPr lang="it-IT" dirty="0">
                <a:solidFill>
                  <a:schemeClr val="tx1"/>
                </a:solidFill>
              </a:endParaRPr>
            </a:p>
          </p:txBody>
        </p:sp>
      </p:grpSp>
      <p:sp>
        <p:nvSpPr>
          <p:cNvPr id="11" name="Rettangolo arrotondato 10"/>
          <p:cNvSpPr/>
          <p:nvPr/>
        </p:nvSpPr>
        <p:spPr>
          <a:xfrm>
            <a:off x="755576" y="6165304"/>
            <a:ext cx="3672408"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solidFill>
                  <a:schemeClr val="tx1"/>
                </a:solidFill>
              </a:rPr>
              <a:t>Parts</a:t>
            </a:r>
            <a:r>
              <a:rPr lang="it-IT" dirty="0" smtClean="0">
                <a:solidFill>
                  <a:schemeClr val="tx1"/>
                </a:solidFill>
              </a:rPr>
              <a:t> compose the </a:t>
            </a:r>
            <a:r>
              <a:rPr lang="it-IT" dirty="0" err="1" smtClean="0">
                <a:solidFill>
                  <a:schemeClr val="tx1"/>
                </a:solidFill>
              </a:rPr>
              <a:t>whole</a:t>
            </a:r>
            <a:endParaRPr lang="en-US" dirty="0">
              <a:solidFill>
                <a:schemeClr val="tx1"/>
              </a:solidFill>
            </a:endParaRPr>
          </a:p>
        </p:txBody>
      </p:sp>
      <p:sp>
        <p:nvSpPr>
          <p:cNvPr id="19" name="Rettangolo arrotondato 18"/>
          <p:cNvSpPr/>
          <p:nvPr/>
        </p:nvSpPr>
        <p:spPr>
          <a:xfrm>
            <a:off x="4644008" y="6165304"/>
            <a:ext cx="3672408" cy="576064"/>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err="1" smtClean="0">
                <a:solidFill>
                  <a:schemeClr val="tx1"/>
                </a:solidFill>
              </a:rPr>
              <a:t>Parts</a:t>
            </a:r>
            <a:r>
              <a:rPr lang="it-IT" dirty="0" smtClean="0">
                <a:solidFill>
                  <a:schemeClr val="tx1"/>
                </a:solidFill>
              </a:rPr>
              <a:t> compose the </a:t>
            </a:r>
            <a:r>
              <a:rPr lang="it-IT" dirty="0" err="1" smtClean="0">
                <a:solidFill>
                  <a:schemeClr val="tx1"/>
                </a:solidFill>
              </a:rPr>
              <a:t>whole</a:t>
            </a:r>
            <a:r>
              <a:rPr lang="it-IT" dirty="0" smtClean="0">
                <a:solidFill>
                  <a:schemeClr val="tx1"/>
                </a:solidFill>
              </a:rPr>
              <a:t> and are </a:t>
            </a:r>
            <a:r>
              <a:rPr lang="it-IT" dirty="0" err="1" smtClean="0">
                <a:solidFill>
                  <a:schemeClr val="tx1"/>
                </a:solidFill>
              </a:rPr>
              <a:t>produced</a:t>
            </a:r>
            <a:r>
              <a:rPr lang="it-IT" dirty="0" smtClean="0">
                <a:solidFill>
                  <a:schemeClr val="tx1"/>
                </a:solidFill>
              </a:rPr>
              <a:t> by the </a:t>
            </a:r>
            <a:r>
              <a:rPr lang="it-IT" dirty="0" err="1" smtClean="0">
                <a:solidFill>
                  <a:schemeClr val="tx1"/>
                </a:solidFill>
              </a:rPr>
              <a:t>whole</a:t>
            </a:r>
            <a:r>
              <a:rPr lang="it-IT" dirty="0" smtClean="0">
                <a:solidFill>
                  <a:schemeClr val="tx1"/>
                </a:solidFill>
              </a:rPr>
              <a:t> </a:t>
            </a:r>
            <a:r>
              <a:rPr lang="it-IT" dirty="0" err="1" smtClean="0">
                <a:solidFill>
                  <a:schemeClr val="tx1"/>
                </a:solidFill>
              </a:rPr>
              <a:t>itself</a:t>
            </a:r>
            <a:endParaRPr lang="en-US" dirty="0">
              <a:solidFill>
                <a:schemeClr val="tx1"/>
              </a:solidFill>
            </a:endParaRPr>
          </a:p>
        </p:txBody>
      </p:sp>
    </p:spTree>
    <p:extLst>
      <p:ext uri="{BB962C8B-B14F-4D97-AF65-F5344CB8AC3E}">
        <p14:creationId xmlns:p14="http://schemas.microsoft.com/office/powerpoint/2010/main" val="25300577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268760"/>
            <a:ext cx="8229600" cy="1296144"/>
          </a:xfrm>
        </p:spPr>
        <p:txBody>
          <a:bodyPr>
            <a:normAutofit fontScale="92500" lnSpcReduction="20000"/>
          </a:bodyPr>
          <a:lstStyle/>
          <a:p>
            <a:r>
              <a:rPr lang="en-US" sz="2400" dirty="0" smtClean="0"/>
              <a:t>Two kinds of system</a:t>
            </a:r>
          </a:p>
          <a:p>
            <a:pPr lvl="1"/>
            <a:r>
              <a:rPr lang="en-US" sz="2100" dirty="0" smtClean="0"/>
              <a:t>Collection of parts and their assemblage (house)</a:t>
            </a:r>
          </a:p>
          <a:p>
            <a:pPr lvl="1"/>
            <a:r>
              <a:rPr lang="en-US" sz="2100" dirty="0" smtClean="0"/>
              <a:t>The whole and its parts are given in parallel (cat) – </a:t>
            </a:r>
            <a:r>
              <a:rPr lang="en-US" sz="2100" u="sng" dirty="0" smtClean="0"/>
              <a:t>differentiation &amp; reorganization are produced by the system itself</a:t>
            </a:r>
            <a:endParaRPr lang="en-US" sz="2100" u="sng" dirty="0"/>
          </a:p>
        </p:txBody>
      </p:sp>
      <p:pic>
        <p:nvPicPr>
          <p:cNvPr id="1030" name="Picture 6" descr="http://www.blogdem.it/como/files/2011/06/la-casa.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2682978"/>
            <a:ext cx="3912369" cy="1970158"/>
          </a:xfrm>
          <a:prstGeom prst="rect">
            <a:avLst/>
          </a:prstGeom>
          <a:noFill/>
          <a:extLst>
            <a:ext uri="{909E8E84-426E-40dd-AFC4-6F175D3DCCD1}">
              <a14:hiddenFill xmlns:a14="http://schemas.microsoft.com/office/drawing/2010/main" xmlns="">
                <a:solidFill>
                  <a:srgbClr val="FFFFFF"/>
                </a:solidFill>
              </a14:hiddenFill>
            </a:ext>
          </a:extLst>
        </p:spPr>
      </p:pic>
      <p:pic>
        <p:nvPicPr>
          <p:cNvPr id="1036" name="Picture 12" descr="http://www.laboo.biz/infogatto/razzegatto/gatto-persian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13598" y="2555725"/>
            <a:ext cx="2990850" cy="2457451"/>
          </a:xfrm>
          <a:prstGeom prst="rect">
            <a:avLst/>
          </a:prstGeom>
          <a:noFill/>
          <a:extLst>
            <a:ext uri="{909E8E84-426E-40dd-AFC4-6F175D3DCCD1}">
              <a14:hiddenFill xmlns:a14="http://schemas.microsoft.com/office/drawing/2010/main" xmlns="">
                <a:solidFill>
                  <a:srgbClr val="FFFFFF"/>
                </a:solidFill>
              </a14:hiddenFill>
            </a:ext>
          </a:extLst>
        </p:spPr>
      </p:pic>
      <p:sp>
        <p:nvSpPr>
          <p:cNvPr id="10" name="Segnaposto contenuto 2"/>
          <p:cNvSpPr txBox="1">
            <a:spLocks/>
          </p:cNvSpPr>
          <p:nvPr/>
        </p:nvSpPr>
        <p:spPr>
          <a:xfrm>
            <a:off x="446856" y="4607070"/>
            <a:ext cx="8445624" cy="1774258"/>
          </a:xfrm>
          <a:prstGeom prst="rect">
            <a:avLst/>
          </a:prstGeom>
        </p:spPr>
        <p:txBody>
          <a:bodyPr vert="horz">
            <a:normAutofit fontScale="92500"/>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en-US" dirty="0" smtClean="0"/>
              <a:t>Two forms of constitution</a:t>
            </a:r>
          </a:p>
          <a:p>
            <a:pPr lvl="1"/>
            <a:r>
              <a:rPr lang="en-US" dirty="0" smtClean="0">
                <a:sym typeface="Symbol"/>
              </a:rPr>
              <a:t> from parts to the whole: a system is a collection of interactive units</a:t>
            </a:r>
            <a:endParaRPr lang="en-US" dirty="0" smtClean="0"/>
          </a:p>
          <a:p>
            <a:pPr lvl="1"/>
            <a:r>
              <a:rPr lang="en-US" dirty="0" smtClean="0">
                <a:sym typeface="Symbol"/>
              </a:rPr>
              <a:t> from the whole to its parts</a:t>
            </a:r>
            <a:r>
              <a:rPr lang="en-US" dirty="0" smtClean="0"/>
              <a:t>: constraints on interaction, generation of virtual parts (functions), generation of new types of interaction</a:t>
            </a:r>
            <a:endParaRPr lang="en-US" dirty="0"/>
          </a:p>
        </p:txBody>
      </p:sp>
      <p:sp>
        <p:nvSpPr>
          <p:cNvPr id="4" name="Rettangolo arrotondato 3"/>
          <p:cNvSpPr/>
          <p:nvPr/>
        </p:nvSpPr>
        <p:spPr>
          <a:xfrm>
            <a:off x="899592" y="188640"/>
            <a:ext cx="7416824"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dirty="0" smtClean="0"/>
              <a:t>A </a:t>
            </a:r>
            <a:r>
              <a:rPr lang="it-IT" sz="3200" dirty="0" err="1" smtClean="0"/>
              <a:t>complex</a:t>
            </a:r>
            <a:r>
              <a:rPr lang="it-IT" sz="3200" dirty="0" smtClean="0"/>
              <a:t> </a:t>
            </a:r>
            <a:r>
              <a:rPr lang="it-IT" sz="3200" dirty="0" err="1" smtClean="0"/>
              <a:t>system</a:t>
            </a:r>
            <a:r>
              <a:rPr lang="it-IT" sz="3200" dirty="0" smtClean="0"/>
              <a:t> </a:t>
            </a:r>
            <a:r>
              <a:rPr lang="it-IT" sz="3200" dirty="0" err="1" smtClean="0"/>
              <a:t>produces</a:t>
            </a:r>
            <a:r>
              <a:rPr lang="it-IT" sz="3200" dirty="0" smtClean="0"/>
              <a:t> </a:t>
            </a:r>
            <a:br>
              <a:rPr lang="it-IT" sz="3200" dirty="0" smtClean="0"/>
            </a:br>
            <a:r>
              <a:rPr lang="it-IT" sz="3200" dirty="0" smtClean="0"/>
              <a:t>the </a:t>
            </a:r>
            <a:r>
              <a:rPr lang="it-IT" sz="3200" dirty="0" err="1" smtClean="0"/>
              <a:t>elements</a:t>
            </a:r>
            <a:r>
              <a:rPr lang="it-IT" sz="3200" dirty="0" smtClean="0"/>
              <a:t> </a:t>
            </a:r>
            <a:r>
              <a:rPr lang="it-IT" sz="3200" dirty="0" err="1" smtClean="0"/>
              <a:t>it</a:t>
            </a:r>
            <a:r>
              <a:rPr lang="it-IT" sz="3200" dirty="0" smtClean="0"/>
              <a:t> </a:t>
            </a:r>
            <a:r>
              <a:rPr lang="it-IT" sz="3200" dirty="0" err="1" smtClean="0"/>
              <a:t>is</a:t>
            </a:r>
            <a:r>
              <a:rPr lang="it-IT" sz="3200" dirty="0" smtClean="0"/>
              <a:t> made of</a:t>
            </a:r>
            <a:endParaRPr lang="it-IT" sz="3200" dirty="0"/>
          </a:p>
        </p:txBody>
      </p:sp>
    </p:spTree>
    <p:extLst>
      <p:ext uri="{BB962C8B-B14F-4D97-AF65-F5344CB8AC3E}">
        <p14:creationId xmlns:p14="http://schemas.microsoft.com/office/powerpoint/2010/main" val="34700204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Systems</a:t>
            </a:r>
            <a:endParaRPr lang="en-US" dirty="0"/>
          </a:p>
        </p:txBody>
      </p:sp>
      <p:sp>
        <p:nvSpPr>
          <p:cNvPr id="3" name="Segnaposto contenuto 2"/>
          <p:cNvSpPr>
            <a:spLocks noGrp="1"/>
          </p:cNvSpPr>
          <p:nvPr>
            <p:ph sz="quarter" idx="1"/>
          </p:nvPr>
        </p:nvSpPr>
        <p:spPr>
          <a:xfrm>
            <a:off x="457200" y="3573016"/>
            <a:ext cx="8229600" cy="2880320"/>
          </a:xfrm>
        </p:spPr>
        <p:txBody>
          <a:bodyPr>
            <a:normAutofit fontScale="92500" lnSpcReduction="10000"/>
          </a:bodyPr>
          <a:lstStyle/>
          <a:p>
            <a:r>
              <a:rPr lang="en-US" dirty="0"/>
              <a:t>If you take apart a house, and put it back together again, you will almost always have a house, even if it is a poor one. If you do that with a cat, you will almost never have a </a:t>
            </a:r>
            <a:r>
              <a:rPr lang="en-US" dirty="0" smtClean="0"/>
              <a:t>cat</a:t>
            </a:r>
            <a:endParaRPr lang="en-US" dirty="0"/>
          </a:p>
          <a:p>
            <a:r>
              <a:rPr lang="en-US" dirty="0"/>
              <a:t>The cat is composed of whole systems that make a whole system. It can only be disassembled as complete wholes – hence organ replacement is possible if you preserve the organ as a </a:t>
            </a:r>
            <a:r>
              <a:rPr lang="en-US" dirty="0" smtClean="0"/>
              <a:t>whole</a:t>
            </a:r>
          </a:p>
          <a:p>
            <a:r>
              <a:rPr lang="it-IT" dirty="0"/>
              <a:t>Ok, </a:t>
            </a:r>
            <a:r>
              <a:rPr lang="it-IT" dirty="0" err="1"/>
              <a:t>but</a:t>
            </a:r>
            <a:r>
              <a:rPr lang="it-IT" dirty="0"/>
              <a:t> </a:t>
            </a:r>
            <a:r>
              <a:rPr lang="it-IT" dirty="0" err="1"/>
              <a:t>why</a:t>
            </a:r>
            <a:r>
              <a:rPr lang="it-IT" dirty="0"/>
              <a:t> </a:t>
            </a:r>
            <a:r>
              <a:rPr lang="it-IT" dirty="0" err="1" smtClean="0"/>
              <a:t>is</a:t>
            </a:r>
            <a:r>
              <a:rPr lang="it-IT" dirty="0" smtClean="0"/>
              <a:t> </a:t>
            </a:r>
            <a:r>
              <a:rPr lang="it-IT" dirty="0" err="1" smtClean="0"/>
              <a:t>it</a:t>
            </a:r>
            <a:r>
              <a:rPr lang="it-IT" dirty="0" smtClean="0"/>
              <a:t> </a:t>
            </a:r>
            <a:r>
              <a:rPr lang="it-IT" dirty="0"/>
              <a:t>so</a:t>
            </a:r>
            <a:r>
              <a:rPr lang="it-IT" dirty="0" smtClean="0"/>
              <a:t>?</a:t>
            </a:r>
            <a:endParaRPr lang="en-US" dirty="0"/>
          </a:p>
        </p:txBody>
      </p:sp>
      <p:pic>
        <p:nvPicPr>
          <p:cNvPr id="1026" name="Picture 2" descr="C:\Users\Roberto\AppData\Local\Microsoft\Windows\Temporary Internet Files\Content.IE5\8RIIV120\MC90042584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88024" y="1301750"/>
            <a:ext cx="2236022" cy="2271266"/>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Roberto\AppData\Local\Microsoft\Windows\Temporary Internet Files\Content.IE5\8RIIV120\MC90041347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5696" y="1223962"/>
            <a:ext cx="2732533" cy="234905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684234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a:xfrm>
            <a:off x="2898648" y="6447616"/>
            <a:ext cx="3505200" cy="365760"/>
          </a:xfrm>
        </p:spPr>
        <p:txBody>
          <a:bodyPr/>
          <a:lstStyle/>
          <a:p>
            <a:r>
              <a:rPr kumimoji="0" lang="en-US" dirty="0" smtClean="0"/>
              <a:t>http://</a:t>
            </a:r>
            <a:r>
              <a:rPr kumimoji="0" lang="en-US" dirty="0" err="1" smtClean="0"/>
              <a:t>www.projectanticipation.org</a:t>
            </a:r>
            <a:endParaRPr kumimoji="0" lang="en-US" dirty="0"/>
          </a:p>
        </p:txBody>
      </p:sp>
      <p:sp>
        <p:nvSpPr>
          <p:cNvPr id="5" name="Rettangolo arrotondato 4"/>
          <p:cNvSpPr/>
          <p:nvPr/>
        </p:nvSpPr>
        <p:spPr>
          <a:xfrm>
            <a:off x="1115616" y="1268760"/>
            <a:ext cx="6984776" cy="11521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smtClean="0"/>
              <a:t>A First </a:t>
            </a:r>
            <a:r>
              <a:rPr lang="it-IT" sz="3200" dirty="0" err="1" smtClean="0"/>
              <a:t>Understanding</a:t>
            </a:r>
            <a:r>
              <a:rPr lang="it-IT" sz="3200" dirty="0" smtClean="0"/>
              <a:t> of </a:t>
            </a:r>
            <a:r>
              <a:rPr lang="it-IT" sz="3200" dirty="0" err="1" smtClean="0"/>
              <a:t>Anticipation</a:t>
            </a:r>
            <a:endParaRPr lang="it-IT" sz="3200" dirty="0"/>
          </a:p>
        </p:txBody>
      </p:sp>
      <p:sp>
        <p:nvSpPr>
          <p:cNvPr id="6" name="Rettangolo arrotondato 5"/>
          <p:cNvSpPr/>
          <p:nvPr/>
        </p:nvSpPr>
        <p:spPr>
          <a:xfrm>
            <a:off x="1115616" y="2924944"/>
            <a:ext cx="6984776" cy="11521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err="1" smtClean="0"/>
              <a:t>What</a:t>
            </a:r>
            <a:r>
              <a:rPr lang="it-IT" sz="3200" dirty="0" smtClean="0"/>
              <a:t> </a:t>
            </a:r>
            <a:r>
              <a:rPr lang="it-IT" sz="3200" dirty="0" err="1" smtClean="0"/>
              <a:t>Next</a:t>
            </a:r>
            <a:r>
              <a:rPr lang="it-IT" sz="3200" dirty="0" smtClean="0"/>
              <a:t>?</a:t>
            </a:r>
            <a:endParaRPr lang="it-IT" sz="3200" dirty="0"/>
          </a:p>
        </p:txBody>
      </p:sp>
      <p:sp>
        <p:nvSpPr>
          <p:cNvPr id="7" name="Rettangolo arrotondato 6"/>
          <p:cNvSpPr/>
          <p:nvPr/>
        </p:nvSpPr>
        <p:spPr>
          <a:xfrm>
            <a:off x="1115616" y="4653136"/>
            <a:ext cx="6984776" cy="11521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smtClean="0"/>
              <a:t>A </a:t>
            </a:r>
            <a:r>
              <a:rPr lang="it-IT" sz="3200" dirty="0" err="1" smtClean="0"/>
              <a:t>Methodological</a:t>
            </a:r>
            <a:r>
              <a:rPr lang="it-IT" sz="3200" dirty="0" smtClean="0"/>
              <a:t> </a:t>
            </a:r>
            <a:r>
              <a:rPr lang="it-IT" sz="3200" dirty="0" err="1" smtClean="0"/>
              <a:t>Caveat</a:t>
            </a:r>
            <a:endParaRPr lang="it-IT" sz="3200" dirty="0"/>
          </a:p>
        </p:txBody>
      </p:sp>
    </p:spTree>
    <p:extLst>
      <p:ext uri="{BB962C8B-B14F-4D97-AF65-F5344CB8AC3E}">
        <p14:creationId xmlns:p14="http://schemas.microsoft.com/office/powerpoint/2010/main" val="31627915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Forms of </a:t>
            </a:r>
            <a:r>
              <a:rPr lang="it-IT" dirty="0" err="1" smtClean="0"/>
              <a:t>constitution</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57200" y="1124744"/>
            <a:ext cx="8229600" cy="5231606"/>
          </a:xfrm>
        </p:spPr>
        <p:txBody>
          <a:bodyPr>
            <a:normAutofit lnSpcReduction="10000"/>
          </a:bodyPr>
          <a:lstStyle/>
          <a:p>
            <a:r>
              <a:rPr lang="en-US" dirty="0" smtClean="0"/>
              <a:t>Two forms of constitution</a:t>
            </a:r>
            <a:endParaRPr lang="en-US" dirty="0"/>
          </a:p>
          <a:p>
            <a:pPr lvl="1"/>
            <a:r>
              <a:rPr lang="en-US" dirty="0">
                <a:sym typeface="Symbol"/>
              </a:rPr>
              <a:t> </a:t>
            </a:r>
            <a:r>
              <a:rPr lang="en-US" dirty="0" smtClean="0">
                <a:sym typeface="Symbol"/>
              </a:rPr>
              <a:t>from the parts to the whole: a system is a set of interacting elements (elements plus relations, that is structure)</a:t>
            </a:r>
            <a:endParaRPr lang="en-US" dirty="0"/>
          </a:p>
          <a:p>
            <a:pPr lvl="1"/>
            <a:r>
              <a:rPr lang="en-US" dirty="0">
                <a:sym typeface="Symbol"/>
              </a:rPr>
              <a:t> </a:t>
            </a:r>
            <a:r>
              <a:rPr lang="en-US" dirty="0" smtClean="0">
                <a:sym typeface="Symbol"/>
              </a:rPr>
              <a:t>from the whole to its elements: a system is an entity able to generate its parts (and their relations)</a:t>
            </a:r>
          </a:p>
          <a:p>
            <a:r>
              <a:rPr lang="en-US" dirty="0" smtClean="0"/>
              <a:t>In the former case a system </a:t>
            </a:r>
            <a:r>
              <a:rPr lang="en-US" u="sng" dirty="0" smtClean="0"/>
              <a:t>is</a:t>
            </a:r>
            <a:r>
              <a:rPr lang="en-US" dirty="0" smtClean="0"/>
              <a:t> a structure; in the latter case a system </a:t>
            </a:r>
            <a:r>
              <a:rPr lang="en-US" u="sng" dirty="0" smtClean="0"/>
              <a:t>generates</a:t>
            </a:r>
            <a:r>
              <a:rPr lang="en-US" dirty="0" smtClean="0"/>
              <a:t> (and modifies) its structures – which implies that the system is not limited to its structure. I call ‘function’ this extra component</a:t>
            </a:r>
          </a:p>
          <a:p>
            <a:r>
              <a:rPr lang="en-US" b="1" dirty="0" smtClean="0"/>
              <a:t>This generation requires internal models – the system must include a model of itself (and its environment)</a:t>
            </a:r>
          </a:p>
          <a:p>
            <a:pPr lvl="1"/>
            <a:r>
              <a:rPr lang="en-US" dirty="0" err="1" smtClean="0"/>
              <a:t>Impredicative</a:t>
            </a:r>
            <a:r>
              <a:rPr lang="en-US" dirty="0" smtClean="0"/>
              <a:t> or self-</a:t>
            </a:r>
            <a:r>
              <a:rPr lang="en-US" dirty="0" err="1" smtClean="0"/>
              <a:t>referntial</a:t>
            </a:r>
            <a:r>
              <a:rPr lang="en-US" dirty="0" smtClean="0"/>
              <a:t> systems  </a:t>
            </a:r>
            <a:endParaRPr lang="en-US" dirty="0"/>
          </a:p>
          <a:p>
            <a:endParaRPr lang="it-IT" dirty="0"/>
          </a:p>
        </p:txBody>
      </p:sp>
    </p:spTree>
    <p:extLst>
      <p:ext uri="{BB962C8B-B14F-4D97-AF65-F5344CB8AC3E}">
        <p14:creationId xmlns:p14="http://schemas.microsoft.com/office/powerpoint/2010/main" val="26965184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620688"/>
            <a:ext cx="1743075" cy="2590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CasellaDiTesto 3"/>
          <p:cNvSpPr txBox="1"/>
          <p:nvPr/>
        </p:nvSpPr>
        <p:spPr>
          <a:xfrm>
            <a:off x="611560" y="3130749"/>
            <a:ext cx="936104" cy="369332"/>
          </a:xfrm>
          <a:prstGeom prst="rect">
            <a:avLst/>
          </a:prstGeom>
          <a:noFill/>
        </p:spPr>
        <p:txBody>
          <a:bodyPr wrap="square" rtlCol="0">
            <a:spAutoFit/>
          </a:bodyPr>
          <a:lstStyle/>
          <a:p>
            <a:r>
              <a:rPr lang="it-IT" dirty="0" err="1" smtClean="0"/>
              <a:t>Bateson</a:t>
            </a:r>
            <a:endParaRPr lang="it-IT" dirty="0"/>
          </a:p>
        </p:txBody>
      </p:sp>
      <p:sp>
        <p:nvSpPr>
          <p:cNvPr id="5" name="CasellaDiTesto 4"/>
          <p:cNvSpPr txBox="1"/>
          <p:nvPr/>
        </p:nvSpPr>
        <p:spPr>
          <a:xfrm>
            <a:off x="3131840" y="3140968"/>
            <a:ext cx="1440160" cy="369332"/>
          </a:xfrm>
          <a:prstGeom prst="rect">
            <a:avLst/>
          </a:prstGeom>
          <a:noFill/>
        </p:spPr>
        <p:txBody>
          <a:bodyPr wrap="square" rtlCol="0">
            <a:spAutoFit/>
          </a:bodyPr>
          <a:lstStyle/>
          <a:p>
            <a:r>
              <a:rPr lang="it-IT" dirty="0" err="1" smtClean="0"/>
              <a:t>Maturana</a:t>
            </a:r>
            <a:endParaRPr lang="it-IT" dirty="0"/>
          </a:p>
        </p:txBody>
      </p:sp>
      <p:pic>
        <p:nvPicPr>
          <p:cNvPr id="2053" name="Picture 5"/>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80692" y="3757947"/>
            <a:ext cx="1837921" cy="21193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CasellaDiTesto 5"/>
          <p:cNvSpPr txBox="1"/>
          <p:nvPr/>
        </p:nvSpPr>
        <p:spPr>
          <a:xfrm>
            <a:off x="2684748" y="5805264"/>
            <a:ext cx="985189" cy="369332"/>
          </a:xfrm>
          <a:prstGeom prst="rect">
            <a:avLst/>
          </a:prstGeom>
          <a:noFill/>
        </p:spPr>
        <p:txBody>
          <a:bodyPr wrap="square" rtlCol="0">
            <a:spAutoFit/>
          </a:bodyPr>
          <a:lstStyle/>
          <a:p>
            <a:r>
              <a:rPr lang="it-IT" dirty="0" err="1" smtClean="0"/>
              <a:t>Varela</a:t>
            </a:r>
            <a:endParaRPr lang="it-IT" dirty="0"/>
          </a:p>
        </p:txBody>
      </p:sp>
      <p:pic>
        <p:nvPicPr>
          <p:cNvPr id="2054"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077919" y="4221088"/>
            <a:ext cx="1991205" cy="22949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7" name="CasellaDiTesto 6"/>
          <p:cNvSpPr txBox="1"/>
          <p:nvPr/>
        </p:nvSpPr>
        <p:spPr>
          <a:xfrm>
            <a:off x="4484948" y="6444044"/>
            <a:ext cx="1368152" cy="369332"/>
          </a:xfrm>
          <a:prstGeom prst="rect">
            <a:avLst/>
          </a:prstGeom>
          <a:noFill/>
        </p:spPr>
        <p:txBody>
          <a:bodyPr wrap="square" rtlCol="0">
            <a:spAutoFit/>
          </a:bodyPr>
          <a:lstStyle/>
          <a:p>
            <a:r>
              <a:rPr lang="it-IT" dirty="0" err="1" smtClean="0"/>
              <a:t>Hofstadter</a:t>
            </a:r>
            <a:endParaRPr lang="it-IT" dirty="0"/>
          </a:p>
        </p:txBody>
      </p:sp>
      <p:pic>
        <p:nvPicPr>
          <p:cNvPr id="2056" name="Picture 8"/>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156176" y="3501008"/>
            <a:ext cx="2920395" cy="295968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8" name="CasellaDiTesto 7"/>
          <p:cNvSpPr txBox="1"/>
          <p:nvPr/>
        </p:nvSpPr>
        <p:spPr>
          <a:xfrm>
            <a:off x="7164288" y="6434085"/>
            <a:ext cx="792088" cy="369332"/>
          </a:xfrm>
          <a:prstGeom prst="rect">
            <a:avLst/>
          </a:prstGeom>
          <a:noFill/>
        </p:spPr>
        <p:txBody>
          <a:bodyPr wrap="square" rtlCol="0">
            <a:spAutoFit/>
          </a:bodyPr>
          <a:lstStyle/>
          <a:p>
            <a:r>
              <a:rPr lang="it-IT" dirty="0" smtClean="0"/>
              <a:t>Rosen</a:t>
            </a:r>
            <a:endParaRPr lang="it-IT" dirty="0"/>
          </a:p>
        </p:txBody>
      </p:sp>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792424" y="971436"/>
            <a:ext cx="2884032" cy="21602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3" name="CasellaDiTesto 12"/>
          <p:cNvSpPr txBox="1"/>
          <p:nvPr/>
        </p:nvSpPr>
        <p:spPr>
          <a:xfrm>
            <a:off x="6876256" y="3059668"/>
            <a:ext cx="1080120" cy="369332"/>
          </a:xfrm>
          <a:prstGeom prst="rect">
            <a:avLst/>
          </a:prstGeom>
          <a:noFill/>
        </p:spPr>
        <p:txBody>
          <a:bodyPr wrap="square" rtlCol="0">
            <a:spAutoFit/>
          </a:bodyPr>
          <a:lstStyle/>
          <a:p>
            <a:r>
              <a:rPr lang="it-IT" dirty="0" smtClean="0"/>
              <a:t>Luhmann</a:t>
            </a:r>
            <a:endParaRPr lang="it-IT" dirty="0"/>
          </a:p>
        </p:txBody>
      </p:sp>
      <p:pic>
        <p:nvPicPr>
          <p:cNvPr id="1027"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496" y="3753709"/>
            <a:ext cx="2073188" cy="26174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2123728" y="817201"/>
            <a:ext cx="3362325" cy="2390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6" name="CasellaDiTesto 15"/>
          <p:cNvSpPr txBox="1"/>
          <p:nvPr/>
        </p:nvSpPr>
        <p:spPr>
          <a:xfrm>
            <a:off x="740532" y="6299101"/>
            <a:ext cx="985189" cy="369332"/>
          </a:xfrm>
          <a:prstGeom prst="rect">
            <a:avLst/>
          </a:prstGeom>
          <a:noFill/>
        </p:spPr>
        <p:txBody>
          <a:bodyPr wrap="square" rtlCol="0">
            <a:spAutoFit/>
          </a:bodyPr>
          <a:lstStyle/>
          <a:p>
            <a:r>
              <a:rPr lang="it-IT" dirty="0" smtClean="0"/>
              <a:t>Capra</a:t>
            </a:r>
            <a:endParaRPr lang="it-IT" dirty="0"/>
          </a:p>
        </p:txBody>
      </p:sp>
      <p:sp>
        <p:nvSpPr>
          <p:cNvPr id="2" name="CasellaDiTesto 1"/>
          <p:cNvSpPr txBox="1"/>
          <p:nvPr/>
        </p:nvSpPr>
        <p:spPr>
          <a:xfrm>
            <a:off x="179512" y="116632"/>
            <a:ext cx="8784976" cy="461665"/>
          </a:xfrm>
          <a:prstGeom prst="rect">
            <a:avLst/>
          </a:prstGeom>
          <a:noFill/>
        </p:spPr>
        <p:txBody>
          <a:bodyPr wrap="square" rtlCol="0">
            <a:spAutoFit/>
          </a:bodyPr>
          <a:lstStyle/>
          <a:p>
            <a:r>
              <a:rPr lang="en-US" sz="2400" dirty="0" smtClean="0"/>
              <a:t>A problem that has been under discussion for more than 50 years… </a:t>
            </a:r>
            <a:endParaRPr lang="en-US" sz="2400" dirty="0"/>
          </a:p>
        </p:txBody>
      </p:sp>
    </p:spTree>
    <p:extLst>
      <p:ext uri="{BB962C8B-B14F-4D97-AF65-F5344CB8AC3E}">
        <p14:creationId xmlns:p14="http://schemas.microsoft.com/office/powerpoint/2010/main" val="78325322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sz="quarter" idx="1"/>
          </p:nvPr>
        </p:nvSpPr>
        <p:spPr>
          <a:xfrm>
            <a:off x="457200" y="1143000"/>
            <a:ext cx="8229600" cy="5410200"/>
          </a:xfrm>
        </p:spPr>
        <p:txBody>
          <a:bodyPr>
            <a:normAutofit/>
          </a:bodyPr>
          <a:lstStyle/>
          <a:p>
            <a:r>
              <a:rPr lang="en-US" sz="2900" dirty="0" smtClean="0"/>
              <a:t>Causal cycles (Bateson)</a:t>
            </a:r>
          </a:p>
          <a:p>
            <a:r>
              <a:rPr lang="en-US" sz="2900" dirty="0" err="1" smtClean="0"/>
              <a:t>Heterarchical</a:t>
            </a:r>
            <a:r>
              <a:rPr lang="en-US" sz="2900" dirty="0" smtClean="0"/>
              <a:t> loops (Capra)</a:t>
            </a:r>
          </a:p>
          <a:p>
            <a:r>
              <a:rPr lang="en-US" sz="2900" dirty="0" smtClean="0">
                <a:ea typeface="MS Mincho"/>
              </a:rPr>
              <a:t>Autopoietic systems (</a:t>
            </a:r>
            <a:r>
              <a:rPr lang="en-US" sz="2900" dirty="0" err="1" smtClean="0">
                <a:ea typeface="MS Mincho"/>
              </a:rPr>
              <a:t>Maturana</a:t>
            </a:r>
            <a:r>
              <a:rPr lang="en-US" sz="2900" dirty="0" smtClean="0">
                <a:ea typeface="MS Mincho"/>
              </a:rPr>
              <a:t>)</a:t>
            </a:r>
          </a:p>
          <a:p>
            <a:r>
              <a:rPr lang="en-US" sz="2900" dirty="0" smtClean="0"/>
              <a:t>Self-referential systems (Luhmann)</a:t>
            </a:r>
          </a:p>
          <a:p>
            <a:r>
              <a:rPr lang="en-US" sz="2900" dirty="0" smtClean="0"/>
              <a:t>Strange loops (Hofstadter)</a:t>
            </a:r>
          </a:p>
          <a:p>
            <a:r>
              <a:rPr lang="en-US" sz="2900" u="sng" dirty="0"/>
              <a:t>Impredicative systems (Rosen)</a:t>
            </a:r>
          </a:p>
          <a:p>
            <a:r>
              <a:rPr lang="en-US" sz="2900" dirty="0" smtClean="0"/>
              <a:t>…</a:t>
            </a:r>
          </a:p>
        </p:txBody>
      </p:sp>
      <p:sp>
        <p:nvSpPr>
          <p:cNvPr id="2" name="Titolo 1"/>
          <p:cNvSpPr>
            <a:spLocks noGrp="1"/>
          </p:cNvSpPr>
          <p:nvPr>
            <p:ph type="title"/>
          </p:nvPr>
        </p:nvSpPr>
        <p:spPr/>
        <p:txBody>
          <a:bodyPr/>
          <a:lstStyle/>
          <a:p>
            <a:r>
              <a:rPr lang="it-IT" dirty="0" smtClean="0"/>
              <a:t>The </a:t>
            </a:r>
            <a:r>
              <a:rPr lang="it-IT" dirty="0" err="1" smtClean="0"/>
              <a:t>Babel</a:t>
            </a:r>
            <a:r>
              <a:rPr lang="it-IT" dirty="0" smtClean="0"/>
              <a:t> of </a:t>
            </a:r>
            <a:r>
              <a:rPr lang="it-IT" dirty="0" err="1" smtClean="0"/>
              <a:t>languages</a:t>
            </a:r>
            <a:r>
              <a:rPr lang="it-IT" dirty="0" smtClean="0"/>
              <a:t> …</a:t>
            </a:r>
            <a:endParaRPr lang="it-IT" dirty="0"/>
          </a:p>
        </p:txBody>
      </p:sp>
      <p:sp>
        <p:nvSpPr>
          <p:cNvPr id="4" name="Rettangolo arrotondato 3"/>
          <p:cNvSpPr/>
          <p:nvPr/>
        </p:nvSpPr>
        <p:spPr>
          <a:xfrm>
            <a:off x="4427984" y="4581128"/>
            <a:ext cx="4176464" cy="16561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It is my claim that Rosen went further than anybody else </a:t>
            </a:r>
            <a:endParaRPr lang="en-US" sz="3200" dirty="0"/>
          </a:p>
        </p:txBody>
      </p:sp>
    </p:spTree>
    <p:extLst>
      <p:ext uri="{BB962C8B-B14F-4D97-AF65-F5344CB8AC3E}">
        <p14:creationId xmlns:p14="http://schemas.microsoft.com/office/powerpoint/2010/main" val="2356621190"/>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Simple and complex</a:t>
            </a:r>
            <a:endParaRPr lang="en-US" dirty="0"/>
          </a:p>
        </p:txBody>
      </p:sp>
      <p:sp>
        <p:nvSpPr>
          <p:cNvPr id="3" name="Segnaposto contenuto 2"/>
          <p:cNvSpPr>
            <a:spLocks noGrp="1"/>
          </p:cNvSpPr>
          <p:nvPr>
            <p:ph sz="quarter" idx="1"/>
          </p:nvPr>
        </p:nvSpPr>
        <p:spPr>
          <a:xfrm>
            <a:off x="457200" y="1219200"/>
            <a:ext cx="8363272" cy="5234136"/>
          </a:xfrm>
        </p:spPr>
        <p:txBody>
          <a:bodyPr>
            <a:normAutofit fontScale="92500" lnSpcReduction="10000"/>
          </a:bodyPr>
          <a:lstStyle/>
          <a:p>
            <a:r>
              <a:rPr lang="en-US" dirty="0" smtClean="0"/>
              <a:t>Simple systems are</a:t>
            </a:r>
          </a:p>
          <a:p>
            <a:pPr lvl="1"/>
            <a:r>
              <a:rPr lang="en-US" dirty="0" smtClean="0"/>
              <a:t>Mainly </a:t>
            </a:r>
            <a:r>
              <a:rPr lang="en-US" b="1" u="sng" dirty="0" smtClean="0"/>
              <a:t>formal</a:t>
            </a:r>
            <a:r>
              <a:rPr lang="en-US" dirty="0" smtClean="0"/>
              <a:t> tools, often perfect for didactic purposes</a:t>
            </a:r>
          </a:p>
          <a:p>
            <a:pPr lvl="1"/>
            <a:r>
              <a:rPr lang="en-US" dirty="0" smtClean="0"/>
              <a:t>Exceedingly </a:t>
            </a:r>
            <a:r>
              <a:rPr lang="en-US" b="1" u="sng" dirty="0" smtClean="0"/>
              <a:t>rare</a:t>
            </a:r>
            <a:r>
              <a:rPr lang="en-US" dirty="0" smtClean="0"/>
              <a:t> among real systems, because the conditions for making possible a simple system are </a:t>
            </a:r>
            <a:r>
              <a:rPr lang="en-US" u="sng" dirty="0" smtClean="0"/>
              <a:t>almost never met</a:t>
            </a:r>
          </a:p>
          <a:p>
            <a:r>
              <a:rPr lang="en-US" dirty="0" smtClean="0"/>
              <a:t>(Most) real systems are complex</a:t>
            </a:r>
          </a:p>
          <a:p>
            <a:r>
              <a:rPr lang="en-US" dirty="0" smtClean="0"/>
              <a:t>When systems are </a:t>
            </a:r>
            <a:r>
              <a:rPr lang="en-US" u="sng" dirty="0" smtClean="0"/>
              <a:t>sufficiently isolated</a:t>
            </a:r>
            <a:r>
              <a:rPr lang="en-US" dirty="0" smtClean="0"/>
              <a:t> from their environment, or when we can understand them sufficiently well by looking at their </a:t>
            </a:r>
            <a:r>
              <a:rPr lang="en-US" u="sng" dirty="0" smtClean="0"/>
              <a:t>parts only</a:t>
            </a:r>
            <a:r>
              <a:rPr lang="en-US" dirty="0" smtClean="0"/>
              <a:t> (i.e., at their structure) we can treat them as simple</a:t>
            </a:r>
          </a:p>
          <a:p>
            <a:r>
              <a:rPr lang="en-US" dirty="0" smtClean="0"/>
              <a:t>However, it is important to be aware that in so doing we may be dealing with </a:t>
            </a:r>
            <a:r>
              <a:rPr lang="en-US" u="sng" dirty="0" smtClean="0"/>
              <a:t>different</a:t>
            </a:r>
            <a:r>
              <a:rPr lang="en-US" dirty="0" smtClean="0"/>
              <a:t> kinds of system</a:t>
            </a:r>
          </a:p>
          <a:p>
            <a:pPr lvl="1"/>
            <a:r>
              <a:rPr lang="en-US" dirty="0" smtClean="0"/>
              <a:t>Treating a complex system </a:t>
            </a:r>
            <a:r>
              <a:rPr lang="en-US" b="1" dirty="0" smtClean="0"/>
              <a:t>as if </a:t>
            </a:r>
            <a:r>
              <a:rPr lang="en-US" dirty="0" smtClean="0"/>
              <a:t>it were simple</a:t>
            </a:r>
          </a:p>
          <a:p>
            <a:pPr lvl="1"/>
            <a:r>
              <a:rPr lang="en-US" dirty="0" smtClean="0"/>
              <a:t>Enforcing/constraining a system to work within predetermined boundaries (which nevertheless can be crossed) – what happen when a system crosses those boundaries? </a:t>
            </a:r>
            <a:endParaRPr lang="en-US" dirty="0"/>
          </a:p>
        </p:txBody>
      </p:sp>
    </p:spTree>
    <p:extLst>
      <p:ext uri="{BB962C8B-B14F-4D97-AF65-F5344CB8AC3E}">
        <p14:creationId xmlns:p14="http://schemas.microsoft.com/office/powerpoint/2010/main" val="140114708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en-US" dirty="0" smtClean="0"/>
              <a:t>“Complex” vs. “as-if-it-were simple” system</a:t>
            </a:r>
            <a:endParaRPr lang="en-US" dirty="0"/>
          </a:p>
        </p:txBody>
      </p:sp>
      <p:sp>
        <p:nvSpPr>
          <p:cNvPr id="3" name="Segnaposto contenuto 2"/>
          <p:cNvSpPr>
            <a:spLocks noGrp="1"/>
          </p:cNvSpPr>
          <p:nvPr>
            <p:ph sz="quarter" idx="1"/>
          </p:nvPr>
        </p:nvSpPr>
        <p:spPr>
          <a:xfrm>
            <a:off x="457200" y="1219200"/>
            <a:ext cx="8363272" cy="5234136"/>
          </a:xfrm>
        </p:spPr>
        <p:txBody>
          <a:bodyPr>
            <a:normAutofit fontScale="92500" lnSpcReduction="10000"/>
          </a:bodyPr>
          <a:lstStyle/>
          <a:p>
            <a:r>
              <a:rPr lang="en-US" dirty="0"/>
              <a:t>Every complex system </a:t>
            </a:r>
            <a:r>
              <a:rPr lang="en-US" u="sng" dirty="0">
                <a:solidFill>
                  <a:srgbClr val="FF0000"/>
                </a:solidFill>
              </a:rPr>
              <a:t>can be seen</a:t>
            </a:r>
            <a:r>
              <a:rPr lang="en-US" dirty="0"/>
              <a:t> </a:t>
            </a:r>
            <a:r>
              <a:rPr lang="en-US" dirty="0" smtClean="0"/>
              <a:t>as-if-it-were </a:t>
            </a:r>
            <a:r>
              <a:rPr lang="en-US" dirty="0"/>
              <a:t>simple</a:t>
            </a:r>
          </a:p>
          <a:p>
            <a:pPr lvl="1"/>
            <a:r>
              <a:rPr lang="en-US" dirty="0" smtClean="0"/>
              <a:t>E.g., by </a:t>
            </a:r>
            <a:r>
              <a:rPr lang="en-US" dirty="0"/>
              <a:t>“freezing” its dynamics, </a:t>
            </a:r>
            <a:r>
              <a:rPr lang="en-US" dirty="0" smtClean="0"/>
              <a:t>transformation, </a:t>
            </a:r>
            <a:r>
              <a:rPr lang="en-US" dirty="0"/>
              <a:t>or evolution</a:t>
            </a:r>
          </a:p>
          <a:p>
            <a:pPr lvl="1"/>
            <a:r>
              <a:rPr lang="en-US" dirty="0" smtClean="0"/>
              <a:t>E.g., by </a:t>
            </a:r>
            <a:r>
              <a:rPr lang="en-US" dirty="0"/>
              <a:t>considering only some of its degrees of liberty (e.g., by constraining its behavior, or its environment</a:t>
            </a:r>
            <a:r>
              <a:rPr lang="en-US" dirty="0" smtClean="0"/>
              <a:t>)</a:t>
            </a:r>
          </a:p>
          <a:p>
            <a:r>
              <a:rPr lang="en-US" dirty="0" smtClean="0"/>
              <a:t>In fact, many real (that is, complex) systems can (reasonably) be treated as simple systems – because </a:t>
            </a:r>
            <a:r>
              <a:rPr lang="en-US" u="sng" dirty="0" smtClean="0">
                <a:solidFill>
                  <a:srgbClr val="FF0000"/>
                </a:solidFill>
              </a:rPr>
              <a:t>most of the time</a:t>
            </a:r>
            <a:r>
              <a:rPr lang="en-US" dirty="0" smtClean="0"/>
              <a:t> they predictably work within pre-established boundaries</a:t>
            </a:r>
          </a:p>
          <a:p>
            <a:pPr lvl="1"/>
            <a:r>
              <a:rPr lang="en-US" dirty="0" smtClean="0"/>
              <a:t>Classical exceptions are provided by those systems that are so dangerous that </a:t>
            </a:r>
            <a:r>
              <a:rPr lang="en-US" u="sng" dirty="0" smtClean="0"/>
              <a:t>even a single failure</a:t>
            </a:r>
            <a:r>
              <a:rPr lang="en-US" dirty="0" smtClean="0"/>
              <a:t> may end in disastrous outcomes</a:t>
            </a:r>
          </a:p>
          <a:p>
            <a:pPr lvl="1"/>
            <a:r>
              <a:rPr lang="en-US" dirty="0" smtClean="0"/>
              <a:t>Another exception considers “fast systems”, where no time is available for reacting to failures (feed-forward cycles)</a:t>
            </a:r>
          </a:p>
          <a:p>
            <a:r>
              <a:rPr lang="en-US" dirty="0" smtClean="0"/>
              <a:t>The problem is that this strategy ends in </a:t>
            </a:r>
          </a:p>
          <a:p>
            <a:pPr lvl="1"/>
            <a:r>
              <a:rPr lang="en-US" dirty="0" smtClean="0"/>
              <a:t>Dismissing what really makes a complex system complex</a:t>
            </a:r>
          </a:p>
          <a:p>
            <a:pPr lvl="1"/>
            <a:r>
              <a:rPr lang="en-US" dirty="0" smtClean="0"/>
              <a:t>Transforming complexity into complicatedness (i.e., treating a complex system as if it were a sufficiently complicated system)</a:t>
            </a:r>
          </a:p>
        </p:txBody>
      </p:sp>
    </p:spTree>
    <p:extLst>
      <p:ext uri="{BB962C8B-B14F-4D97-AF65-F5344CB8AC3E}">
        <p14:creationId xmlns:p14="http://schemas.microsoft.com/office/powerpoint/2010/main" val="33989559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e 9"/>
          <p:cNvSpPr/>
          <p:nvPr/>
        </p:nvSpPr>
        <p:spPr>
          <a:xfrm>
            <a:off x="5508104" y="4293096"/>
            <a:ext cx="3456384" cy="2520280"/>
          </a:xfrm>
          <a:prstGeom prst="ellipse">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Complex systems treated </a:t>
            </a:r>
            <a:r>
              <a:rPr lang="en-US" sz="2400" u="sng" dirty="0" smtClean="0">
                <a:solidFill>
                  <a:schemeClr val="tx1"/>
                </a:solidFill>
              </a:rPr>
              <a:t>as if they were simple</a:t>
            </a:r>
            <a:r>
              <a:rPr lang="en-US" sz="2400" dirty="0" smtClean="0">
                <a:solidFill>
                  <a:schemeClr val="tx1"/>
                </a:solidFill>
              </a:rPr>
              <a:t> tend to generate wicked problems</a:t>
            </a:r>
            <a:endParaRPr lang="en-US" sz="2400" dirty="0">
              <a:solidFill>
                <a:schemeClr val="tx1"/>
              </a:solidFill>
            </a:endParaRPr>
          </a:p>
        </p:txBody>
      </p:sp>
      <p:sp>
        <p:nvSpPr>
          <p:cNvPr id="11" name="Ovale 10"/>
          <p:cNvSpPr/>
          <p:nvPr/>
        </p:nvSpPr>
        <p:spPr>
          <a:xfrm>
            <a:off x="3203848" y="5229200"/>
            <a:ext cx="2736304" cy="1512168"/>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Includes “complicated systems”</a:t>
            </a:r>
            <a:endParaRPr lang="en-US" sz="2400" dirty="0">
              <a:solidFill>
                <a:schemeClr val="tx1"/>
              </a:solidFill>
            </a:endParaRPr>
          </a:p>
        </p:txBody>
      </p:sp>
      <p:sp>
        <p:nvSpPr>
          <p:cNvPr id="2" name="Titolo 1"/>
          <p:cNvSpPr>
            <a:spLocks noGrp="1"/>
          </p:cNvSpPr>
          <p:nvPr>
            <p:ph type="title"/>
          </p:nvPr>
        </p:nvSpPr>
        <p:spPr/>
        <p:txBody>
          <a:bodyPr/>
          <a:lstStyle/>
          <a:p>
            <a:r>
              <a:rPr lang="en-US" dirty="0"/>
              <a:t>The two understandings</a:t>
            </a:r>
            <a:endParaRPr lang="it-IT" dirty="0"/>
          </a:p>
        </p:txBody>
      </p:sp>
      <p:sp>
        <p:nvSpPr>
          <p:cNvPr id="4" name="Callout con freccia destra 3"/>
          <p:cNvSpPr/>
          <p:nvPr/>
        </p:nvSpPr>
        <p:spPr>
          <a:xfrm>
            <a:off x="251520" y="1268760"/>
            <a:ext cx="2232248" cy="1944216"/>
          </a:xfrm>
          <a:prstGeom prst="rightArrowCallout">
            <a:avLst>
              <a:gd name="adj1" fmla="val 27295"/>
              <a:gd name="adj2" fmla="val 25000"/>
              <a:gd name="adj3" fmla="val 20984"/>
              <a:gd name="adj4" fmla="val 75253"/>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400" dirty="0" smtClean="0">
                <a:solidFill>
                  <a:schemeClr val="bg1"/>
                </a:solidFill>
              </a:rPr>
              <a:t>By default, </a:t>
            </a:r>
            <a:r>
              <a:rPr lang="it-IT" sz="2400" dirty="0" err="1" smtClean="0">
                <a:solidFill>
                  <a:schemeClr val="bg1"/>
                </a:solidFill>
              </a:rPr>
              <a:t>systems</a:t>
            </a:r>
            <a:r>
              <a:rPr lang="it-IT" sz="2400" dirty="0" smtClean="0">
                <a:solidFill>
                  <a:schemeClr val="bg1"/>
                </a:solidFill>
              </a:rPr>
              <a:t> are </a:t>
            </a:r>
            <a:r>
              <a:rPr lang="it-IT" sz="2400" u="sng" dirty="0" err="1" smtClean="0">
                <a:solidFill>
                  <a:schemeClr val="bg1"/>
                </a:solidFill>
              </a:rPr>
              <a:t>simple</a:t>
            </a:r>
            <a:endParaRPr lang="it-IT" sz="2400" u="sng" dirty="0">
              <a:solidFill>
                <a:schemeClr val="bg1"/>
              </a:solidFill>
            </a:endParaRPr>
          </a:p>
        </p:txBody>
      </p:sp>
      <p:sp>
        <p:nvSpPr>
          <p:cNvPr id="5" name="Callout con freccia destra 4"/>
          <p:cNvSpPr/>
          <p:nvPr/>
        </p:nvSpPr>
        <p:spPr>
          <a:xfrm>
            <a:off x="2555776" y="1268760"/>
            <a:ext cx="2232248" cy="1944216"/>
          </a:xfrm>
          <a:prstGeom prst="rightArrowCallout">
            <a:avLst>
              <a:gd name="adj1" fmla="val 25000"/>
              <a:gd name="adj2" fmla="val 25000"/>
              <a:gd name="adj3" fmla="val 20984"/>
              <a:gd name="adj4" fmla="val 75253"/>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400" dirty="0" smtClean="0">
                <a:solidFill>
                  <a:schemeClr val="bg1"/>
                </a:solidFill>
              </a:rPr>
              <a:t>Some of </a:t>
            </a:r>
            <a:r>
              <a:rPr lang="it-IT" sz="2400" dirty="0" err="1" smtClean="0">
                <a:solidFill>
                  <a:schemeClr val="bg1"/>
                </a:solidFill>
              </a:rPr>
              <a:t>them</a:t>
            </a:r>
            <a:r>
              <a:rPr lang="it-IT" sz="2400" dirty="0" smtClean="0">
                <a:solidFill>
                  <a:schemeClr val="bg1"/>
                </a:solidFill>
              </a:rPr>
              <a:t> are </a:t>
            </a:r>
            <a:r>
              <a:rPr lang="it-IT" sz="2400" u="sng" dirty="0" err="1" smtClean="0">
                <a:solidFill>
                  <a:schemeClr val="bg1"/>
                </a:solidFill>
              </a:rPr>
              <a:t>complicated</a:t>
            </a:r>
            <a:endParaRPr lang="it-IT" sz="2400" u="sng" dirty="0">
              <a:solidFill>
                <a:schemeClr val="bg1"/>
              </a:solidFill>
            </a:endParaRPr>
          </a:p>
        </p:txBody>
      </p:sp>
      <p:sp>
        <p:nvSpPr>
          <p:cNvPr id="6" name="Callout con freccia destra 5"/>
          <p:cNvSpPr/>
          <p:nvPr/>
        </p:nvSpPr>
        <p:spPr>
          <a:xfrm>
            <a:off x="4860032" y="1268760"/>
            <a:ext cx="2232248" cy="1944216"/>
          </a:xfrm>
          <a:prstGeom prst="rightArrowCallout">
            <a:avLst>
              <a:gd name="adj1" fmla="val 25000"/>
              <a:gd name="adj2" fmla="val 25000"/>
              <a:gd name="adj3" fmla="val 21558"/>
              <a:gd name="adj4" fmla="val 75253"/>
            </a:avLst>
          </a:prstGeom>
          <a:solidFill>
            <a:srgbClr val="FF0000"/>
          </a:solidFill>
        </p:spPr>
        <p:style>
          <a:lnRef idx="1">
            <a:schemeClr val="accent1"/>
          </a:lnRef>
          <a:fillRef idx="3">
            <a:schemeClr val="accent1"/>
          </a:fillRef>
          <a:effectRef idx="2">
            <a:schemeClr val="accent1"/>
          </a:effectRef>
          <a:fontRef idx="minor">
            <a:schemeClr val="lt1"/>
          </a:fontRef>
        </p:style>
        <p:txBody>
          <a:bodyPr lIns="36000" rIns="36000" rtlCol="0" anchor="ctr"/>
          <a:lstStyle/>
          <a:p>
            <a:pPr algn="ctr"/>
            <a:r>
              <a:rPr lang="it-IT" sz="2400" dirty="0" err="1" smtClean="0">
                <a:solidFill>
                  <a:schemeClr val="bg1"/>
                </a:solidFill>
              </a:rPr>
              <a:t>Occasionally</a:t>
            </a:r>
            <a:r>
              <a:rPr lang="it-IT" sz="2400" dirty="0" smtClean="0">
                <a:solidFill>
                  <a:schemeClr val="bg1"/>
                </a:solidFill>
              </a:rPr>
              <a:t>, </a:t>
            </a:r>
            <a:r>
              <a:rPr lang="it-IT" sz="2400" dirty="0" err="1" smtClean="0">
                <a:solidFill>
                  <a:schemeClr val="bg1"/>
                </a:solidFill>
              </a:rPr>
              <a:t>systems</a:t>
            </a:r>
            <a:r>
              <a:rPr lang="it-IT" sz="2400" dirty="0" smtClean="0">
                <a:solidFill>
                  <a:schemeClr val="bg1"/>
                </a:solidFill>
              </a:rPr>
              <a:t> are </a:t>
            </a:r>
            <a:r>
              <a:rPr lang="it-IT" sz="2400" u="sng" dirty="0" err="1" smtClean="0">
                <a:solidFill>
                  <a:schemeClr val="bg1"/>
                </a:solidFill>
              </a:rPr>
              <a:t>complex</a:t>
            </a:r>
            <a:endParaRPr lang="it-IT" sz="2400" u="sng" dirty="0">
              <a:solidFill>
                <a:schemeClr val="bg1"/>
              </a:solidFill>
            </a:endParaRPr>
          </a:p>
        </p:txBody>
      </p:sp>
      <p:sp>
        <p:nvSpPr>
          <p:cNvPr id="9" name="Rettangolo 8"/>
          <p:cNvSpPr/>
          <p:nvPr/>
        </p:nvSpPr>
        <p:spPr>
          <a:xfrm>
            <a:off x="7164288" y="1268760"/>
            <a:ext cx="1656184" cy="1944216"/>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400" dirty="0" err="1" smtClean="0">
                <a:solidFill>
                  <a:schemeClr val="bg1"/>
                </a:solidFill>
              </a:rPr>
              <a:t>Wicked</a:t>
            </a:r>
            <a:r>
              <a:rPr lang="it-IT" sz="2400" dirty="0" smtClean="0">
                <a:solidFill>
                  <a:schemeClr val="bg1"/>
                </a:solidFill>
              </a:rPr>
              <a:t> </a:t>
            </a:r>
            <a:r>
              <a:rPr lang="it-IT" sz="2400" dirty="0" err="1" smtClean="0">
                <a:solidFill>
                  <a:schemeClr val="bg1"/>
                </a:solidFill>
              </a:rPr>
              <a:t>systems</a:t>
            </a:r>
            <a:r>
              <a:rPr lang="it-IT" sz="2400" dirty="0" smtClean="0">
                <a:solidFill>
                  <a:schemeClr val="bg1"/>
                </a:solidFill>
              </a:rPr>
              <a:t> are </a:t>
            </a:r>
            <a:r>
              <a:rPr lang="it-IT" sz="2400" dirty="0" err="1" smtClean="0">
                <a:solidFill>
                  <a:schemeClr val="bg1"/>
                </a:solidFill>
              </a:rPr>
              <a:t>exceedingly</a:t>
            </a:r>
            <a:r>
              <a:rPr lang="it-IT" sz="2400" dirty="0" smtClean="0">
                <a:solidFill>
                  <a:schemeClr val="bg1"/>
                </a:solidFill>
              </a:rPr>
              <a:t> </a:t>
            </a:r>
            <a:r>
              <a:rPr lang="it-IT" sz="2400" u="sng" dirty="0" smtClean="0">
                <a:solidFill>
                  <a:schemeClr val="bg1"/>
                </a:solidFill>
              </a:rPr>
              <a:t>rare</a:t>
            </a:r>
            <a:endParaRPr lang="it-IT" sz="2400" u="sng" dirty="0">
              <a:solidFill>
                <a:schemeClr val="bg1"/>
              </a:solidFill>
            </a:endParaRPr>
          </a:p>
        </p:txBody>
      </p:sp>
      <p:sp>
        <p:nvSpPr>
          <p:cNvPr id="13" name="Callout con freccia destra 12"/>
          <p:cNvSpPr/>
          <p:nvPr/>
        </p:nvSpPr>
        <p:spPr>
          <a:xfrm>
            <a:off x="1403648" y="3429000"/>
            <a:ext cx="2232248" cy="1944216"/>
          </a:xfrm>
          <a:prstGeom prst="rightArrowCallout">
            <a:avLst>
              <a:gd name="adj1" fmla="val 25000"/>
              <a:gd name="adj2" fmla="val 25000"/>
              <a:gd name="adj3" fmla="val 21558"/>
              <a:gd name="adj4" fmla="val 75253"/>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400" dirty="0" smtClean="0">
                <a:solidFill>
                  <a:schemeClr val="tx1"/>
                </a:solidFill>
              </a:rPr>
              <a:t>By default, </a:t>
            </a:r>
            <a:r>
              <a:rPr lang="it-IT" sz="2400" dirty="0" err="1" smtClean="0">
                <a:solidFill>
                  <a:schemeClr val="tx1"/>
                </a:solidFill>
              </a:rPr>
              <a:t>systems</a:t>
            </a:r>
            <a:r>
              <a:rPr lang="it-IT" sz="2400" dirty="0" smtClean="0">
                <a:solidFill>
                  <a:schemeClr val="tx1"/>
                </a:solidFill>
              </a:rPr>
              <a:t> are </a:t>
            </a:r>
            <a:r>
              <a:rPr lang="it-IT" sz="2400" u="sng" dirty="0" err="1" smtClean="0">
                <a:solidFill>
                  <a:schemeClr val="tx1"/>
                </a:solidFill>
              </a:rPr>
              <a:t>complex</a:t>
            </a:r>
            <a:endParaRPr lang="it-IT" sz="2400" u="sng" dirty="0">
              <a:solidFill>
                <a:schemeClr val="tx1"/>
              </a:solidFill>
            </a:endParaRPr>
          </a:p>
        </p:txBody>
      </p:sp>
      <p:sp>
        <p:nvSpPr>
          <p:cNvPr id="15" name="Rettangolo 14"/>
          <p:cNvSpPr/>
          <p:nvPr/>
        </p:nvSpPr>
        <p:spPr>
          <a:xfrm>
            <a:off x="3707904" y="3429000"/>
            <a:ext cx="1656184" cy="1944216"/>
          </a:xfrm>
          <a:prstGeom prst="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2400" dirty="0">
                <a:solidFill>
                  <a:schemeClr val="tx1"/>
                </a:solidFill>
              </a:rPr>
              <a:t>Simple </a:t>
            </a:r>
            <a:r>
              <a:rPr lang="it-IT" sz="2400" dirty="0" err="1">
                <a:solidFill>
                  <a:schemeClr val="tx1"/>
                </a:solidFill>
              </a:rPr>
              <a:t>systems</a:t>
            </a:r>
            <a:r>
              <a:rPr lang="it-IT" sz="2400" dirty="0">
                <a:solidFill>
                  <a:schemeClr val="tx1"/>
                </a:solidFill>
              </a:rPr>
              <a:t> are </a:t>
            </a:r>
            <a:r>
              <a:rPr lang="it-IT" sz="2400" u="sng" dirty="0" err="1">
                <a:solidFill>
                  <a:schemeClr val="tx1"/>
                </a:solidFill>
              </a:rPr>
              <a:t>limiting</a:t>
            </a:r>
            <a:r>
              <a:rPr lang="it-IT" sz="2400" u="sng" dirty="0">
                <a:solidFill>
                  <a:schemeClr val="tx1"/>
                </a:solidFill>
              </a:rPr>
              <a:t> </a:t>
            </a:r>
            <a:r>
              <a:rPr lang="it-IT" sz="2400" u="sng" dirty="0" err="1">
                <a:solidFill>
                  <a:schemeClr val="tx1"/>
                </a:solidFill>
              </a:rPr>
              <a:t>cases</a:t>
            </a:r>
            <a:endParaRPr lang="it-IT" sz="2400" u="sng" dirty="0">
              <a:solidFill>
                <a:schemeClr val="tx1"/>
              </a:solidFill>
            </a:endParaRPr>
          </a:p>
        </p:txBody>
      </p:sp>
    </p:spTree>
    <p:extLst>
      <p:ext uri="{BB962C8B-B14F-4D97-AF65-F5344CB8AC3E}">
        <p14:creationId xmlns:p14="http://schemas.microsoft.com/office/powerpoint/2010/main" val="225812716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Remark</a:t>
            </a:r>
            <a:r>
              <a:rPr lang="it-IT" dirty="0" smtClean="0"/>
              <a:t> 1</a:t>
            </a:r>
            <a:endParaRPr lang="it-IT" dirty="0"/>
          </a:p>
        </p:txBody>
      </p:sp>
      <p:sp>
        <p:nvSpPr>
          <p:cNvPr id="3" name="Segnaposto contenuto 2"/>
          <p:cNvSpPr>
            <a:spLocks noGrp="1"/>
          </p:cNvSpPr>
          <p:nvPr>
            <p:ph sz="quarter" idx="1"/>
          </p:nvPr>
        </p:nvSpPr>
        <p:spPr/>
        <p:txBody>
          <a:bodyPr>
            <a:normAutofit/>
          </a:bodyPr>
          <a:lstStyle/>
          <a:p>
            <a:r>
              <a:rPr lang="en-US" dirty="0"/>
              <a:t>T</a:t>
            </a:r>
            <a:r>
              <a:rPr lang="en-US" dirty="0" smtClean="0"/>
              <a:t>he traditional</a:t>
            </a:r>
            <a:r>
              <a:rPr lang="en-US" dirty="0"/>
              <a:t>, bureaucratic structure adopted by organizations and institutions </a:t>
            </a:r>
            <a:r>
              <a:rPr lang="en-US" dirty="0" smtClean="0"/>
              <a:t>(e.g., governments) derives </a:t>
            </a:r>
            <a:r>
              <a:rPr lang="en-US" dirty="0"/>
              <a:t>from an understanding of systems that precedes the discovery of </a:t>
            </a:r>
            <a:r>
              <a:rPr lang="en-US" dirty="0" smtClean="0"/>
              <a:t>complexity</a:t>
            </a:r>
          </a:p>
          <a:p>
            <a:r>
              <a:rPr lang="en-US" dirty="0" smtClean="0"/>
              <a:t>These </a:t>
            </a:r>
            <a:r>
              <a:rPr lang="en-US" dirty="0"/>
              <a:t>structures are tailored to addressing ‘complicated’ (in the above-specified sense) – not ‘complex’ – systems: they work as if problems could be addressed individually and in a piecemeal way, with outputs systematically proportionate to relevant inputs, they aim at managing and controlling the underlying </a:t>
            </a:r>
            <a:r>
              <a:rPr lang="en-US" dirty="0" smtClean="0"/>
              <a:t>systems </a:t>
            </a:r>
          </a:p>
        </p:txBody>
      </p:sp>
    </p:spTree>
    <p:extLst>
      <p:ext uri="{BB962C8B-B14F-4D97-AF65-F5344CB8AC3E}">
        <p14:creationId xmlns:p14="http://schemas.microsoft.com/office/powerpoint/2010/main" val="34185143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Remark</a:t>
            </a:r>
            <a:r>
              <a:rPr lang="it-IT" dirty="0" smtClean="0"/>
              <a:t> 2</a:t>
            </a:r>
            <a:endParaRPr lang="it-IT" dirty="0"/>
          </a:p>
        </p:txBody>
      </p:sp>
      <p:sp>
        <p:nvSpPr>
          <p:cNvPr id="3" name="Segnaposto contenuto 2"/>
          <p:cNvSpPr>
            <a:spLocks noGrp="1"/>
          </p:cNvSpPr>
          <p:nvPr>
            <p:ph sz="quarter" idx="1"/>
          </p:nvPr>
        </p:nvSpPr>
        <p:spPr/>
        <p:txBody>
          <a:bodyPr>
            <a:normAutofit/>
          </a:bodyPr>
          <a:lstStyle/>
          <a:p>
            <a:r>
              <a:rPr lang="en-US" dirty="0" smtClean="0"/>
              <a:t>While </a:t>
            </a:r>
            <a:r>
              <a:rPr lang="en-US" dirty="0"/>
              <a:t>anticipation has been widely studied within a number of different disciplines – including biology, anthropology, cognitive and social sciences, research into anticipation is </a:t>
            </a:r>
            <a:r>
              <a:rPr lang="en-US" b="1" u="sng" dirty="0">
                <a:solidFill>
                  <a:srgbClr val="FF0000"/>
                </a:solidFill>
              </a:rPr>
              <a:t>deeply </a:t>
            </a:r>
            <a:r>
              <a:rPr lang="en-US" b="1" u="sng" dirty="0" smtClean="0">
                <a:solidFill>
                  <a:srgbClr val="FF0000"/>
                </a:solidFill>
              </a:rPr>
              <a:t>fragmented</a:t>
            </a:r>
          </a:p>
          <a:p>
            <a:r>
              <a:rPr lang="en-US" dirty="0" smtClean="0"/>
              <a:t>Moreover</a:t>
            </a:r>
            <a:r>
              <a:rPr lang="en-US" dirty="0"/>
              <a:t>, </a:t>
            </a:r>
            <a:r>
              <a:rPr lang="en-US" dirty="0" smtClean="0"/>
              <a:t>research </a:t>
            </a:r>
            <a:r>
              <a:rPr lang="en-US" dirty="0"/>
              <a:t>has not kept pace with social and scientific demand for insights into these practices, their risks and their </a:t>
            </a:r>
            <a:r>
              <a:rPr lang="en-US" dirty="0" smtClean="0"/>
              <a:t>uses</a:t>
            </a:r>
          </a:p>
        </p:txBody>
      </p:sp>
    </p:spTree>
    <p:extLst>
      <p:ext uri="{BB962C8B-B14F-4D97-AF65-F5344CB8AC3E}">
        <p14:creationId xmlns:p14="http://schemas.microsoft.com/office/powerpoint/2010/main" val="60328891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Remark</a:t>
            </a:r>
            <a:r>
              <a:rPr lang="it-IT" dirty="0" smtClean="0"/>
              <a:t> 3</a:t>
            </a:r>
            <a:endParaRPr lang="it-IT" dirty="0"/>
          </a:p>
        </p:txBody>
      </p:sp>
      <p:sp>
        <p:nvSpPr>
          <p:cNvPr id="3" name="Segnaposto contenuto 2"/>
          <p:cNvSpPr>
            <a:spLocks noGrp="1"/>
          </p:cNvSpPr>
          <p:nvPr>
            <p:ph sz="quarter" idx="1"/>
          </p:nvPr>
        </p:nvSpPr>
        <p:spPr>
          <a:xfrm>
            <a:off x="457200" y="1219200"/>
            <a:ext cx="8229600" cy="5090120"/>
          </a:xfrm>
        </p:spPr>
        <p:txBody>
          <a:bodyPr>
            <a:normAutofit lnSpcReduction="10000"/>
          </a:bodyPr>
          <a:lstStyle/>
          <a:p>
            <a:r>
              <a:rPr lang="en-US" dirty="0"/>
              <a:t>Things become even more </a:t>
            </a:r>
            <a:r>
              <a:rPr lang="en-US" dirty="0" smtClean="0"/>
              <a:t>interesting </a:t>
            </a:r>
            <a:r>
              <a:rPr lang="en-US" dirty="0"/>
              <a:t>when one considers systems including models of themselves and their environment. Here is where the issue of ‘anticipatory systems’ </a:t>
            </a:r>
            <a:r>
              <a:rPr lang="en-US" dirty="0" smtClean="0"/>
              <a:t>arises</a:t>
            </a:r>
          </a:p>
          <a:p>
            <a:r>
              <a:rPr lang="en-US" dirty="0" smtClean="0"/>
              <a:t>By </a:t>
            </a:r>
            <a:r>
              <a:rPr lang="en-US" dirty="0"/>
              <a:t>including a model of its environment, the system can </a:t>
            </a:r>
            <a:r>
              <a:rPr lang="en-US" dirty="0" smtClean="0"/>
              <a:t>‘anticipate’ </a:t>
            </a:r>
            <a:r>
              <a:rPr lang="en-US" dirty="0"/>
              <a:t>its future and may take decisions in the present moment according to the model’s </a:t>
            </a:r>
            <a:r>
              <a:rPr lang="en-US" dirty="0" smtClean="0"/>
              <a:t>previsions</a:t>
            </a:r>
          </a:p>
          <a:p>
            <a:r>
              <a:rPr lang="en-GB" sz="2800" dirty="0" smtClean="0"/>
              <a:t>This </a:t>
            </a:r>
            <a:r>
              <a:rPr lang="en-GB" sz="2800" dirty="0"/>
              <a:t>is </a:t>
            </a:r>
            <a:r>
              <a:rPr lang="en-GB" sz="2800" dirty="0" smtClean="0"/>
              <a:t>primarily about </a:t>
            </a:r>
            <a:r>
              <a:rPr lang="en-GB" sz="2800" dirty="0"/>
              <a:t>the </a:t>
            </a:r>
            <a:r>
              <a:rPr lang="en-GB" sz="2800" b="1" u="sng" dirty="0">
                <a:solidFill>
                  <a:srgbClr val="FF0000"/>
                </a:solidFill>
              </a:rPr>
              <a:t>recognition of the empirical fact of anticipation</a:t>
            </a:r>
            <a:r>
              <a:rPr lang="en-GB" sz="2800" b="1" dirty="0">
                <a:solidFill>
                  <a:srgbClr val="FF0000"/>
                </a:solidFill>
              </a:rPr>
              <a:t> </a:t>
            </a:r>
            <a:r>
              <a:rPr lang="en-GB" sz="2800" dirty="0" smtClean="0"/>
              <a:t>– I won’t claim it is a ‘guaranteed’ (rote or mechanical) recipe for success</a:t>
            </a:r>
            <a:endParaRPr lang="en-US" dirty="0" smtClean="0"/>
          </a:p>
          <a:p>
            <a:r>
              <a:rPr lang="en-US" dirty="0" smtClean="0"/>
              <a:t>This </a:t>
            </a:r>
            <a:r>
              <a:rPr lang="en-US" dirty="0"/>
              <a:t>possibility opens </a:t>
            </a:r>
            <a:r>
              <a:rPr lang="en-US" b="1" u="sng" dirty="0">
                <a:solidFill>
                  <a:srgbClr val="FF0000"/>
                </a:solidFill>
              </a:rPr>
              <a:t>new avenues for research</a:t>
            </a:r>
            <a:r>
              <a:rPr lang="en-US" dirty="0"/>
              <a:t> and the understanding of systems (Rosen, 1991, 2012</a:t>
            </a:r>
            <a:r>
              <a:rPr lang="en-US" dirty="0" smtClean="0"/>
              <a:t>)</a:t>
            </a:r>
            <a:endParaRPr lang="it-IT" dirty="0"/>
          </a:p>
        </p:txBody>
      </p:sp>
    </p:spTree>
    <p:extLst>
      <p:ext uri="{BB962C8B-B14F-4D97-AF65-F5344CB8AC3E}">
        <p14:creationId xmlns:p14="http://schemas.microsoft.com/office/powerpoint/2010/main" val="28239261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a:xfrm>
            <a:off x="2898648" y="6447616"/>
            <a:ext cx="3505200" cy="365760"/>
          </a:xfrm>
        </p:spPr>
        <p:txBody>
          <a:bodyPr/>
          <a:lstStyle/>
          <a:p>
            <a:r>
              <a:rPr kumimoji="0" lang="en-US" dirty="0" smtClean="0"/>
              <a:t>http://</a:t>
            </a:r>
            <a:r>
              <a:rPr kumimoji="0" lang="en-US" dirty="0" err="1" smtClean="0"/>
              <a:t>www.projectanticipation.org</a:t>
            </a:r>
            <a:endParaRPr kumimoji="0" lang="en-US" dirty="0"/>
          </a:p>
        </p:txBody>
      </p:sp>
      <p:sp>
        <p:nvSpPr>
          <p:cNvPr id="5" name="Rettangolo arrotondato 4"/>
          <p:cNvSpPr/>
          <p:nvPr/>
        </p:nvSpPr>
        <p:spPr>
          <a:xfrm>
            <a:off x="1115616" y="1268760"/>
            <a:ext cx="6984776" cy="11521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smtClean="0"/>
              <a:t>A First </a:t>
            </a:r>
            <a:r>
              <a:rPr lang="it-IT" sz="3200" dirty="0" err="1" smtClean="0"/>
              <a:t>Understanding</a:t>
            </a:r>
            <a:r>
              <a:rPr lang="it-IT" sz="3200" dirty="0" smtClean="0"/>
              <a:t> of </a:t>
            </a:r>
            <a:r>
              <a:rPr lang="it-IT" sz="3200" dirty="0" err="1" smtClean="0"/>
              <a:t>Anticipation</a:t>
            </a:r>
            <a:endParaRPr lang="it-IT" sz="3200" dirty="0"/>
          </a:p>
        </p:txBody>
      </p:sp>
      <p:sp>
        <p:nvSpPr>
          <p:cNvPr id="6" name="Rettangolo arrotondato 5"/>
          <p:cNvSpPr/>
          <p:nvPr/>
        </p:nvSpPr>
        <p:spPr>
          <a:xfrm>
            <a:off x="1115616" y="2924944"/>
            <a:ext cx="6984776" cy="11521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err="1" smtClean="0"/>
              <a:t>What</a:t>
            </a:r>
            <a:r>
              <a:rPr lang="it-IT" sz="3200" dirty="0" smtClean="0"/>
              <a:t> </a:t>
            </a:r>
            <a:r>
              <a:rPr lang="it-IT" sz="3200" dirty="0" err="1" smtClean="0"/>
              <a:t>Next</a:t>
            </a:r>
            <a:r>
              <a:rPr lang="it-IT" sz="3200" dirty="0" smtClean="0"/>
              <a:t>?</a:t>
            </a:r>
            <a:endParaRPr lang="it-IT" sz="3200" dirty="0"/>
          </a:p>
        </p:txBody>
      </p:sp>
      <p:sp>
        <p:nvSpPr>
          <p:cNvPr id="7" name="Rettangolo arrotondato 6"/>
          <p:cNvSpPr/>
          <p:nvPr/>
        </p:nvSpPr>
        <p:spPr>
          <a:xfrm>
            <a:off x="1115616" y="4653136"/>
            <a:ext cx="6984776" cy="1152128"/>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smtClean="0">
                <a:solidFill>
                  <a:srgbClr val="000000"/>
                </a:solidFill>
              </a:rPr>
              <a:t>A </a:t>
            </a:r>
            <a:r>
              <a:rPr lang="it-IT" sz="3200" dirty="0" err="1" smtClean="0">
                <a:solidFill>
                  <a:srgbClr val="000000"/>
                </a:solidFill>
              </a:rPr>
              <a:t>Methodological</a:t>
            </a:r>
            <a:r>
              <a:rPr lang="it-IT" sz="3200" dirty="0" smtClean="0">
                <a:solidFill>
                  <a:srgbClr val="000000"/>
                </a:solidFill>
              </a:rPr>
              <a:t> </a:t>
            </a:r>
            <a:r>
              <a:rPr lang="it-IT" sz="3200" dirty="0" err="1" smtClean="0">
                <a:solidFill>
                  <a:srgbClr val="000000"/>
                </a:solidFill>
              </a:rPr>
              <a:t>Caveat</a:t>
            </a:r>
            <a:endParaRPr lang="it-IT" sz="3200" dirty="0">
              <a:solidFill>
                <a:srgbClr val="000000"/>
              </a:solidFill>
            </a:endParaRPr>
          </a:p>
        </p:txBody>
      </p:sp>
    </p:spTree>
    <p:extLst>
      <p:ext uri="{BB962C8B-B14F-4D97-AF65-F5344CB8AC3E}">
        <p14:creationId xmlns:p14="http://schemas.microsoft.com/office/powerpoint/2010/main" val="3354566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piè di pagina 2"/>
          <p:cNvSpPr>
            <a:spLocks noGrp="1"/>
          </p:cNvSpPr>
          <p:nvPr>
            <p:ph type="ftr" sz="quarter" idx="11"/>
          </p:nvPr>
        </p:nvSpPr>
        <p:spPr>
          <a:xfrm>
            <a:off x="2898648" y="6447616"/>
            <a:ext cx="3505200" cy="365760"/>
          </a:xfrm>
        </p:spPr>
        <p:txBody>
          <a:bodyPr/>
          <a:lstStyle/>
          <a:p>
            <a:r>
              <a:rPr kumimoji="0" lang="en-US" dirty="0" smtClean="0"/>
              <a:t>http://</a:t>
            </a:r>
            <a:r>
              <a:rPr kumimoji="0" lang="en-US" dirty="0" err="1" smtClean="0"/>
              <a:t>www.projectanticipation.org</a:t>
            </a:r>
            <a:endParaRPr kumimoji="0" lang="en-US" dirty="0"/>
          </a:p>
        </p:txBody>
      </p:sp>
      <p:sp>
        <p:nvSpPr>
          <p:cNvPr id="5" name="Rettangolo arrotondato 4"/>
          <p:cNvSpPr/>
          <p:nvPr/>
        </p:nvSpPr>
        <p:spPr>
          <a:xfrm>
            <a:off x="1115616" y="1268760"/>
            <a:ext cx="6984776" cy="1152128"/>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smtClean="0">
                <a:solidFill>
                  <a:srgbClr val="000000"/>
                </a:solidFill>
              </a:rPr>
              <a:t>A First </a:t>
            </a:r>
            <a:r>
              <a:rPr lang="it-IT" sz="3200" dirty="0" err="1" smtClean="0">
                <a:solidFill>
                  <a:srgbClr val="000000"/>
                </a:solidFill>
              </a:rPr>
              <a:t>Understanding</a:t>
            </a:r>
            <a:r>
              <a:rPr lang="it-IT" sz="3200" dirty="0" smtClean="0">
                <a:solidFill>
                  <a:srgbClr val="000000"/>
                </a:solidFill>
              </a:rPr>
              <a:t> of </a:t>
            </a:r>
            <a:r>
              <a:rPr lang="it-IT" sz="3200" dirty="0" err="1" smtClean="0">
                <a:solidFill>
                  <a:srgbClr val="000000"/>
                </a:solidFill>
              </a:rPr>
              <a:t>Anticipation</a:t>
            </a:r>
            <a:endParaRPr lang="it-IT" sz="3200" dirty="0">
              <a:solidFill>
                <a:srgbClr val="000000"/>
              </a:solidFill>
            </a:endParaRPr>
          </a:p>
        </p:txBody>
      </p:sp>
      <p:sp>
        <p:nvSpPr>
          <p:cNvPr id="6" name="Rettangolo arrotondato 5"/>
          <p:cNvSpPr/>
          <p:nvPr/>
        </p:nvSpPr>
        <p:spPr>
          <a:xfrm>
            <a:off x="1115616" y="2924944"/>
            <a:ext cx="6984776" cy="11521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err="1" smtClean="0"/>
              <a:t>What</a:t>
            </a:r>
            <a:r>
              <a:rPr lang="it-IT" sz="3200" dirty="0" smtClean="0"/>
              <a:t> </a:t>
            </a:r>
            <a:r>
              <a:rPr lang="it-IT" sz="3200" dirty="0" err="1" smtClean="0"/>
              <a:t>Next</a:t>
            </a:r>
            <a:r>
              <a:rPr lang="it-IT" sz="3200" dirty="0" smtClean="0"/>
              <a:t>?</a:t>
            </a:r>
            <a:endParaRPr lang="it-IT" sz="3200" dirty="0"/>
          </a:p>
        </p:txBody>
      </p:sp>
      <p:sp>
        <p:nvSpPr>
          <p:cNvPr id="7" name="Rettangolo arrotondato 6"/>
          <p:cNvSpPr/>
          <p:nvPr/>
        </p:nvSpPr>
        <p:spPr>
          <a:xfrm>
            <a:off x="1115616" y="4653136"/>
            <a:ext cx="6984776" cy="1152128"/>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dirty="0" smtClean="0"/>
              <a:t>A </a:t>
            </a:r>
            <a:r>
              <a:rPr lang="it-IT" sz="3200" dirty="0" err="1" smtClean="0"/>
              <a:t>Methodological</a:t>
            </a:r>
            <a:r>
              <a:rPr lang="it-IT" sz="3200" dirty="0" smtClean="0"/>
              <a:t> </a:t>
            </a:r>
            <a:r>
              <a:rPr lang="it-IT" sz="3200" dirty="0" err="1" smtClean="0"/>
              <a:t>Caveat</a:t>
            </a:r>
            <a:endParaRPr lang="it-IT" sz="3200" dirty="0"/>
          </a:p>
        </p:txBody>
      </p:sp>
    </p:spTree>
    <p:extLst>
      <p:ext uri="{BB962C8B-B14F-4D97-AF65-F5344CB8AC3E}">
        <p14:creationId xmlns:p14="http://schemas.microsoft.com/office/powerpoint/2010/main" val="8986861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When</a:t>
            </a:r>
            <a:r>
              <a:rPr lang="it-IT" dirty="0" smtClean="0"/>
              <a:t> </a:t>
            </a:r>
            <a:r>
              <a:rPr lang="it-IT" dirty="0" err="1" smtClean="0"/>
              <a:t>stepping</a:t>
            </a:r>
            <a:r>
              <a:rPr lang="it-IT" dirty="0" smtClean="0"/>
              <a:t> up to the </a:t>
            </a:r>
            <a:r>
              <a:rPr lang="it-IT" dirty="0" err="1" smtClean="0"/>
              <a:t>next</a:t>
            </a:r>
            <a:r>
              <a:rPr lang="it-IT" dirty="0" smtClean="0"/>
              <a:t> </a:t>
            </a:r>
            <a:r>
              <a:rPr lang="it-IT" dirty="0" err="1" smtClean="0"/>
              <a:t>level</a:t>
            </a:r>
            <a:r>
              <a:rPr lang="it-IT" dirty="0" smtClean="0"/>
              <a:t>?</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499992" y="1219200"/>
            <a:ext cx="4536504" cy="5234136"/>
          </a:xfrm>
        </p:spPr>
        <p:txBody>
          <a:bodyPr>
            <a:normAutofit fontScale="85000" lnSpcReduction="20000"/>
          </a:bodyPr>
          <a:lstStyle/>
          <a:p>
            <a:r>
              <a:rPr lang="en-US" dirty="0"/>
              <a:t>From forecast to foresight</a:t>
            </a:r>
          </a:p>
          <a:p>
            <a:pPr lvl="1"/>
            <a:r>
              <a:rPr lang="en-US" dirty="0"/>
              <a:t>Unavailable or </a:t>
            </a:r>
            <a:r>
              <a:rPr lang="en-US" dirty="0" smtClean="0"/>
              <a:t>unreliable </a:t>
            </a:r>
            <a:r>
              <a:rPr lang="en-US" dirty="0"/>
              <a:t>data</a:t>
            </a:r>
          </a:p>
          <a:p>
            <a:pPr lvl="1"/>
            <a:r>
              <a:rPr lang="en-US" dirty="0"/>
              <a:t>Poor understanding of the event’s underlying laws and its conditioning factors</a:t>
            </a:r>
          </a:p>
          <a:p>
            <a:pPr lvl="1"/>
            <a:r>
              <a:rPr lang="en-US" dirty="0"/>
              <a:t>When the forecasts can affect the event we are trying to forecast  </a:t>
            </a:r>
          </a:p>
          <a:p>
            <a:pPr lvl="1"/>
            <a:r>
              <a:rPr lang="en-US" dirty="0"/>
              <a:t>Qualitative and multi-disciplinary aspects</a:t>
            </a:r>
          </a:p>
          <a:p>
            <a:pPr lvl="1"/>
            <a:r>
              <a:rPr lang="en-US" dirty="0"/>
              <a:t>When the environment changes in novel and surprising ways</a:t>
            </a:r>
          </a:p>
          <a:p>
            <a:pPr lvl="1"/>
            <a:r>
              <a:rPr lang="en-US" dirty="0"/>
              <a:t>Exploration of multiple futures</a:t>
            </a:r>
          </a:p>
          <a:p>
            <a:r>
              <a:rPr lang="en-US" dirty="0"/>
              <a:t>From foresight to anticipation</a:t>
            </a:r>
          </a:p>
          <a:p>
            <a:pPr lvl="1"/>
            <a:r>
              <a:rPr lang="en-US" dirty="0"/>
              <a:t>Uncertainty (ambiguity – complexity) prevails </a:t>
            </a:r>
          </a:p>
          <a:p>
            <a:pPr lvl="1"/>
            <a:r>
              <a:rPr lang="en-US" dirty="0"/>
              <a:t>Challenging and reframing mental models</a:t>
            </a:r>
          </a:p>
        </p:txBody>
      </p:sp>
      <p:sp>
        <p:nvSpPr>
          <p:cNvPr id="8" name="Rettangolo arrotondato 7"/>
          <p:cNvSpPr/>
          <p:nvPr/>
        </p:nvSpPr>
        <p:spPr>
          <a:xfrm>
            <a:off x="268322" y="1772816"/>
            <a:ext cx="4231670" cy="3888432"/>
          </a:xfrm>
          <a:prstGeom prst="roundRect">
            <a:avLst/>
          </a:prstGeom>
          <a:solidFill>
            <a:schemeClr val="bg2">
              <a:lumMod val="50000"/>
            </a:schemeClr>
          </a:solidFill>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4000" b="1" dirty="0" err="1">
                <a:solidFill>
                  <a:srgbClr val="FFFF00"/>
                </a:solidFill>
              </a:rPr>
              <a:t>Anticipation</a:t>
            </a:r>
            <a:endParaRPr lang="it-IT" dirty="0">
              <a:solidFill>
                <a:srgbClr val="FFFF00"/>
              </a:solidFill>
            </a:endParaRPr>
          </a:p>
        </p:txBody>
      </p:sp>
      <p:sp>
        <p:nvSpPr>
          <p:cNvPr id="9" name="Rettangolo arrotondato 8"/>
          <p:cNvSpPr/>
          <p:nvPr/>
        </p:nvSpPr>
        <p:spPr>
          <a:xfrm>
            <a:off x="539553" y="1916832"/>
            <a:ext cx="3612402" cy="2520280"/>
          </a:xfrm>
          <a:prstGeom prst="roundRect">
            <a:avLst/>
          </a:prstGeom>
          <a:solidFill>
            <a:schemeClr val="bg2">
              <a:lumMod val="75000"/>
            </a:schemeClr>
          </a:solidFill>
          <a:effectLst>
            <a:innerShdw blurRad="63500" dist="101600" dir="135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4000" b="1" dirty="0" err="1">
                <a:solidFill>
                  <a:srgbClr val="0000FF"/>
                </a:solidFill>
              </a:rPr>
              <a:t>Foresight</a:t>
            </a:r>
            <a:endParaRPr lang="it-IT" dirty="0">
              <a:solidFill>
                <a:srgbClr val="0000FF"/>
              </a:solidFill>
            </a:endParaRPr>
          </a:p>
        </p:txBody>
      </p:sp>
      <p:sp>
        <p:nvSpPr>
          <p:cNvPr id="10" name="Rettangolo arrotondato 9"/>
          <p:cNvSpPr/>
          <p:nvPr/>
        </p:nvSpPr>
        <p:spPr>
          <a:xfrm>
            <a:off x="899593" y="2060848"/>
            <a:ext cx="2952327" cy="1368152"/>
          </a:xfrm>
          <a:prstGeom prst="roundRect">
            <a:avLst/>
          </a:prstGeom>
          <a:solidFill>
            <a:schemeClr val="bg2">
              <a:lumMod val="90000"/>
            </a:schemeClr>
          </a:solidFill>
          <a:effectLst>
            <a:innerShdw blurRad="63500" dist="76200" dir="135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4000" b="1" dirty="0" err="1" smtClean="0">
                <a:solidFill>
                  <a:srgbClr val="FF0000"/>
                </a:solidFill>
              </a:rPr>
              <a:t>Forecast</a:t>
            </a:r>
            <a:r>
              <a:rPr lang="it-IT" sz="4000" dirty="0" smtClean="0">
                <a:solidFill>
                  <a:srgbClr val="FF0000"/>
                </a:solidFill>
              </a:rPr>
              <a:t> </a:t>
            </a:r>
            <a:endParaRPr lang="it-IT" dirty="0">
              <a:solidFill>
                <a:srgbClr val="FF0000"/>
              </a:solidFill>
            </a:endParaRPr>
          </a:p>
        </p:txBody>
      </p:sp>
    </p:spTree>
    <p:extLst>
      <p:ext uri="{BB962C8B-B14F-4D97-AF65-F5344CB8AC3E}">
        <p14:creationId xmlns:p14="http://schemas.microsoft.com/office/powerpoint/2010/main" val="214472883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Beware</a:t>
            </a:r>
            <a:r>
              <a:rPr lang="it-IT" dirty="0" smtClean="0"/>
              <a:t>!</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57200" y="2348880"/>
            <a:ext cx="4186808" cy="3024336"/>
          </a:xfrm>
        </p:spPr>
        <p:txBody>
          <a:bodyPr>
            <a:normAutofit fontScale="77500" lnSpcReduction="20000"/>
          </a:bodyPr>
          <a:lstStyle/>
          <a:p>
            <a:r>
              <a:rPr lang="it-IT" sz="3200" dirty="0" smtClean="0"/>
              <a:t>First: 	</a:t>
            </a:r>
            <a:r>
              <a:rPr lang="it-IT" sz="3200" dirty="0" err="1" smtClean="0"/>
              <a:t>Forecast</a:t>
            </a:r>
            <a:endParaRPr lang="it-IT" sz="3200" dirty="0" smtClean="0"/>
          </a:p>
          <a:p>
            <a:r>
              <a:rPr lang="it-IT" sz="3200" dirty="0" err="1" smtClean="0"/>
              <a:t>Then</a:t>
            </a:r>
            <a:r>
              <a:rPr lang="it-IT" sz="3200" dirty="0" smtClean="0"/>
              <a:t>: 	</a:t>
            </a:r>
            <a:r>
              <a:rPr lang="it-IT" sz="3200" dirty="0" err="1" smtClean="0"/>
              <a:t>Foresight</a:t>
            </a:r>
            <a:endParaRPr lang="it-IT" sz="3200" dirty="0" smtClean="0"/>
          </a:p>
          <a:p>
            <a:r>
              <a:rPr lang="it-IT" sz="3200" dirty="0" err="1" smtClean="0"/>
              <a:t>Then</a:t>
            </a:r>
            <a:r>
              <a:rPr lang="it-IT" sz="3200" dirty="0" smtClean="0"/>
              <a:t>: 	</a:t>
            </a:r>
            <a:r>
              <a:rPr lang="it-IT" sz="3200" dirty="0" err="1" smtClean="0"/>
              <a:t>Anticipation</a:t>
            </a:r>
            <a:endParaRPr lang="it-IT" sz="3200" dirty="0" smtClean="0"/>
          </a:p>
          <a:p>
            <a:endParaRPr lang="it-IT" sz="3200" dirty="0" smtClean="0"/>
          </a:p>
          <a:p>
            <a:r>
              <a:rPr lang="it-IT" sz="3200" b="1" dirty="0" err="1" smtClean="0">
                <a:solidFill>
                  <a:srgbClr val="FF0000"/>
                </a:solidFill>
              </a:rPr>
              <a:t>This</a:t>
            </a:r>
            <a:r>
              <a:rPr lang="it-IT" sz="3200" b="1" dirty="0" smtClean="0">
                <a:solidFill>
                  <a:srgbClr val="FF0000"/>
                </a:solidFill>
              </a:rPr>
              <a:t> </a:t>
            </a:r>
            <a:r>
              <a:rPr lang="it-IT" sz="3200" b="1" dirty="0" err="1" smtClean="0">
                <a:solidFill>
                  <a:srgbClr val="FF0000"/>
                </a:solidFill>
              </a:rPr>
              <a:t>understanding</a:t>
            </a:r>
            <a:r>
              <a:rPr lang="it-IT" sz="3200" b="1" dirty="0" smtClean="0">
                <a:solidFill>
                  <a:srgbClr val="FF0000"/>
                </a:solidFill>
              </a:rPr>
              <a:t> </a:t>
            </a:r>
            <a:r>
              <a:rPr lang="it-IT" sz="3200" b="1" dirty="0" err="1" smtClean="0">
                <a:solidFill>
                  <a:srgbClr val="FF0000"/>
                </a:solidFill>
              </a:rPr>
              <a:t>does</a:t>
            </a:r>
            <a:r>
              <a:rPr lang="it-IT" sz="3200" b="1" dirty="0" smtClean="0">
                <a:solidFill>
                  <a:srgbClr val="FF0000"/>
                </a:solidFill>
              </a:rPr>
              <a:t> </a:t>
            </a:r>
            <a:r>
              <a:rPr lang="it-IT" sz="3200" b="1" dirty="0" err="1" smtClean="0">
                <a:solidFill>
                  <a:srgbClr val="FF0000"/>
                </a:solidFill>
              </a:rPr>
              <a:t>not</a:t>
            </a:r>
            <a:r>
              <a:rPr lang="it-IT" sz="3200" b="1" dirty="0" smtClean="0">
                <a:solidFill>
                  <a:srgbClr val="FF0000"/>
                </a:solidFill>
              </a:rPr>
              <a:t> </a:t>
            </a:r>
            <a:r>
              <a:rPr lang="it-IT" sz="3200" b="1" dirty="0" err="1" smtClean="0">
                <a:solidFill>
                  <a:srgbClr val="FF0000"/>
                </a:solidFill>
              </a:rPr>
              <a:t>rely</a:t>
            </a:r>
            <a:r>
              <a:rPr lang="it-IT" sz="3200" b="1" dirty="0" smtClean="0">
                <a:solidFill>
                  <a:srgbClr val="FF0000"/>
                </a:solidFill>
              </a:rPr>
              <a:t> on (a </a:t>
            </a:r>
            <a:r>
              <a:rPr lang="it-IT" sz="3200" b="1" dirty="0" err="1" smtClean="0">
                <a:solidFill>
                  <a:srgbClr val="FF0000"/>
                </a:solidFill>
              </a:rPr>
              <a:t>proper</a:t>
            </a:r>
            <a:r>
              <a:rPr lang="it-IT" sz="3200" b="1" dirty="0" smtClean="0">
                <a:solidFill>
                  <a:srgbClr val="FF0000"/>
                </a:solidFill>
              </a:rPr>
              <a:t> </a:t>
            </a:r>
            <a:r>
              <a:rPr lang="it-IT" sz="3200" b="1" dirty="0" err="1" smtClean="0">
                <a:solidFill>
                  <a:srgbClr val="FF0000"/>
                </a:solidFill>
              </a:rPr>
              <a:t>understanding</a:t>
            </a:r>
            <a:r>
              <a:rPr lang="it-IT" sz="3200" b="1" dirty="0" smtClean="0">
                <a:solidFill>
                  <a:srgbClr val="FF0000"/>
                </a:solidFill>
              </a:rPr>
              <a:t> of) </a:t>
            </a:r>
            <a:r>
              <a:rPr lang="it-IT" sz="3200" b="1" dirty="0" err="1" smtClean="0">
                <a:solidFill>
                  <a:srgbClr val="FF0000"/>
                </a:solidFill>
              </a:rPr>
              <a:t>complexity</a:t>
            </a:r>
            <a:endParaRPr lang="it-IT" sz="3200" b="1" dirty="0">
              <a:solidFill>
                <a:srgbClr val="FF0000"/>
              </a:solidFill>
            </a:endParaRPr>
          </a:p>
        </p:txBody>
      </p:sp>
      <p:sp>
        <p:nvSpPr>
          <p:cNvPr id="5" name="Rettangolo arrotondato 4"/>
          <p:cNvSpPr/>
          <p:nvPr/>
        </p:nvSpPr>
        <p:spPr>
          <a:xfrm>
            <a:off x="4788024" y="1700808"/>
            <a:ext cx="4231670" cy="3888432"/>
          </a:xfrm>
          <a:prstGeom prst="roundRect">
            <a:avLst/>
          </a:prstGeom>
          <a:solidFill>
            <a:schemeClr val="bg2">
              <a:lumMod val="50000"/>
            </a:schemeClr>
          </a:solidFill>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4000" b="1" dirty="0" err="1">
                <a:solidFill>
                  <a:srgbClr val="FFFF00"/>
                </a:solidFill>
              </a:rPr>
              <a:t>Anticipation</a:t>
            </a:r>
            <a:endParaRPr lang="it-IT" dirty="0">
              <a:solidFill>
                <a:srgbClr val="FFFF00"/>
              </a:solidFill>
            </a:endParaRPr>
          </a:p>
        </p:txBody>
      </p:sp>
      <p:sp>
        <p:nvSpPr>
          <p:cNvPr id="6" name="Rettangolo arrotondato 5"/>
          <p:cNvSpPr/>
          <p:nvPr/>
        </p:nvSpPr>
        <p:spPr>
          <a:xfrm>
            <a:off x="5059255" y="1844824"/>
            <a:ext cx="3612402" cy="2520280"/>
          </a:xfrm>
          <a:prstGeom prst="roundRect">
            <a:avLst/>
          </a:prstGeom>
          <a:solidFill>
            <a:schemeClr val="bg2">
              <a:lumMod val="75000"/>
            </a:schemeClr>
          </a:solidFill>
          <a:effectLst>
            <a:innerShdw blurRad="63500" dist="101600" dir="135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4000" b="1" dirty="0" err="1">
                <a:solidFill>
                  <a:srgbClr val="0000FF"/>
                </a:solidFill>
              </a:rPr>
              <a:t>Foresight</a:t>
            </a:r>
            <a:endParaRPr lang="it-IT" dirty="0">
              <a:solidFill>
                <a:srgbClr val="0000FF"/>
              </a:solidFill>
            </a:endParaRPr>
          </a:p>
        </p:txBody>
      </p:sp>
      <p:sp>
        <p:nvSpPr>
          <p:cNvPr id="7" name="Rettangolo arrotondato 6"/>
          <p:cNvSpPr/>
          <p:nvPr/>
        </p:nvSpPr>
        <p:spPr>
          <a:xfrm>
            <a:off x="5419295" y="1988840"/>
            <a:ext cx="2952327" cy="1368152"/>
          </a:xfrm>
          <a:prstGeom prst="roundRect">
            <a:avLst/>
          </a:prstGeom>
          <a:solidFill>
            <a:schemeClr val="bg2">
              <a:lumMod val="90000"/>
            </a:schemeClr>
          </a:solidFill>
          <a:effectLst>
            <a:innerShdw blurRad="63500" dist="76200" dir="135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4000" b="1" dirty="0" err="1" smtClean="0">
                <a:solidFill>
                  <a:srgbClr val="FF0000"/>
                </a:solidFill>
              </a:rPr>
              <a:t>Forecast</a:t>
            </a:r>
            <a:r>
              <a:rPr lang="it-IT" sz="4000" dirty="0" smtClean="0">
                <a:solidFill>
                  <a:srgbClr val="FF0000"/>
                </a:solidFill>
              </a:rPr>
              <a:t> </a:t>
            </a:r>
            <a:endParaRPr lang="it-IT" dirty="0">
              <a:solidFill>
                <a:srgbClr val="FF0000"/>
              </a:solidFill>
            </a:endParaRPr>
          </a:p>
        </p:txBody>
      </p:sp>
    </p:spTree>
    <p:extLst>
      <p:ext uri="{BB962C8B-B14F-4D97-AF65-F5344CB8AC3E}">
        <p14:creationId xmlns:p14="http://schemas.microsoft.com/office/powerpoint/2010/main" val="176323078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solidFill>
                  <a:srgbClr val="000000"/>
                </a:solidFill>
              </a:rPr>
              <a:t>The </a:t>
            </a:r>
            <a:r>
              <a:rPr lang="it-IT" dirty="0" err="1">
                <a:solidFill>
                  <a:srgbClr val="000000"/>
                </a:solidFill>
              </a:rPr>
              <a:t>two</a:t>
            </a:r>
            <a:r>
              <a:rPr lang="it-IT" dirty="0">
                <a:solidFill>
                  <a:srgbClr val="000000"/>
                </a:solidFill>
              </a:rPr>
              <a:t> </a:t>
            </a:r>
            <a:r>
              <a:rPr lang="it-IT" dirty="0" err="1">
                <a:solidFill>
                  <a:srgbClr val="000000"/>
                </a:solidFill>
              </a:rPr>
              <a:t>main</a:t>
            </a:r>
            <a:r>
              <a:rPr lang="it-IT" dirty="0">
                <a:solidFill>
                  <a:srgbClr val="000000"/>
                </a:solidFill>
              </a:rPr>
              <a:t> </a:t>
            </a:r>
            <a:r>
              <a:rPr lang="it-IT" dirty="0" err="1">
                <a:solidFill>
                  <a:srgbClr val="000000"/>
                </a:solidFill>
              </a:rPr>
              <a:t>situations</a:t>
            </a:r>
            <a:endParaRPr lang="it-IT" dirty="0">
              <a:solidFill>
                <a:srgbClr val="000000"/>
              </a:solidFill>
            </a:endParaRPr>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179512" y="1124744"/>
            <a:ext cx="5472608" cy="5522168"/>
          </a:xfrm>
        </p:spPr>
        <p:txBody>
          <a:bodyPr>
            <a:normAutofit fontScale="92500" lnSpcReduction="20000"/>
          </a:bodyPr>
          <a:lstStyle/>
          <a:p>
            <a:r>
              <a:rPr lang="it-IT" sz="2800" b="1" u="sng" dirty="0" smtClean="0">
                <a:solidFill>
                  <a:srgbClr val="000000"/>
                </a:solidFill>
              </a:rPr>
              <a:t>Simple (and </a:t>
            </a:r>
            <a:r>
              <a:rPr lang="it-IT" sz="2800" b="1" u="sng" dirty="0" err="1" smtClean="0">
                <a:solidFill>
                  <a:srgbClr val="000000"/>
                </a:solidFill>
              </a:rPr>
              <a:t>complicated</a:t>
            </a:r>
            <a:r>
              <a:rPr lang="it-IT" sz="2800" b="1" u="sng" dirty="0" smtClean="0">
                <a:solidFill>
                  <a:srgbClr val="000000"/>
                </a:solidFill>
              </a:rPr>
              <a:t>) </a:t>
            </a:r>
            <a:r>
              <a:rPr lang="it-IT" sz="2800" b="1" u="sng" dirty="0" err="1" smtClean="0">
                <a:solidFill>
                  <a:srgbClr val="000000"/>
                </a:solidFill>
              </a:rPr>
              <a:t>cases</a:t>
            </a:r>
            <a:endParaRPr lang="it-IT" sz="2800" b="1" u="sng" dirty="0" smtClean="0">
              <a:solidFill>
                <a:srgbClr val="000000"/>
              </a:solidFill>
            </a:endParaRPr>
          </a:p>
          <a:p>
            <a:pPr lvl="1"/>
            <a:r>
              <a:rPr lang="it-IT" sz="2400" dirty="0" err="1" smtClean="0">
                <a:solidFill>
                  <a:srgbClr val="000000"/>
                </a:solidFill>
              </a:rPr>
              <a:t>Past</a:t>
            </a:r>
            <a:r>
              <a:rPr lang="it-IT" sz="2400" dirty="0" smtClean="0">
                <a:solidFill>
                  <a:srgbClr val="000000"/>
                </a:solidFill>
              </a:rPr>
              <a:t> – Future – </a:t>
            </a:r>
            <a:r>
              <a:rPr lang="it-IT" sz="2400" dirty="0" err="1" smtClean="0">
                <a:solidFill>
                  <a:srgbClr val="000000"/>
                </a:solidFill>
              </a:rPr>
              <a:t>Present</a:t>
            </a:r>
            <a:r>
              <a:rPr lang="it-IT" sz="2400" dirty="0" smtClean="0">
                <a:solidFill>
                  <a:srgbClr val="000000"/>
                </a:solidFill>
              </a:rPr>
              <a:t> </a:t>
            </a:r>
          </a:p>
          <a:p>
            <a:pPr lvl="1"/>
            <a:r>
              <a:rPr lang="it-IT" sz="2400" dirty="0" err="1" smtClean="0"/>
              <a:t>Begin</a:t>
            </a:r>
            <a:r>
              <a:rPr lang="it-IT" sz="2400" dirty="0" smtClean="0"/>
              <a:t> with quantitative </a:t>
            </a:r>
            <a:r>
              <a:rPr lang="it-IT" sz="2400" dirty="0" err="1" smtClean="0"/>
              <a:t>analysis</a:t>
            </a:r>
            <a:r>
              <a:rPr lang="it-IT" sz="2400" dirty="0" smtClean="0"/>
              <a:t> (</a:t>
            </a:r>
            <a:r>
              <a:rPr lang="it-IT" sz="2400" dirty="0" err="1" smtClean="0"/>
              <a:t>forecasts</a:t>
            </a:r>
            <a:r>
              <a:rPr lang="it-IT" sz="2400" dirty="0" smtClean="0"/>
              <a:t>)</a:t>
            </a:r>
          </a:p>
          <a:p>
            <a:pPr lvl="1"/>
            <a:r>
              <a:rPr lang="it-IT" sz="2400" dirty="0" err="1" smtClean="0"/>
              <a:t>Then</a:t>
            </a:r>
            <a:r>
              <a:rPr lang="it-IT" sz="2400" dirty="0" smtClean="0"/>
              <a:t> </a:t>
            </a:r>
            <a:r>
              <a:rPr lang="it-IT" sz="2400" dirty="0" err="1" smtClean="0"/>
              <a:t>step</a:t>
            </a:r>
            <a:r>
              <a:rPr lang="it-IT" sz="2400" dirty="0" smtClean="0"/>
              <a:t> up to qualitative data (</a:t>
            </a:r>
            <a:r>
              <a:rPr lang="it-IT" sz="2400" dirty="0" err="1" smtClean="0"/>
              <a:t>foresight</a:t>
            </a:r>
            <a:r>
              <a:rPr lang="it-IT" sz="2400" dirty="0" smtClean="0"/>
              <a:t>)</a:t>
            </a:r>
          </a:p>
          <a:p>
            <a:pPr lvl="1"/>
            <a:r>
              <a:rPr lang="it-IT" sz="2400" dirty="0" err="1" smtClean="0"/>
              <a:t>Then</a:t>
            </a:r>
            <a:r>
              <a:rPr lang="it-IT" sz="2400" dirty="0" smtClean="0"/>
              <a:t> </a:t>
            </a:r>
            <a:r>
              <a:rPr lang="it-IT" sz="2400" dirty="0" err="1" smtClean="0"/>
              <a:t>make</a:t>
            </a:r>
            <a:r>
              <a:rPr lang="it-IT" sz="2400" dirty="0" smtClean="0"/>
              <a:t> </a:t>
            </a:r>
            <a:r>
              <a:rPr lang="it-IT" sz="2400" dirty="0" err="1" smtClean="0"/>
              <a:t>sense</a:t>
            </a:r>
            <a:r>
              <a:rPr lang="it-IT" sz="2400" dirty="0" smtClean="0"/>
              <a:t> of the </a:t>
            </a:r>
            <a:r>
              <a:rPr lang="it-IT" sz="2400" dirty="0" err="1" smtClean="0"/>
              <a:t>present</a:t>
            </a:r>
            <a:r>
              <a:rPr lang="it-IT" sz="2400" dirty="0" smtClean="0"/>
              <a:t> (</a:t>
            </a:r>
            <a:r>
              <a:rPr lang="it-IT" sz="2400" dirty="0" err="1" smtClean="0"/>
              <a:t>anticipation</a:t>
            </a:r>
            <a:r>
              <a:rPr lang="it-IT" sz="2400" dirty="0" smtClean="0"/>
              <a:t>)</a:t>
            </a:r>
          </a:p>
          <a:p>
            <a:r>
              <a:rPr lang="it-IT" b="1" u="sng" dirty="0" err="1" smtClean="0"/>
              <a:t>Complex</a:t>
            </a:r>
            <a:r>
              <a:rPr lang="it-IT" b="1" u="sng" dirty="0" smtClean="0"/>
              <a:t> </a:t>
            </a:r>
            <a:r>
              <a:rPr lang="it-IT" b="1" u="sng" dirty="0" err="1" smtClean="0"/>
              <a:t>cases</a:t>
            </a:r>
            <a:endParaRPr lang="it-IT" b="1" u="sng" dirty="0" smtClean="0"/>
          </a:p>
          <a:p>
            <a:pPr lvl="1"/>
            <a:r>
              <a:rPr lang="it-IT" sz="2400" dirty="0" err="1" smtClean="0"/>
              <a:t>Present</a:t>
            </a:r>
            <a:r>
              <a:rPr lang="it-IT" sz="2400" dirty="0" smtClean="0"/>
              <a:t> – Future – </a:t>
            </a:r>
            <a:r>
              <a:rPr lang="it-IT" sz="2400" dirty="0" err="1" smtClean="0"/>
              <a:t>Past</a:t>
            </a:r>
            <a:endParaRPr lang="it-IT" sz="2400" dirty="0" smtClean="0"/>
          </a:p>
          <a:p>
            <a:pPr lvl="1"/>
            <a:r>
              <a:rPr lang="it-IT" sz="2400" dirty="0" smtClean="0"/>
              <a:t>First </a:t>
            </a:r>
            <a:r>
              <a:rPr lang="it-IT" sz="2400" dirty="0" err="1" smtClean="0"/>
              <a:t>develop</a:t>
            </a:r>
            <a:r>
              <a:rPr lang="it-IT" sz="2400" dirty="0" smtClean="0"/>
              <a:t> ‘some’ </a:t>
            </a:r>
            <a:r>
              <a:rPr lang="it-IT" sz="2400" dirty="0" err="1" smtClean="0"/>
              <a:t>understanding</a:t>
            </a:r>
            <a:r>
              <a:rPr lang="it-IT" sz="2400" dirty="0" smtClean="0"/>
              <a:t/>
            </a:r>
            <a:br>
              <a:rPr lang="it-IT" sz="2400" dirty="0" smtClean="0"/>
            </a:br>
            <a:r>
              <a:rPr lang="it-IT" sz="2400" dirty="0" smtClean="0"/>
              <a:t>of the </a:t>
            </a:r>
            <a:r>
              <a:rPr lang="it-IT" sz="2400" dirty="0" err="1" smtClean="0"/>
              <a:t>present</a:t>
            </a:r>
            <a:r>
              <a:rPr lang="it-IT" sz="2400" dirty="0" smtClean="0"/>
              <a:t> (</a:t>
            </a:r>
            <a:r>
              <a:rPr lang="it-IT" sz="2400" dirty="0" err="1" smtClean="0"/>
              <a:t>anticipation</a:t>
            </a:r>
            <a:r>
              <a:rPr lang="it-IT" sz="2400" dirty="0" smtClean="0"/>
              <a:t>)</a:t>
            </a:r>
          </a:p>
          <a:p>
            <a:pPr lvl="1"/>
            <a:r>
              <a:rPr lang="it-IT" sz="2400" dirty="0" err="1" smtClean="0"/>
              <a:t>Then</a:t>
            </a:r>
            <a:r>
              <a:rPr lang="it-IT" sz="2400" dirty="0" smtClean="0"/>
              <a:t> </a:t>
            </a:r>
            <a:r>
              <a:rPr lang="it-IT" sz="2400" dirty="0" err="1" smtClean="0"/>
              <a:t>specify</a:t>
            </a:r>
            <a:r>
              <a:rPr lang="it-IT" sz="2400" dirty="0" smtClean="0"/>
              <a:t> </a:t>
            </a:r>
            <a:r>
              <a:rPr lang="it-IT" sz="2400" dirty="0" err="1" smtClean="0"/>
              <a:t>its</a:t>
            </a:r>
            <a:r>
              <a:rPr lang="it-IT" sz="2400" dirty="0" smtClean="0"/>
              <a:t> qualitative </a:t>
            </a:r>
            <a:r>
              <a:rPr lang="it-IT" sz="2400" dirty="0" err="1" smtClean="0"/>
              <a:t>aspects</a:t>
            </a:r>
            <a:r>
              <a:rPr lang="it-IT" sz="2400" dirty="0" smtClean="0"/>
              <a:t> (</a:t>
            </a:r>
            <a:r>
              <a:rPr lang="it-IT" sz="2400" dirty="0" err="1" smtClean="0"/>
              <a:t>foresight</a:t>
            </a:r>
            <a:r>
              <a:rPr lang="it-IT" sz="2400" dirty="0" smtClean="0"/>
              <a:t>)</a:t>
            </a:r>
          </a:p>
          <a:p>
            <a:pPr lvl="1"/>
            <a:r>
              <a:rPr lang="it-IT" sz="2400" dirty="0" smtClean="0"/>
              <a:t>And </a:t>
            </a:r>
            <a:r>
              <a:rPr lang="it-IT" sz="2400" dirty="0" err="1" smtClean="0"/>
              <a:t>only</a:t>
            </a:r>
            <a:r>
              <a:rPr lang="it-IT" sz="2400" dirty="0" smtClean="0"/>
              <a:t> </a:t>
            </a:r>
            <a:r>
              <a:rPr lang="it-IT" sz="2400" dirty="0" err="1" smtClean="0"/>
              <a:t>at</a:t>
            </a:r>
            <a:r>
              <a:rPr lang="it-IT" sz="2400" dirty="0" smtClean="0"/>
              <a:t> the end </a:t>
            </a:r>
            <a:r>
              <a:rPr lang="it-IT" sz="2400" dirty="0" err="1" smtClean="0"/>
              <a:t>move</a:t>
            </a:r>
            <a:r>
              <a:rPr lang="it-IT" sz="2400" dirty="0" smtClean="0"/>
              <a:t> to quantitative </a:t>
            </a:r>
            <a:r>
              <a:rPr lang="it-IT" sz="2400" dirty="0" err="1" smtClean="0"/>
              <a:t>analyses</a:t>
            </a:r>
            <a:r>
              <a:rPr lang="it-IT" sz="2400" dirty="0" smtClean="0"/>
              <a:t> (</a:t>
            </a:r>
            <a:r>
              <a:rPr lang="it-IT" sz="2400" dirty="0" err="1" smtClean="0"/>
              <a:t>forecast</a:t>
            </a:r>
            <a:r>
              <a:rPr lang="it-IT" sz="2400" dirty="0" smtClean="0"/>
              <a:t>)</a:t>
            </a:r>
          </a:p>
          <a:p>
            <a:pPr lvl="1"/>
            <a:r>
              <a:rPr lang="it-IT" sz="2400" dirty="0" smtClean="0"/>
              <a:t>(+ </a:t>
            </a:r>
            <a:r>
              <a:rPr lang="it-IT" sz="2400" dirty="0" err="1" smtClean="0"/>
              <a:t>iterations</a:t>
            </a:r>
            <a:r>
              <a:rPr lang="it-IT" sz="2400" dirty="0" smtClean="0"/>
              <a:t> </a:t>
            </a:r>
            <a:r>
              <a:rPr lang="it-IT" sz="2400" dirty="0" err="1" smtClean="0"/>
              <a:t>among</a:t>
            </a:r>
            <a:r>
              <a:rPr lang="it-IT" sz="2400" dirty="0" smtClean="0"/>
              <a:t> </a:t>
            </a:r>
            <a:r>
              <a:rPr lang="it-IT" sz="2400" dirty="0" err="1" smtClean="0"/>
              <a:t>them</a:t>
            </a:r>
            <a:r>
              <a:rPr lang="it-IT" sz="2400" dirty="0" smtClean="0"/>
              <a:t>)</a:t>
            </a:r>
            <a:endParaRPr lang="it-IT" sz="2400" dirty="0"/>
          </a:p>
        </p:txBody>
      </p:sp>
      <p:grpSp>
        <p:nvGrpSpPr>
          <p:cNvPr id="8" name="Gruppo 7"/>
          <p:cNvGrpSpPr/>
          <p:nvPr/>
        </p:nvGrpSpPr>
        <p:grpSpPr>
          <a:xfrm>
            <a:off x="5796136" y="3501008"/>
            <a:ext cx="3024336" cy="2664296"/>
            <a:chOff x="4804826" y="1988840"/>
            <a:chExt cx="4231670" cy="3888432"/>
          </a:xfrm>
        </p:grpSpPr>
        <p:sp>
          <p:nvSpPr>
            <p:cNvPr id="5" name="Rettangolo arrotondato 4"/>
            <p:cNvSpPr/>
            <p:nvPr/>
          </p:nvSpPr>
          <p:spPr>
            <a:xfrm>
              <a:off x="4804826" y="1988840"/>
              <a:ext cx="4231670" cy="3888432"/>
            </a:xfrm>
            <a:prstGeom prst="roundRect">
              <a:avLst/>
            </a:prstGeom>
            <a:solidFill>
              <a:schemeClr val="bg2">
                <a:lumMod val="50000"/>
              </a:schemeClr>
            </a:solidFill>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3200" b="1" dirty="0" err="1">
                  <a:solidFill>
                    <a:srgbClr val="FFFF00"/>
                  </a:solidFill>
                </a:rPr>
                <a:t>Anticipation</a:t>
              </a:r>
              <a:endParaRPr lang="it-IT" dirty="0">
                <a:solidFill>
                  <a:srgbClr val="FFFF00"/>
                </a:solidFill>
              </a:endParaRPr>
            </a:p>
          </p:txBody>
        </p:sp>
        <p:sp>
          <p:nvSpPr>
            <p:cNvPr id="6" name="Rettangolo arrotondato 5"/>
            <p:cNvSpPr/>
            <p:nvPr/>
          </p:nvSpPr>
          <p:spPr>
            <a:xfrm>
              <a:off x="5131263" y="2132856"/>
              <a:ext cx="3612402" cy="2520280"/>
            </a:xfrm>
            <a:prstGeom prst="roundRect">
              <a:avLst/>
            </a:prstGeom>
            <a:solidFill>
              <a:schemeClr val="bg2">
                <a:lumMod val="75000"/>
              </a:schemeClr>
            </a:solidFill>
            <a:effectLst>
              <a:outerShdw blurRad="50800" dist="1016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3200" b="1" dirty="0" err="1">
                  <a:solidFill>
                    <a:srgbClr val="0000FF"/>
                  </a:solidFill>
                </a:rPr>
                <a:t>Foresight</a:t>
              </a:r>
              <a:endParaRPr lang="it-IT" dirty="0">
                <a:solidFill>
                  <a:srgbClr val="0000FF"/>
                </a:solidFill>
              </a:endParaRPr>
            </a:p>
          </p:txBody>
        </p:sp>
        <p:sp>
          <p:nvSpPr>
            <p:cNvPr id="7" name="Rettangolo arrotondato 6"/>
            <p:cNvSpPr/>
            <p:nvPr/>
          </p:nvSpPr>
          <p:spPr>
            <a:xfrm>
              <a:off x="5491303" y="2276872"/>
              <a:ext cx="2952327" cy="1368152"/>
            </a:xfrm>
            <a:prstGeom prst="roundRect">
              <a:avLst/>
            </a:prstGeom>
            <a:solidFill>
              <a:schemeClr val="bg2">
                <a:lumMod val="90000"/>
              </a:schemeClr>
            </a:solidFill>
            <a:effectLst>
              <a:outerShdw blurRad="50800" dist="1016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b="1" dirty="0" err="1" smtClean="0">
                  <a:solidFill>
                    <a:srgbClr val="FF0000"/>
                  </a:solidFill>
                </a:rPr>
                <a:t>Forecast</a:t>
              </a:r>
              <a:r>
                <a:rPr lang="it-IT" sz="3200" dirty="0" smtClean="0">
                  <a:solidFill>
                    <a:srgbClr val="FF0000"/>
                  </a:solidFill>
                </a:rPr>
                <a:t> </a:t>
              </a:r>
              <a:endParaRPr lang="it-IT" dirty="0">
                <a:solidFill>
                  <a:srgbClr val="FF0000"/>
                </a:solidFill>
              </a:endParaRPr>
            </a:p>
          </p:txBody>
        </p:sp>
      </p:grpSp>
      <p:grpSp>
        <p:nvGrpSpPr>
          <p:cNvPr id="9" name="Gruppo 8"/>
          <p:cNvGrpSpPr/>
          <p:nvPr/>
        </p:nvGrpSpPr>
        <p:grpSpPr>
          <a:xfrm>
            <a:off x="5796136" y="692696"/>
            <a:ext cx="3024336" cy="2520280"/>
            <a:chOff x="268321" y="1412776"/>
            <a:chExt cx="4231670" cy="3888432"/>
          </a:xfrm>
        </p:grpSpPr>
        <p:sp>
          <p:nvSpPr>
            <p:cNvPr id="10" name="Rettangolo arrotondato 9"/>
            <p:cNvSpPr/>
            <p:nvPr/>
          </p:nvSpPr>
          <p:spPr>
            <a:xfrm>
              <a:off x="268321" y="1412776"/>
              <a:ext cx="4231670" cy="3888432"/>
            </a:xfrm>
            <a:prstGeom prst="roundRect">
              <a:avLst/>
            </a:prstGeom>
            <a:solidFill>
              <a:schemeClr val="bg2">
                <a:lumMod val="50000"/>
              </a:schemeClr>
            </a:solidFill>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3200" b="1" dirty="0" err="1">
                  <a:solidFill>
                    <a:srgbClr val="FFFF00"/>
                  </a:solidFill>
                </a:rPr>
                <a:t>Anticipation</a:t>
              </a:r>
              <a:endParaRPr lang="it-IT" dirty="0">
                <a:solidFill>
                  <a:srgbClr val="FFFF00"/>
                </a:solidFill>
              </a:endParaRPr>
            </a:p>
          </p:txBody>
        </p:sp>
        <p:sp>
          <p:nvSpPr>
            <p:cNvPr id="11" name="Rettangolo arrotondato 10"/>
            <p:cNvSpPr/>
            <p:nvPr/>
          </p:nvSpPr>
          <p:spPr>
            <a:xfrm>
              <a:off x="539553" y="1556792"/>
              <a:ext cx="3612402" cy="2520280"/>
            </a:xfrm>
            <a:prstGeom prst="roundRect">
              <a:avLst/>
            </a:prstGeom>
            <a:solidFill>
              <a:schemeClr val="bg2">
                <a:lumMod val="75000"/>
              </a:schemeClr>
            </a:solidFill>
            <a:effectLst>
              <a:innerShdw blurRad="63500" dist="101600" dir="135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3200" b="1" dirty="0" err="1">
                  <a:solidFill>
                    <a:srgbClr val="0000FF"/>
                  </a:solidFill>
                </a:rPr>
                <a:t>Foresight</a:t>
              </a:r>
              <a:endParaRPr lang="it-IT" dirty="0">
                <a:solidFill>
                  <a:srgbClr val="0000FF"/>
                </a:solidFill>
              </a:endParaRPr>
            </a:p>
          </p:txBody>
        </p:sp>
        <p:sp>
          <p:nvSpPr>
            <p:cNvPr id="12" name="Rettangolo arrotondato 11"/>
            <p:cNvSpPr/>
            <p:nvPr/>
          </p:nvSpPr>
          <p:spPr>
            <a:xfrm>
              <a:off x="899593" y="1700808"/>
              <a:ext cx="2952327" cy="1368152"/>
            </a:xfrm>
            <a:prstGeom prst="roundRect">
              <a:avLst/>
            </a:prstGeom>
            <a:solidFill>
              <a:schemeClr val="bg2">
                <a:lumMod val="90000"/>
              </a:schemeClr>
            </a:solidFill>
            <a:effectLst>
              <a:innerShdw blurRad="63500" dist="76200" dir="135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b="1" dirty="0" err="1" smtClean="0">
                  <a:solidFill>
                    <a:srgbClr val="FF0000"/>
                  </a:solidFill>
                </a:rPr>
                <a:t>Forecast</a:t>
              </a:r>
              <a:r>
                <a:rPr lang="it-IT" sz="3200" dirty="0" smtClean="0">
                  <a:solidFill>
                    <a:srgbClr val="FF0000"/>
                  </a:solidFill>
                </a:rPr>
                <a:t> </a:t>
              </a:r>
              <a:endParaRPr lang="it-IT" sz="1400" dirty="0">
                <a:solidFill>
                  <a:srgbClr val="FF0000"/>
                </a:solidFill>
              </a:endParaRPr>
            </a:p>
          </p:txBody>
        </p:sp>
      </p:grpSp>
    </p:spTree>
    <p:extLst>
      <p:ext uri="{BB962C8B-B14F-4D97-AF65-F5344CB8AC3E}">
        <p14:creationId xmlns:p14="http://schemas.microsoft.com/office/powerpoint/2010/main" val="100248312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Further</a:t>
            </a:r>
            <a:r>
              <a:rPr lang="it-IT" dirty="0" smtClean="0"/>
              <a:t> </a:t>
            </a:r>
            <a:r>
              <a:rPr lang="it-IT" dirty="0" err="1" smtClean="0"/>
              <a:t>steps</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67544" y="3509352"/>
            <a:ext cx="5040560" cy="2943984"/>
          </a:xfrm>
        </p:spPr>
        <p:txBody>
          <a:bodyPr>
            <a:normAutofit lnSpcReduction="10000"/>
          </a:bodyPr>
          <a:lstStyle/>
          <a:p>
            <a:r>
              <a:rPr lang="en-US" dirty="0"/>
              <a:t>If one </a:t>
            </a:r>
            <a:r>
              <a:rPr lang="en-US" u="sng" dirty="0"/>
              <a:t>feels</a:t>
            </a:r>
            <a:r>
              <a:rPr lang="en-US" dirty="0"/>
              <a:t> and </a:t>
            </a:r>
            <a:r>
              <a:rPr lang="en-US" u="sng" dirty="0"/>
              <a:t>knows</a:t>
            </a:r>
            <a:r>
              <a:rPr lang="en-US" dirty="0"/>
              <a:t> that everything is ok, she has no reason to change</a:t>
            </a:r>
          </a:p>
          <a:p>
            <a:r>
              <a:rPr lang="it-IT" dirty="0" smtClean="0"/>
              <a:t>Exploit or </a:t>
            </a:r>
            <a:r>
              <a:rPr lang="it-IT" dirty="0" err="1" smtClean="0"/>
              <a:t>even</a:t>
            </a:r>
            <a:r>
              <a:rPr lang="it-IT" dirty="0" smtClean="0"/>
              <a:t> create cognitive and </a:t>
            </a:r>
            <a:r>
              <a:rPr lang="it-IT" dirty="0" err="1" smtClean="0"/>
              <a:t>organizational</a:t>
            </a:r>
            <a:r>
              <a:rPr lang="it-IT" dirty="0" smtClean="0"/>
              <a:t> </a:t>
            </a:r>
            <a:r>
              <a:rPr lang="it-IT" dirty="0" err="1" smtClean="0"/>
              <a:t>dissonance</a:t>
            </a:r>
            <a:endParaRPr lang="it-IT" dirty="0" smtClean="0"/>
          </a:p>
          <a:p>
            <a:r>
              <a:rPr lang="en-US" dirty="0" smtClean="0"/>
              <a:t>“Make </a:t>
            </a:r>
            <a:r>
              <a:rPr lang="en-US" dirty="0"/>
              <a:t>things better by making them </a:t>
            </a:r>
            <a:r>
              <a:rPr lang="en-US" dirty="0" smtClean="0"/>
              <a:t>worse”</a:t>
            </a:r>
          </a:p>
        </p:txBody>
      </p:sp>
      <p:grpSp>
        <p:nvGrpSpPr>
          <p:cNvPr id="5" name="Gruppo 4"/>
          <p:cNvGrpSpPr/>
          <p:nvPr/>
        </p:nvGrpSpPr>
        <p:grpSpPr>
          <a:xfrm>
            <a:off x="5796136" y="3501008"/>
            <a:ext cx="3024336" cy="2664296"/>
            <a:chOff x="4804826" y="1988840"/>
            <a:chExt cx="4231670" cy="3888432"/>
          </a:xfrm>
        </p:grpSpPr>
        <p:sp>
          <p:nvSpPr>
            <p:cNvPr id="6" name="Rettangolo arrotondato 5"/>
            <p:cNvSpPr/>
            <p:nvPr/>
          </p:nvSpPr>
          <p:spPr>
            <a:xfrm>
              <a:off x="4804826" y="1988840"/>
              <a:ext cx="4231670" cy="3888432"/>
            </a:xfrm>
            <a:prstGeom prst="roundRect">
              <a:avLst/>
            </a:prstGeom>
            <a:solidFill>
              <a:schemeClr val="bg2">
                <a:lumMod val="50000"/>
              </a:schemeClr>
            </a:solidFill>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3200" b="1" dirty="0" err="1">
                  <a:solidFill>
                    <a:srgbClr val="FFFF00"/>
                  </a:solidFill>
                </a:rPr>
                <a:t>Anticipation</a:t>
              </a:r>
              <a:endParaRPr lang="it-IT" dirty="0">
                <a:solidFill>
                  <a:srgbClr val="FFFF00"/>
                </a:solidFill>
              </a:endParaRPr>
            </a:p>
          </p:txBody>
        </p:sp>
        <p:sp>
          <p:nvSpPr>
            <p:cNvPr id="7" name="Rettangolo arrotondato 6"/>
            <p:cNvSpPr/>
            <p:nvPr/>
          </p:nvSpPr>
          <p:spPr>
            <a:xfrm>
              <a:off x="5131263" y="2132856"/>
              <a:ext cx="3612402" cy="2520280"/>
            </a:xfrm>
            <a:prstGeom prst="roundRect">
              <a:avLst/>
            </a:prstGeom>
            <a:solidFill>
              <a:schemeClr val="bg2">
                <a:lumMod val="75000"/>
              </a:schemeClr>
            </a:solidFill>
            <a:effectLst>
              <a:outerShdw blurRad="50800" dist="1016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3200" b="1" dirty="0" err="1">
                  <a:solidFill>
                    <a:srgbClr val="0000FF"/>
                  </a:solidFill>
                </a:rPr>
                <a:t>Foresight</a:t>
              </a:r>
              <a:endParaRPr lang="it-IT" dirty="0">
                <a:solidFill>
                  <a:srgbClr val="0000FF"/>
                </a:solidFill>
              </a:endParaRPr>
            </a:p>
          </p:txBody>
        </p:sp>
        <p:sp>
          <p:nvSpPr>
            <p:cNvPr id="8" name="Rettangolo arrotondato 7"/>
            <p:cNvSpPr/>
            <p:nvPr/>
          </p:nvSpPr>
          <p:spPr>
            <a:xfrm>
              <a:off x="5491303" y="2276872"/>
              <a:ext cx="2952327" cy="1368152"/>
            </a:xfrm>
            <a:prstGeom prst="roundRect">
              <a:avLst/>
            </a:prstGeom>
            <a:solidFill>
              <a:schemeClr val="bg2">
                <a:lumMod val="90000"/>
              </a:schemeClr>
            </a:solidFill>
            <a:effectLst>
              <a:outerShdw blurRad="50800" dist="101600" dir="2700000" algn="tl"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b="1" dirty="0" err="1" smtClean="0">
                  <a:solidFill>
                    <a:srgbClr val="FF0000"/>
                  </a:solidFill>
                </a:rPr>
                <a:t>Forecast</a:t>
              </a:r>
              <a:r>
                <a:rPr lang="it-IT" sz="3200" dirty="0" smtClean="0">
                  <a:solidFill>
                    <a:srgbClr val="FF0000"/>
                  </a:solidFill>
                </a:rPr>
                <a:t> </a:t>
              </a:r>
              <a:endParaRPr lang="it-IT" dirty="0">
                <a:solidFill>
                  <a:srgbClr val="FF0000"/>
                </a:solidFill>
              </a:endParaRPr>
            </a:p>
          </p:txBody>
        </p:sp>
      </p:grpSp>
      <p:grpSp>
        <p:nvGrpSpPr>
          <p:cNvPr id="9" name="Gruppo 8"/>
          <p:cNvGrpSpPr/>
          <p:nvPr/>
        </p:nvGrpSpPr>
        <p:grpSpPr>
          <a:xfrm>
            <a:off x="5796136" y="692696"/>
            <a:ext cx="3024336" cy="2520280"/>
            <a:chOff x="268321" y="1412776"/>
            <a:chExt cx="4231670" cy="3888432"/>
          </a:xfrm>
        </p:grpSpPr>
        <p:sp>
          <p:nvSpPr>
            <p:cNvPr id="10" name="Rettangolo arrotondato 9"/>
            <p:cNvSpPr/>
            <p:nvPr/>
          </p:nvSpPr>
          <p:spPr>
            <a:xfrm>
              <a:off x="268321" y="1412776"/>
              <a:ext cx="4231670" cy="3888432"/>
            </a:xfrm>
            <a:prstGeom prst="roundRect">
              <a:avLst/>
            </a:prstGeom>
            <a:solidFill>
              <a:schemeClr val="bg2">
                <a:lumMod val="50000"/>
              </a:schemeClr>
            </a:solidFill>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3200" b="1" dirty="0" err="1">
                  <a:solidFill>
                    <a:srgbClr val="FFFF00"/>
                  </a:solidFill>
                </a:rPr>
                <a:t>Anticipation</a:t>
              </a:r>
              <a:endParaRPr lang="it-IT" dirty="0">
                <a:solidFill>
                  <a:srgbClr val="FFFF00"/>
                </a:solidFill>
              </a:endParaRPr>
            </a:p>
          </p:txBody>
        </p:sp>
        <p:sp>
          <p:nvSpPr>
            <p:cNvPr id="11" name="Rettangolo arrotondato 10"/>
            <p:cNvSpPr/>
            <p:nvPr/>
          </p:nvSpPr>
          <p:spPr>
            <a:xfrm>
              <a:off x="539553" y="1556792"/>
              <a:ext cx="3612402" cy="2520280"/>
            </a:xfrm>
            <a:prstGeom prst="roundRect">
              <a:avLst/>
            </a:prstGeom>
            <a:solidFill>
              <a:schemeClr val="bg2">
                <a:lumMod val="75000"/>
              </a:schemeClr>
            </a:solidFill>
            <a:effectLst>
              <a:innerShdw blurRad="63500" dist="101600" dir="135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b" anchorCtr="1"/>
            <a:lstStyle/>
            <a:p>
              <a:pPr algn="ctr"/>
              <a:r>
                <a:rPr lang="it-IT" sz="3200" b="1" dirty="0" err="1">
                  <a:solidFill>
                    <a:srgbClr val="0000FF"/>
                  </a:solidFill>
                </a:rPr>
                <a:t>Foresight</a:t>
              </a:r>
              <a:endParaRPr lang="it-IT" dirty="0">
                <a:solidFill>
                  <a:srgbClr val="0000FF"/>
                </a:solidFill>
              </a:endParaRPr>
            </a:p>
          </p:txBody>
        </p:sp>
        <p:sp>
          <p:nvSpPr>
            <p:cNvPr id="12" name="Rettangolo arrotondato 11"/>
            <p:cNvSpPr/>
            <p:nvPr/>
          </p:nvSpPr>
          <p:spPr>
            <a:xfrm>
              <a:off x="899593" y="1700808"/>
              <a:ext cx="2952327" cy="1368152"/>
            </a:xfrm>
            <a:prstGeom prst="roundRect">
              <a:avLst/>
            </a:prstGeom>
            <a:solidFill>
              <a:schemeClr val="bg2">
                <a:lumMod val="90000"/>
              </a:schemeClr>
            </a:solidFill>
            <a:effectLst>
              <a:innerShdw blurRad="63500" dist="76200" dir="13500000">
                <a:srgbClr val="000000">
                  <a:alpha val="50000"/>
                </a:srgb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it-IT" sz="3200" b="1" dirty="0" err="1" smtClean="0">
                  <a:solidFill>
                    <a:srgbClr val="FF0000"/>
                  </a:solidFill>
                </a:rPr>
                <a:t>Forecast</a:t>
              </a:r>
              <a:r>
                <a:rPr lang="it-IT" sz="3200" dirty="0" smtClean="0">
                  <a:solidFill>
                    <a:srgbClr val="FF0000"/>
                  </a:solidFill>
                </a:rPr>
                <a:t> </a:t>
              </a:r>
              <a:endParaRPr lang="it-IT" sz="1400" dirty="0">
                <a:solidFill>
                  <a:srgbClr val="FF0000"/>
                </a:solidFill>
              </a:endParaRPr>
            </a:p>
          </p:txBody>
        </p:sp>
      </p:grpSp>
    </p:spTree>
    <p:extLst>
      <p:ext uri="{BB962C8B-B14F-4D97-AF65-F5344CB8AC3E}">
        <p14:creationId xmlns:p14="http://schemas.microsoft.com/office/powerpoint/2010/main" val="257701600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lstStyle/>
          <a:p>
            <a:r>
              <a:rPr lang="it-IT" smtClean="0"/>
              <a:t>Anticipation</a:t>
            </a:r>
            <a:endParaRPr lang="it-IT" dirty="0"/>
          </a:p>
        </p:txBody>
      </p:sp>
      <p:sp>
        <p:nvSpPr>
          <p:cNvPr id="307203" name="Rectangle 3"/>
          <p:cNvSpPr>
            <a:spLocks noGrp="1" noChangeArrowheads="1"/>
          </p:cNvSpPr>
          <p:nvPr>
            <p:ph type="body" idx="1"/>
          </p:nvPr>
        </p:nvSpPr>
        <p:spPr/>
        <p:txBody>
          <a:bodyPr>
            <a:normAutofit fontScale="92500"/>
          </a:bodyPr>
          <a:lstStyle/>
          <a:p>
            <a:r>
              <a:rPr lang="en-US" dirty="0" smtClean="0"/>
              <a:t>We have seen fragments of the anticipatory perspective point</a:t>
            </a:r>
          </a:p>
          <a:p>
            <a:r>
              <a:rPr lang="en-US" dirty="0" smtClean="0"/>
              <a:t>Anticipation forces a re-evaluation of the very idea of science </a:t>
            </a:r>
          </a:p>
          <a:p>
            <a:r>
              <a:rPr lang="en-US" dirty="0" smtClean="0"/>
              <a:t>While the theory of anticipation emerged from within biology, its scientific exploitation may have dramatic consequences for the human and social sciences</a:t>
            </a:r>
          </a:p>
          <a:p>
            <a:r>
              <a:rPr lang="en-US" dirty="0" smtClean="0"/>
              <a:t>As </a:t>
            </a:r>
            <a:r>
              <a:rPr lang="en-US" dirty="0"/>
              <a:t>a matter of fact all human and social sciences have accepted, to varying extents, what is possibly Newton’s most important </a:t>
            </a:r>
            <a:r>
              <a:rPr lang="en-US" i="1" dirty="0"/>
              <a:t>implicit</a:t>
            </a:r>
            <a:r>
              <a:rPr lang="en-US" dirty="0"/>
              <a:t> assumption, what Rosen called the Zeroth Commandment: </a:t>
            </a:r>
          </a:p>
          <a:p>
            <a:pPr lvl="1"/>
            <a:r>
              <a:rPr lang="en-US" dirty="0"/>
              <a:t>“Thou shalt not allow the future to affect the present” (</a:t>
            </a:r>
            <a:r>
              <a:rPr lang="en-US" sz="1700" dirty="0"/>
              <a:t>Rosen 1991, 49</a:t>
            </a:r>
            <a:r>
              <a:rPr lang="en-US" dirty="0"/>
              <a:t>)</a:t>
            </a:r>
          </a:p>
          <a:p>
            <a:r>
              <a:rPr lang="en-US" dirty="0"/>
              <a:t>The Zeroth Commandment implies that all information comes from the past and no information comes from the </a:t>
            </a:r>
            <a:r>
              <a:rPr lang="en-US" dirty="0" smtClean="0"/>
              <a:t>future</a:t>
            </a:r>
            <a:endParaRPr lang="en-US" dirty="0"/>
          </a:p>
        </p:txBody>
      </p:sp>
    </p:spTree>
    <p:extLst>
      <p:ext uri="{BB962C8B-B14F-4D97-AF65-F5344CB8AC3E}">
        <p14:creationId xmlns:p14="http://schemas.microsoft.com/office/powerpoint/2010/main" val="131175690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Future information</a:t>
            </a:r>
            <a:endParaRPr lang="en-US" dirty="0"/>
          </a:p>
        </p:txBody>
      </p:sp>
      <p:sp>
        <p:nvSpPr>
          <p:cNvPr id="3" name="Segnaposto contenuto 2"/>
          <p:cNvSpPr>
            <a:spLocks noGrp="1"/>
          </p:cNvSpPr>
          <p:nvPr>
            <p:ph sz="quarter" idx="1"/>
          </p:nvPr>
        </p:nvSpPr>
        <p:spPr>
          <a:xfrm>
            <a:off x="457200" y="1124744"/>
            <a:ext cx="8229600" cy="5256584"/>
          </a:xfrm>
        </p:spPr>
        <p:txBody>
          <a:bodyPr>
            <a:normAutofit/>
          </a:bodyPr>
          <a:lstStyle/>
          <a:p>
            <a:r>
              <a:rPr lang="en-US" sz="2800" dirty="0" smtClean="0"/>
              <a:t>At </a:t>
            </a:r>
            <a:r>
              <a:rPr lang="en-US" sz="2800" dirty="0"/>
              <a:t>a first sight, </a:t>
            </a:r>
            <a:r>
              <a:rPr lang="en-US" sz="2800" dirty="0" smtClean="0"/>
              <a:t>the expression “information that is coming from the future” appears implausible</a:t>
            </a:r>
            <a:r>
              <a:rPr lang="en-US" sz="2800" dirty="0"/>
              <a:t>, </a:t>
            </a:r>
            <a:r>
              <a:rPr lang="en-US" sz="2800" u="sng" dirty="0"/>
              <a:t>unless</a:t>
            </a:r>
            <a:r>
              <a:rPr lang="en-US" sz="2800" dirty="0"/>
              <a:t> one reads the expression </a:t>
            </a:r>
            <a:r>
              <a:rPr lang="en-US" sz="2800" dirty="0" smtClean="0"/>
              <a:t>“coming </a:t>
            </a:r>
            <a:r>
              <a:rPr lang="en-US" sz="2800" dirty="0"/>
              <a:t>from the future” as concerning information conveyed by a </a:t>
            </a:r>
            <a:r>
              <a:rPr lang="en-US" sz="2800" u="sng" dirty="0"/>
              <a:t>model</a:t>
            </a:r>
            <a:r>
              <a:rPr lang="en-US" sz="2800" dirty="0"/>
              <a:t> of the </a:t>
            </a:r>
            <a:r>
              <a:rPr lang="en-US" sz="2800" dirty="0" smtClean="0"/>
              <a:t>system</a:t>
            </a:r>
          </a:p>
          <a:p>
            <a:r>
              <a:rPr lang="en-US" sz="2800" dirty="0" smtClean="0"/>
              <a:t>“Model” here is a </a:t>
            </a:r>
            <a:r>
              <a:rPr lang="en-US" sz="2800" b="1" u="sng" dirty="0" smtClean="0"/>
              <a:t>shorthand</a:t>
            </a:r>
            <a:r>
              <a:rPr lang="en-US" sz="2800" dirty="0" smtClean="0"/>
              <a:t> for a variety of situations including “theory”, “idea”, “guess”, “belief”, “hope” and “fear”</a:t>
            </a:r>
          </a:p>
          <a:p>
            <a:r>
              <a:rPr lang="en-US" sz="2800" dirty="0" smtClean="0"/>
              <a:t>All them convey information on the future</a:t>
            </a:r>
            <a:endParaRPr lang="en-US" sz="2800" dirty="0"/>
          </a:p>
          <a:p>
            <a:pPr marL="274320" lvl="1">
              <a:spcBef>
                <a:spcPts val="600"/>
              </a:spcBef>
              <a:buClr>
                <a:schemeClr val="accent1"/>
              </a:buClr>
            </a:pPr>
            <a:r>
              <a:rPr lang="en-US" sz="2800" dirty="0" smtClean="0"/>
              <a:t>Models can </a:t>
            </a:r>
            <a:r>
              <a:rPr lang="en-US" sz="2800" dirty="0"/>
              <a:t>be </a:t>
            </a:r>
            <a:r>
              <a:rPr lang="en-US" sz="2800" dirty="0" smtClean="0"/>
              <a:t>explicit or </a:t>
            </a:r>
            <a:r>
              <a:rPr lang="en-US" sz="2800" dirty="0"/>
              <a:t>implicit, </a:t>
            </a:r>
            <a:r>
              <a:rPr lang="en-US" sz="2800" dirty="0" smtClean="0"/>
              <a:t>already embedded in the system </a:t>
            </a:r>
            <a:r>
              <a:rPr lang="en-US" sz="2800" dirty="0"/>
              <a:t>or newly </a:t>
            </a:r>
            <a:r>
              <a:rPr lang="en-US" sz="2800" dirty="0" smtClean="0"/>
              <a:t>created</a:t>
            </a:r>
            <a:endParaRPr lang="en-US" sz="2800" dirty="0"/>
          </a:p>
        </p:txBody>
      </p:sp>
    </p:spTree>
    <p:extLst>
      <p:ext uri="{BB962C8B-B14F-4D97-AF65-F5344CB8AC3E}">
        <p14:creationId xmlns:p14="http://schemas.microsoft.com/office/powerpoint/2010/main" val="312427212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Beware</a:t>
            </a:r>
            <a:endParaRPr lang="en-US" dirty="0"/>
          </a:p>
        </p:txBody>
      </p:sp>
      <p:sp>
        <p:nvSpPr>
          <p:cNvPr id="3" name="Segnaposto contenuto 2"/>
          <p:cNvSpPr>
            <a:spLocks noGrp="1"/>
          </p:cNvSpPr>
          <p:nvPr>
            <p:ph sz="quarter" idx="1"/>
          </p:nvPr>
        </p:nvSpPr>
        <p:spPr>
          <a:xfrm>
            <a:off x="457200" y="1219200"/>
            <a:ext cx="8229600" cy="5090120"/>
          </a:xfrm>
        </p:spPr>
        <p:txBody>
          <a:bodyPr>
            <a:normAutofit fontScale="92500" lnSpcReduction="10000"/>
          </a:bodyPr>
          <a:lstStyle/>
          <a:p>
            <a:r>
              <a:rPr lang="en-US" dirty="0" smtClean="0"/>
              <a:t>An obvious mistake is to think that anticipation is a feature that </a:t>
            </a:r>
            <a:r>
              <a:rPr lang="en-US" b="1" i="1" dirty="0" smtClean="0">
                <a:solidFill>
                  <a:srgbClr val="FF0000"/>
                </a:solidFill>
              </a:rPr>
              <a:t>we</a:t>
            </a:r>
            <a:r>
              <a:rPr lang="en-US" dirty="0" smtClean="0"/>
              <a:t> possess because we are such highly complex and wonderfully sophisticated cognitive agents</a:t>
            </a:r>
          </a:p>
          <a:p>
            <a:r>
              <a:rPr lang="en-US" b="1" dirty="0" smtClean="0">
                <a:solidFill>
                  <a:srgbClr val="FF0000"/>
                </a:solidFill>
              </a:rPr>
              <a:t>This is </a:t>
            </a:r>
            <a:r>
              <a:rPr lang="en-US" b="1" u="sng" dirty="0" smtClean="0">
                <a:solidFill>
                  <a:srgbClr val="0070C0"/>
                </a:solidFill>
              </a:rPr>
              <a:t>not</a:t>
            </a:r>
            <a:r>
              <a:rPr lang="en-US" b="1" dirty="0" smtClean="0">
                <a:solidFill>
                  <a:srgbClr val="FF0000"/>
                </a:solidFill>
              </a:rPr>
              <a:t> what the theory of anticipation claims</a:t>
            </a:r>
            <a:r>
              <a:rPr lang="en-US" dirty="0" smtClean="0"/>
              <a:t> </a:t>
            </a:r>
          </a:p>
          <a:p>
            <a:r>
              <a:rPr lang="en-US" dirty="0" smtClean="0"/>
              <a:t>Indeed, the major surprise arising from the theory of anticipation is that anticipation is a </a:t>
            </a:r>
            <a:r>
              <a:rPr lang="en-US" u="sng" dirty="0" smtClean="0"/>
              <a:t>widespread phenomenon</a:t>
            </a:r>
            <a:r>
              <a:rPr lang="en-US" dirty="0" smtClean="0"/>
              <a:t> present in and characterizing all types of realities</a:t>
            </a:r>
          </a:p>
          <a:p>
            <a:r>
              <a:rPr lang="en-US" dirty="0" smtClean="0"/>
              <a:t>Life in all its varieties is anticipatory: </a:t>
            </a:r>
          </a:p>
          <a:p>
            <a:pPr lvl="1"/>
            <a:r>
              <a:rPr lang="en-US" dirty="0" smtClean="0"/>
              <a:t>the brain works in an anticipatory way</a:t>
            </a:r>
          </a:p>
          <a:p>
            <a:pPr lvl="1"/>
            <a:r>
              <a:rPr lang="en-US" dirty="0" smtClean="0"/>
              <a:t>the mind is obviously anticipatory</a:t>
            </a:r>
          </a:p>
          <a:p>
            <a:pPr lvl="1"/>
            <a:r>
              <a:rPr lang="en-US" dirty="0" smtClean="0"/>
              <a:t>society and its structures are anticipatory</a:t>
            </a:r>
          </a:p>
          <a:p>
            <a:pPr lvl="1"/>
            <a:r>
              <a:rPr lang="en-US" dirty="0" smtClean="0"/>
              <a:t>even non-living or non-biological systems can be anticipatory </a:t>
            </a:r>
            <a:r>
              <a:rPr lang="en-US" smtClean="0"/>
              <a:t>(providing </a:t>
            </a:r>
            <a:r>
              <a:rPr lang="en-US" dirty="0" smtClean="0"/>
              <a:t>they include models of themselves)</a:t>
            </a:r>
            <a:endParaRPr lang="en-US" dirty="0"/>
          </a:p>
        </p:txBody>
      </p:sp>
    </p:spTree>
    <p:extLst>
      <p:ext uri="{BB962C8B-B14F-4D97-AF65-F5344CB8AC3E}">
        <p14:creationId xmlns:p14="http://schemas.microsoft.com/office/powerpoint/2010/main" val="94449604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2"/>
          <p:cNvSpPr>
            <a:spLocks noGrp="1" noChangeArrowheads="1"/>
          </p:cNvSpPr>
          <p:nvPr>
            <p:ph type="title"/>
          </p:nvPr>
        </p:nvSpPr>
        <p:spPr/>
        <p:txBody>
          <a:bodyPr/>
          <a:lstStyle/>
          <a:p>
            <a:r>
              <a:rPr lang="it-IT"/>
              <a:t>The main claims</a:t>
            </a:r>
          </a:p>
        </p:txBody>
      </p:sp>
      <p:sp>
        <p:nvSpPr>
          <p:cNvPr id="319492" name="Rectangle 4"/>
          <p:cNvSpPr>
            <a:spLocks noGrp="1" noChangeArrowheads="1"/>
          </p:cNvSpPr>
          <p:nvPr>
            <p:ph type="body" sz="half" idx="1"/>
          </p:nvPr>
        </p:nvSpPr>
        <p:spPr>
          <a:xfrm>
            <a:off x="755650" y="1844675"/>
            <a:ext cx="7993063" cy="1584325"/>
          </a:xfrm>
          <a:solidFill>
            <a:srgbClr val="FFCC99"/>
          </a:solidFill>
        </p:spPr>
        <p:txBody>
          <a:bodyPr/>
          <a:lstStyle/>
          <a:p>
            <a:pPr>
              <a:lnSpc>
                <a:spcPct val="80000"/>
              </a:lnSpc>
            </a:pPr>
            <a:r>
              <a:rPr lang="en-US" sz="3600" dirty="0" smtClean="0"/>
              <a:t>Anticipation is a </a:t>
            </a:r>
            <a:r>
              <a:rPr lang="en-US" sz="3600" b="1" dirty="0" smtClean="0"/>
              <a:t>widespread</a:t>
            </a:r>
            <a:r>
              <a:rPr lang="en-US" sz="3600" dirty="0" smtClean="0"/>
              <a:t> phenomenon present in and characterizing all types of realities </a:t>
            </a:r>
            <a:endParaRPr lang="en-US" sz="3600" dirty="0"/>
          </a:p>
        </p:txBody>
      </p:sp>
      <p:sp>
        <p:nvSpPr>
          <p:cNvPr id="319493" name="Rectangle 5"/>
          <p:cNvSpPr>
            <a:spLocks noGrp="1" noChangeArrowheads="1"/>
          </p:cNvSpPr>
          <p:nvPr>
            <p:ph type="body" sz="half" idx="2"/>
          </p:nvPr>
        </p:nvSpPr>
        <p:spPr>
          <a:xfrm>
            <a:off x="755650" y="3925416"/>
            <a:ext cx="8035925" cy="1447800"/>
          </a:xfrm>
          <a:solidFill>
            <a:srgbClr val="FFFF99"/>
          </a:solidFill>
        </p:spPr>
        <p:txBody>
          <a:bodyPr>
            <a:normAutofit/>
          </a:bodyPr>
          <a:lstStyle/>
          <a:p>
            <a:pPr>
              <a:lnSpc>
                <a:spcPct val="80000"/>
              </a:lnSpc>
            </a:pPr>
            <a:r>
              <a:rPr lang="en-US" sz="3600" dirty="0" smtClean="0"/>
              <a:t>A proper understanding of anticipation requires the adoption of an </a:t>
            </a:r>
            <a:r>
              <a:rPr lang="en-US" sz="3600" b="1" dirty="0" smtClean="0"/>
              <a:t>innovative</a:t>
            </a:r>
            <a:r>
              <a:rPr lang="en-US" sz="3600" dirty="0" smtClean="0"/>
              <a:t> conceptual framework</a:t>
            </a:r>
          </a:p>
        </p:txBody>
      </p:sp>
    </p:spTree>
    <p:extLst>
      <p:ext uri="{BB962C8B-B14F-4D97-AF65-F5344CB8AC3E}">
        <p14:creationId xmlns:p14="http://schemas.microsoft.com/office/powerpoint/2010/main" val="364871022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a:t>The Three Levels of Futures Studies</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graphicFrame>
        <p:nvGraphicFramePr>
          <p:cNvPr id="8" name="Tabella 7"/>
          <p:cNvGraphicFramePr>
            <a:graphicFrameLocks noGrp="1"/>
          </p:cNvGraphicFramePr>
          <p:nvPr>
            <p:extLst>
              <p:ext uri="{D42A27DB-BD31-4B8C-83A1-F6EECF244321}">
                <p14:modId xmlns:p14="http://schemas.microsoft.com/office/powerpoint/2010/main" val="3753498270"/>
              </p:ext>
            </p:extLst>
          </p:nvPr>
        </p:nvGraphicFramePr>
        <p:xfrm>
          <a:off x="323529" y="1556793"/>
          <a:ext cx="8280916" cy="3778405"/>
        </p:xfrm>
        <a:graphic>
          <a:graphicData uri="http://schemas.openxmlformats.org/drawingml/2006/table">
            <a:tbl>
              <a:tblPr firstRow="1" bandRow="1">
                <a:tableStyleId>{5C22544A-7EE6-4342-B048-85BDC9FD1C3A}</a:tableStyleId>
              </a:tblPr>
              <a:tblGrid>
                <a:gridCol w="1182988"/>
                <a:gridCol w="1182988"/>
                <a:gridCol w="1182988"/>
                <a:gridCol w="1182988"/>
                <a:gridCol w="1182988"/>
                <a:gridCol w="1182988"/>
                <a:gridCol w="1182988"/>
              </a:tblGrid>
              <a:tr h="559255">
                <a:tc>
                  <a:txBody>
                    <a:bodyPr/>
                    <a:lstStyle/>
                    <a:p>
                      <a:pPr algn="ctr"/>
                      <a:r>
                        <a:rPr lang="it-IT" dirty="0" err="1" smtClean="0"/>
                        <a:t>Type</a:t>
                      </a:r>
                      <a:endParaRPr lang="it-IT" dirty="0"/>
                    </a:p>
                  </a:txBody>
                  <a:tcPr anchor="ctr" anchorCtr="1"/>
                </a:tc>
                <a:tc>
                  <a:txBody>
                    <a:bodyPr/>
                    <a:lstStyle/>
                    <a:p>
                      <a:pPr algn="ctr"/>
                      <a:r>
                        <a:rPr lang="it-IT" dirty="0" smtClean="0"/>
                        <a:t>Nature</a:t>
                      </a:r>
                      <a:endParaRPr lang="it-IT" dirty="0"/>
                    </a:p>
                  </a:txBody>
                  <a:tcPr anchor="ctr" anchorCtr="1"/>
                </a:tc>
                <a:tc>
                  <a:txBody>
                    <a:bodyPr/>
                    <a:lstStyle/>
                    <a:p>
                      <a:pPr algn="ctr"/>
                      <a:r>
                        <a:rPr lang="it-IT" dirty="0" err="1" smtClean="0"/>
                        <a:t>Window</a:t>
                      </a:r>
                      <a:endParaRPr lang="it-IT" dirty="0"/>
                    </a:p>
                  </a:txBody>
                  <a:tcPr anchor="ctr" anchorCtr="1"/>
                </a:tc>
                <a:tc>
                  <a:txBody>
                    <a:bodyPr/>
                    <a:lstStyle/>
                    <a:p>
                      <a:pPr algn="ctr"/>
                      <a:r>
                        <a:rPr lang="it-IT" dirty="0" err="1" smtClean="0"/>
                        <a:t>Mental</a:t>
                      </a:r>
                      <a:r>
                        <a:rPr lang="it-IT" dirty="0" smtClean="0"/>
                        <a:t> model</a:t>
                      </a:r>
                      <a:endParaRPr lang="it-IT" dirty="0"/>
                    </a:p>
                  </a:txBody>
                  <a:tcPr anchor="ctr" anchorCtr="1"/>
                </a:tc>
                <a:tc>
                  <a:txBody>
                    <a:bodyPr/>
                    <a:lstStyle/>
                    <a:p>
                      <a:pPr algn="ctr"/>
                      <a:r>
                        <a:rPr lang="it-IT" dirty="0" err="1" smtClean="0"/>
                        <a:t>Theory</a:t>
                      </a:r>
                      <a:endParaRPr lang="it-IT" dirty="0"/>
                    </a:p>
                  </a:txBody>
                  <a:tcPr anchor="ctr" anchorCtr="1"/>
                </a:tc>
                <a:tc>
                  <a:txBody>
                    <a:bodyPr/>
                    <a:lstStyle/>
                    <a:p>
                      <a:pPr algn="ctr"/>
                      <a:r>
                        <a:rPr lang="it-IT" dirty="0" err="1" smtClean="0"/>
                        <a:t>Compl-exity</a:t>
                      </a:r>
                      <a:endParaRPr lang="it-IT" dirty="0"/>
                    </a:p>
                  </a:txBody>
                  <a:tcPr anchor="ctr" anchorCtr="1"/>
                </a:tc>
                <a:tc>
                  <a:txBody>
                    <a:bodyPr/>
                    <a:lstStyle/>
                    <a:p>
                      <a:pPr algn="ctr"/>
                      <a:r>
                        <a:rPr lang="it-IT" dirty="0" err="1" smtClean="0"/>
                        <a:t>Orient-ation</a:t>
                      </a:r>
                      <a:endParaRPr lang="it-IT" dirty="0"/>
                    </a:p>
                  </a:txBody>
                  <a:tcPr/>
                </a:tc>
              </a:tr>
              <a:tr h="944095">
                <a:tc>
                  <a:txBody>
                    <a:bodyPr/>
                    <a:lstStyle/>
                    <a:p>
                      <a:r>
                        <a:rPr lang="it-IT" sz="2000" b="1" dirty="0" err="1" smtClean="0">
                          <a:latin typeface="Arial Narrow"/>
                          <a:cs typeface="Arial Narrow"/>
                        </a:rPr>
                        <a:t>Forecast</a:t>
                      </a:r>
                      <a:endParaRPr lang="it-IT" sz="2000" b="1" dirty="0">
                        <a:latin typeface="Arial Narrow"/>
                        <a:cs typeface="Arial Narrow"/>
                      </a:endParaRPr>
                    </a:p>
                  </a:txBody>
                  <a:tcPr anchor="ctr" anchorCtr="1"/>
                </a:tc>
                <a:tc>
                  <a:txBody>
                    <a:bodyPr/>
                    <a:lstStyle/>
                    <a:p>
                      <a:r>
                        <a:rPr lang="it-IT" dirty="0" err="1" smtClean="0"/>
                        <a:t>Previsive</a:t>
                      </a:r>
                      <a:endParaRPr lang="it-IT" dirty="0"/>
                    </a:p>
                  </a:txBody>
                  <a:tcPr anchor="ctr" anchorCtr="1"/>
                </a:tc>
                <a:tc>
                  <a:txBody>
                    <a:bodyPr/>
                    <a:lstStyle/>
                    <a:p>
                      <a:pPr algn="ctr"/>
                      <a:r>
                        <a:rPr lang="it-IT" dirty="0" smtClean="0"/>
                        <a:t>(</a:t>
                      </a:r>
                      <a:r>
                        <a:rPr lang="it-IT" dirty="0" err="1" smtClean="0"/>
                        <a:t>Primarily</a:t>
                      </a:r>
                      <a:r>
                        <a:rPr lang="it-IT" dirty="0" smtClean="0"/>
                        <a:t>) Short</a:t>
                      </a:r>
                    </a:p>
                    <a:p>
                      <a:pPr algn="ctr"/>
                      <a:r>
                        <a:rPr lang="it-IT" dirty="0" smtClean="0"/>
                        <a:t>Long</a:t>
                      </a:r>
                      <a:endParaRPr lang="it-IT" dirty="0"/>
                    </a:p>
                  </a:txBody>
                  <a:tcPr anchor="ctr" anchorCtr="1"/>
                </a:tc>
                <a:tc>
                  <a:txBody>
                    <a:bodyPr/>
                    <a:lstStyle/>
                    <a:p>
                      <a:pPr algn="ctr"/>
                      <a:r>
                        <a:rPr lang="it-IT" dirty="0" smtClean="0"/>
                        <a:t>No</a:t>
                      </a:r>
                      <a:endParaRPr lang="it-IT" dirty="0"/>
                    </a:p>
                  </a:txBody>
                  <a:tcPr anchor="ctr" anchorCtr="1"/>
                </a:tc>
                <a:tc>
                  <a:txBody>
                    <a:bodyPr/>
                    <a:lstStyle/>
                    <a:p>
                      <a:r>
                        <a:rPr lang="it-IT" dirty="0" err="1" smtClean="0"/>
                        <a:t>Good</a:t>
                      </a:r>
                      <a:endParaRPr lang="it-IT" dirty="0"/>
                    </a:p>
                  </a:txBody>
                  <a:tcPr anchor="ctr" anchorCtr="1"/>
                </a:tc>
                <a:tc>
                  <a:txBody>
                    <a:bodyPr/>
                    <a:lstStyle/>
                    <a:p>
                      <a:r>
                        <a:rPr lang="it-IT" dirty="0" smtClean="0"/>
                        <a:t>No</a:t>
                      </a:r>
                      <a:endParaRPr lang="it-IT" dirty="0"/>
                    </a:p>
                  </a:txBody>
                  <a:tcPr anchor="ctr" anchorCtr="1"/>
                </a:tc>
                <a:tc>
                  <a:txBody>
                    <a:bodyPr/>
                    <a:lstStyle/>
                    <a:p>
                      <a:pPr algn="ctr"/>
                      <a:r>
                        <a:rPr lang="it-IT" dirty="0" err="1" smtClean="0"/>
                        <a:t>Past-oriented</a:t>
                      </a:r>
                      <a:endParaRPr lang="it-IT" dirty="0"/>
                    </a:p>
                  </a:txBody>
                  <a:tcPr anchor="ctr" anchorCtr="1"/>
                </a:tc>
              </a:tr>
              <a:tr h="1005510">
                <a:tc>
                  <a:txBody>
                    <a:bodyPr/>
                    <a:lstStyle/>
                    <a:p>
                      <a:pPr algn="ctr"/>
                      <a:r>
                        <a:rPr lang="it-IT" sz="2000" b="1" dirty="0" err="1" smtClean="0">
                          <a:latin typeface="Arial Narrow"/>
                          <a:cs typeface="Arial Narrow"/>
                        </a:rPr>
                        <a:t>Foresight</a:t>
                      </a:r>
                      <a:endParaRPr lang="it-IT" sz="2000" b="1" dirty="0">
                        <a:latin typeface="Arial Narrow"/>
                        <a:cs typeface="Arial Narrow"/>
                      </a:endParaRPr>
                    </a:p>
                  </a:txBody>
                  <a:tcPr anchor="ctr" anchorCtr="1"/>
                </a:tc>
                <a:tc>
                  <a:txBody>
                    <a:bodyPr/>
                    <a:lstStyle/>
                    <a:p>
                      <a:pPr algn="ctr"/>
                      <a:r>
                        <a:rPr lang="it-IT" dirty="0" smtClean="0"/>
                        <a:t>Non </a:t>
                      </a:r>
                      <a:r>
                        <a:rPr lang="it-IT" dirty="0" err="1" smtClean="0"/>
                        <a:t>previsive</a:t>
                      </a:r>
                      <a:endParaRPr lang="it-IT" dirty="0"/>
                    </a:p>
                  </a:txBody>
                  <a:tcPr anchor="ctr" anchorCtr="1"/>
                </a:tc>
                <a:tc>
                  <a:txBody>
                    <a:bodyPr/>
                    <a:lstStyle/>
                    <a:p>
                      <a:pPr algn="ctr"/>
                      <a:r>
                        <a:rPr lang="it-IT" dirty="0" smtClean="0"/>
                        <a:t>(</a:t>
                      </a:r>
                      <a:r>
                        <a:rPr lang="it-IT" dirty="0" err="1" smtClean="0"/>
                        <a:t>Primarily</a:t>
                      </a:r>
                      <a:r>
                        <a:rPr lang="it-IT" dirty="0" smtClean="0"/>
                        <a:t>)Inter-mediate</a:t>
                      </a:r>
                      <a:endParaRPr lang="it-IT" dirty="0"/>
                    </a:p>
                  </a:txBody>
                  <a:tcPr anchor="ctr" anchorCtr="1"/>
                </a:tc>
                <a:tc>
                  <a:txBody>
                    <a:bodyPr/>
                    <a:lstStyle/>
                    <a:p>
                      <a:pPr algn="ctr"/>
                      <a:r>
                        <a:rPr lang="it-IT" dirty="0" err="1" smtClean="0"/>
                        <a:t>Partly</a:t>
                      </a:r>
                      <a:endParaRPr lang="it-IT" dirty="0"/>
                    </a:p>
                  </a:txBody>
                  <a:tcPr anchor="ctr" anchorCtr="1"/>
                </a:tc>
                <a:tc>
                  <a:txBody>
                    <a:bodyPr/>
                    <a:lstStyle/>
                    <a:p>
                      <a:r>
                        <a:rPr lang="it-IT" dirty="0" err="1" smtClean="0"/>
                        <a:t>Poor</a:t>
                      </a:r>
                      <a:endParaRPr lang="it-IT" dirty="0"/>
                    </a:p>
                  </a:txBody>
                  <a:tcPr anchor="ctr" anchorCtr="1"/>
                </a:tc>
                <a:tc>
                  <a:txBody>
                    <a:bodyPr/>
                    <a:lstStyle/>
                    <a:p>
                      <a:r>
                        <a:rPr lang="it-IT" dirty="0" err="1" smtClean="0"/>
                        <a:t>Poor</a:t>
                      </a:r>
                      <a:endParaRPr lang="it-IT" dirty="0"/>
                    </a:p>
                  </a:txBody>
                  <a:tcPr anchor="ctr" anchorCtr="1"/>
                </a:tc>
                <a:tc>
                  <a:txBody>
                    <a:bodyPr/>
                    <a:lstStyle/>
                    <a:p>
                      <a:pPr algn="ctr"/>
                      <a:r>
                        <a:rPr lang="it-IT" dirty="0" smtClean="0"/>
                        <a:t>Future-</a:t>
                      </a:r>
                      <a:r>
                        <a:rPr lang="it-IT" dirty="0" err="1" smtClean="0"/>
                        <a:t>oriented</a:t>
                      </a:r>
                      <a:endParaRPr lang="it-IT" dirty="0"/>
                    </a:p>
                  </a:txBody>
                  <a:tcPr anchor="ctr" anchorCtr="1"/>
                </a:tc>
              </a:tr>
              <a:tr h="1136876">
                <a:tc>
                  <a:txBody>
                    <a:bodyPr/>
                    <a:lstStyle/>
                    <a:p>
                      <a:pPr algn="ctr"/>
                      <a:r>
                        <a:rPr lang="it-IT" sz="2000" b="1" dirty="0" err="1" smtClean="0">
                          <a:latin typeface="Arial Narrow"/>
                          <a:cs typeface="Arial Narrow"/>
                        </a:rPr>
                        <a:t>Anticip-ation</a:t>
                      </a:r>
                      <a:endParaRPr lang="it-IT" sz="2000" b="1" dirty="0">
                        <a:latin typeface="Arial Narrow"/>
                        <a:cs typeface="Arial Narrow"/>
                      </a:endParaRPr>
                    </a:p>
                  </a:txBody>
                  <a:tcPr anchor="ctr" anchorCtr="1"/>
                </a:tc>
                <a:tc>
                  <a:txBody>
                    <a:bodyPr/>
                    <a:lstStyle/>
                    <a:p>
                      <a:pPr algn="ctr"/>
                      <a:r>
                        <a:rPr lang="it-IT" dirty="0" smtClean="0"/>
                        <a:t>Non </a:t>
                      </a:r>
                      <a:r>
                        <a:rPr lang="it-IT" dirty="0" err="1" smtClean="0"/>
                        <a:t>previsive</a:t>
                      </a:r>
                      <a:endParaRPr lang="it-IT" dirty="0"/>
                    </a:p>
                  </a:txBody>
                  <a:tcPr anchor="ctr" anchorCtr="1"/>
                </a:tc>
                <a:tc>
                  <a:txBody>
                    <a:bodyPr/>
                    <a:lstStyle/>
                    <a:p>
                      <a:r>
                        <a:rPr lang="it-IT" dirty="0" smtClean="0"/>
                        <a:t>(</a:t>
                      </a:r>
                      <a:r>
                        <a:rPr lang="it-IT" dirty="0" err="1" smtClean="0"/>
                        <a:t>Primarily</a:t>
                      </a:r>
                      <a:r>
                        <a:rPr lang="it-IT" dirty="0" smtClean="0"/>
                        <a:t>)</a:t>
                      </a:r>
                    </a:p>
                    <a:p>
                      <a:pPr algn="ctr"/>
                      <a:r>
                        <a:rPr lang="it-IT" dirty="0" smtClean="0"/>
                        <a:t>Inter-mediate</a:t>
                      </a:r>
                      <a:endParaRPr lang="it-IT" dirty="0"/>
                    </a:p>
                  </a:txBody>
                  <a:tcPr anchor="ctr" anchorCtr="1"/>
                </a:tc>
                <a:tc>
                  <a:txBody>
                    <a:bodyPr/>
                    <a:lstStyle/>
                    <a:p>
                      <a:pPr algn="ctr"/>
                      <a:r>
                        <a:rPr lang="it-IT" dirty="0" smtClean="0"/>
                        <a:t>Yes </a:t>
                      </a:r>
                      <a:endParaRPr lang="it-IT" dirty="0"/>
                    </a:p>
                  </a:txBody>
                  <a:tcPr anchor="ctr" anchorCtr="1"/>
                </a:tc>
                <a:tc>
                  <a:txBody>
                    <a:bodyPr/>
                    <a:lstStyle/>
                    <a:p>
                      <a:pPr algn="ctr"/>
                      <a:r>
                        <a:rPr lang="it-IT" dirty="0" err="1" smtClean="0"/>
                        <a:t>Presently</a:t>
                      </a:r>
                      <a:r>
                        <a:rPr lang="it-IT" dirty="0" smtClean="0"/>
                        <a:t> under </a:t>
                      </a:r>
                      <a:r>
                        <a:rPr lang="it-IT" dirty="0" err="1" smtClean="0"/>
                        <a:t>develop-ment</a:t>
                      </a:r>
                      <a:endParaRPr lang="it-IT" dirty="0"/>
                    </a:p>
                  </a:txBody>
                  <a:tcPr anchor="ctr" anchorCtr="1"/>
                </a:tc>
                <a:tc>
                  <a:txBody>
                    <a:bodyPr/>
                    <a:lstStyle/>
                    <a:p>
                      <a:r>
                        <a:rPr lang="it-IT" dirty="0" err="1" smtClean="0"/>
                        <a:t>Good</a:t>
                      </a:r>
                      <a:endParaRPr lang="it-IT" dirty="0"/>
                    </a:p>
                  </a:txBody>
                  <a:tcPr anchor="ctr" anchorCtr="1"/>
                </a:tc>
                <a:tc>
                  <a:txBody>
                    <a:bodyPr/>
                    <a:lstStyle/>
                    <a:p>
                      <a:pPr algn="ctr"/>
                      <a:r>
                        <a:rPr lang="it-IT" dirty="0" err="1" smtClean="0"/>
                        <a:t>Present-oriented</a:t>
                      </a:r>
                      <a:endParaRPr lang="it-IT" dirty="0"/>
                    </a:p>
                  </a:txBody>
                  <a:tcPr anchor="ctr" anchorCtr="1"/>
                </a:tc>
              </a:tr>
            </a:tbl>
          </a:graphicData>
        </a:graphic>
      </p:graphicFrame>
    </p:spTree>
    <p:extLst>
      <p:ext uri="{BB962C8B-B14F-4D97-AF65-F5344CB8AC3E}">
        <p14:creationId xmlns:p14="http://schemas.microsoft.com/office/powerpoint/2010/main" val="153010846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46856" y="152400"/>
            <a:ext cx="8229600" cy="990600"/>
          </a:xfrm>
        </p:spPr>
        <p:txBody>
          <a:bodyPr/>
          <a:lstStyle/>
          <a:p>
            <a:r>
              <a:rPr lang="en-US" dirty="0" smtClean="0"/>
              <a:t>Conclusion</a:t>
            </a:r>
            <a:endParaRPr lang="en-US" dirty="0"/>
          </a:p>
        </p:txBody>
      </p:sp>
      <p:sp>
        <p:nvSpPr>
          <p:cNvPr id="3" name="Segnaposto contenuto 2"/>
          <p:cNvSpPr>
            <a:spLocks noGrp="1"/>
          </p:cNvSpPr>
          <p:nvPr>
            <p:ph sz="quarter" idx="1"/>
          </p:nvPr>
        </p:nvSpPr>
        <p:spPr>
          <a:xfrm>
            <a:off x="467544" y="1196752"/>
            <a:ext cx="8424936" cy="5184576"/>
          </a:xfrm>
        </p:spPr>
        <p:txBody>
          <a:bodyPr>
            <a:normAutofit/>
          </a:bodyPr>
          <a:lstStyle/>
          <a:p>
            <a:r>
              <a:rPr lang="en-US" dirty="0" smtClean="0"/>
              <a:t>The results </a:t>
            </a:r>
            <a:r>
              <a:rPr lang="en-US" dirty="0"/>
              <a:t>arising from </a:t>
            </a:r>
            <a:r>
              <a:rPr lang="en-US" dirty="0" smtClean="0"/>
              <a:t>the </a:t>
            </a:r>
            <a:r>
              <a:rPr lang="en-US" dirty="0"/>
              <a:t>sciences </a:t>
            </a:r>
            <a:r>
              <a:rPr lang="en-US" dirty="0" smtClean="0"/>
              <a:t>(including cognitive and social sciences) are fallible </a:t>
            </a:r>
            <a:r>
              <a:rPr lang="en-US" dirty="0"/>
              <a:t>and </a:t>
            </a:r>
            <a:r>
              <a:rPr lang="en-US" dirty="0" smtClean="0"/>
              <a:t>incomplete</a:t>
            </a:r>
          </a:p>
          <a:p>
            <a:r>
              <a:rPr lang="en-US" dirty="0" smtClean="0"/>
              <a:t>Nevertheless, they collectively provide a </a:t>
            </a:r>
            <a:r>
              <a:rPr lang="en-US" dirty="0"/>
              <a:t>reasonably good grasp of </a:t>
            </a:r>
            <a:r>
              <a:rPr lang="en-US" dirty="0" smtClean="0"/>
              <a:t>(aspects of) reality</a:t>
            </a:r>
          </a:p>
          <a:p>
            <a:r>
              <a:rPr lang="en-US" dirty="0" smtClean="0"/>
              <a:t>The scientific image </a:t>
            </a:r>
            <a:r>
              <a:rPr lang="en-US" dirty="0"/>
              <a:t>of reality will likely improve in the forthcoming </a:t>
            </a:r>
            <a:r>
              <a:rPr lang="en-US" dirty="0" smtClean="0"/>
              <a:t>decades and centuries</a:t>
            </a:r>
          </a:p>
          <a:p>
            <a:r>
              <a:rPr lang="en-US" dirty="0" smtClean="0"/>
              <a:t>While many different and presently unknowable developments </a:t>
            </a:r>
            <a:r>
              <a:rPr lang="en-US" dirty="0"/>
              <a:t>will </a:t>
            </a:r>
            <a:r>
              <a:rPr lang="en-US" dirty="0" smtClean="0"/>
              <a:t>be </a:t>
            </a:r>
            <a:r>
              <a:rPr lang="en-US" dirty="0"/>
              <a:t>needed in the </a:t>
            </a:r>
            <a:r>
              <a:rPr lang="en-US" dirty="0" smtClean="0"/>
              <a:t>future, the </a:t>
            </a:r>
            <a:r>
              <a:rPr lang="en-US" b="1" u="sng" dirty="0">
                <a:solidFill>
                  <a:srgbClr val="FF0000"/>
                </a:solidFill>
              </a:rPr>
              <a:t>present</a:t>
            </a:r>
            <a:r>
              <a:rPr lang="en-US" dirty="0"/>
              <a:t> task is </a:t>
            </a:r>
            <a:r>
              <a:rPr lang="en-US" b="1" u="sng" dirty="0">
                <a:solidFill>
                  <a:srgbClr val="FF0000"/>
                </a:solidFill>
              </a:rPr>
              <a:t>to help making the transition from </a:t>
            </a:r>
            <a:r>
              <a:rPr lang="en-US" b="1" u="sng" dirty="0" smtClean="0">
                <a:solidFill>
                  <a:srgbClr val="FF0000"/>
                </a:solidFill>
              </a:rPr>
              <a:t>a primarily </a:t>
            </a:r>
            <a:r>
              <a:rPr lang="en-US" b="1" u="sng" dirty="0">
                <a:solidFill>
                  <a:srgbClr val="FF0000"/>
                </a:solidFill>
              </a:rPr>
              <a:t>reactive to </a:t>
            </a:r>
            <a:r>
              <a:rPr lang="en-US" b="1" u="sng" dirty="0" smtClean="0">
                <a:solidFill>
                  <a:srgbClr val="FF0000"/>
                </a:solidFill>
              </a:rPr>
              <a:t>a primarily </a:t>
            </a:r>
            <a:r>
              <a:rPr lang="en-US" b="1" u="sng" dirty="0">
                <a:solidFill>
                  <a:srgbClr val="FF0000"/>
                </a:solidFill>
              </a:rPr>
              <a:t>anticipatory </a:t>
            </a:r>
            <a:r>
              <a:rPr lang="en-US" b="1" u="sng" dirty="0" smtClean="0">
                <a:solidFill>
                  <a:srgbClr val="FF0000"/>
                </a:solidFill>
              </a:rPr>
              <a:t>science</a:t>
            </a:r>
            <a:endParaRPr lang="en-US" b="1" u="sng" dirty="0">
              <a:solidFill>
                <a:srgbClr val="FF0000"/>
              </a:solidFill>
            </a:endParaRPr>
          </a:p>
        </p:txBody>
      </p:sp>
    </p:spTree>
    <p:extLst>
      <p:ext uri="{BB962C8B-B14F-4D97-AF65-F5344CB8AC3E}">
        <p14:creationId xmlns:p14="http://schemas.microsoft.com/office/powerpoint/2010/main" val="4201107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Anticipation</a:t>
            </a:r>
            <a:endParaRPr lang="it-IT" dirty="0"/>
          </a:p>
        </p:txBody>
      </p:sp>
      <p:sp>
        <p:nvSpPr>
          <p:cNvPr id="4" name="Segnaposto contenuto 3"/>
          <p:cNvSpPr>
            <a:spLocks noGrp="1"/>
          </p:cNvSpPr>
          <p:nvPr>
            <p:ph sz="quarter" idx="1"/>
          </p:nvPr>
        </p:nvSpPr>
        <p:spPr>
          <a:xfrm>
            <a:off x="395536" y="1147192"/>
            <a:ext cx="8363272" cy="5450160"/>
          </a:xfrm>
        </p:spPr>
        <p:txBody>
          <a:bodyPr>
            <a:normAutofit fontScale="92500"/>
          </a:bodyPr>
          <a:lstStyle/>
          <a:p>
            <a:r>
              <a:rPr lang="it-IT" dirty="0" err="1" smtClean="0"/>
              <a:t>Widely</a:t>
            </a:r>
            <a:r>
              <a:rPr lang="it-IT" dirty="0" smtClean="0"/>
              <a:t> </a:t>
            </a:r>
            <a:r>
              <a:rPr lang="it-IT" dirty="0" err="1" smtClean="0"/>
              <a:t>different</a:t>
            </a:r>
            <a:r>
              <a:rPr lang="it-IT" dirty="0" smtClean="0"/>
              <a:t> </a:t>
            </a:r>
            <a:r>
              <a:rPr lang="it-IT" dirty="0" err="1" smtClean="0"/>
              <a:t>ideas</a:t>
            </a:r>
            <a:r>
              <a:rPr lang="it-IT" dirty="0" smtClean="0"/>
              <a:t> of </a:t>
            </a:r>
            <a:r>
              <a:rPr lang="it-IT" dirty="0" err="1" smtClean="0"/>
              <a:t>anticipation</a:t>
            </a:r>
            <a:endParaRPr lang="it-IT" dirty="0" smtClean="0"/>
          </a:p>
          <a:p>
            <a:r>
              <a:rPr lang="it-IT" dirty="0" smtClean="0"/>
              <a:t>So </a:t>
            </a:r>
            <a:r>
              <a:rPr lang="it-IT" dirty="0"/>
              <a:t>far, </a:t>
            </a:r>
            <a:r>
              <a:rPr lang="it-IT" u="sng" dirty="0"/>
              <a:t>no </a:t>
            </a:r>
            <a:r>
              <a:rPr lang="it-IT" u="sng" dirty="0" err="1"/>
              <a:t>systematic</a:t>
            </a:r>
            <a:r>
              <a:rPr lang="it-IT" u="sng" dirty="0"/>
              <a:t> </a:t>
            </a:r>
            <a:r>
              <a:rPr lang="it-IT" u="sng" dirty="0" err="1"/>
              <a:t>comparison</a:t>
            </a:r>
            <a:r>
              <a:rPr lang="it-IT" dirty="0"/>
              <a:t> </a:t>
            </a:r>
            <a:r>
              <a:rPr lang="it-IT" dirty="0" err="1" smtClean="0"/>
              <a:t>among</a:t>
            </a:r>
            <a:r>
              <a:rPr lang="it-IT" dirty="0" smtClean="0"/>
              <a:t> the </a:t>
            </a:r>
            <a:r>
              <a:rPr lang="it-IT" dirty="0" err="1"/>
              <a:t>various</a:t>
            </a:r>
            <a:r>
              <a:rPr lang="it-IT" dirty="0"/>
              <a:t> </a:t>
            </a:r>
            <a:r>
              <a:rPr lang="it-IT" dirty="0" err="1"/>
              <a:t>proposals</a:t>
            </a:r>
            <a:r>
              <a:rPr lang="it-IT" dirty="0"/>
              <a:t> </a:t>
            </a:r>
            <a:r>
              <a:rPr lang="it-IT" dirty="0" err="1"/>
              <a:t>has</a:t>
            </a:r>
            <a:r>
              <a:rPr lang="it-IT" dirty="0"/>
              <a:t> </a:t>
            </a:r>
            <a:r>
              <a:rPr lang="it-IT" dirty="0" err="1" smtClean="0"/>
              <a:t>ever</a:t>
            </a:r>
            <a:r>
              <a:rPr lang="it-IT" dirty="0" smtClean="0"/>
              <a:t> </a:t>
            </a:r>
            <a:r>
              <a:rPr lang="it-IT" dirty="0" err="1"/>
              <a:t>been</a:t>
            </a:r>
            <a:r>
              <a:rPr lang="it-IT" dirty="0"/>
              <a:t> </a:t>
            </a:r>
            <a:r>
              <a:rPr lang="it-IT" dirty="0" err="1" smtClean="0"/>
              <a:t>tried</a:t>
            </a:r>
            <a:endParaRPr lang="it-IT" dirty="0" smtClean="0"/>
          </a:p>
          <a:p>
            <a:pPr lvl="1"/>
            <a:r>
              <a:rPr lang="it-IT" dirty="0" err="1" smtClean="0"/>
              <a:t>We</a:t>
            </a:r>
            <a:r>
              <a:rPr lang="it-IT" dirty="0" smtClean="0"/>
              <a:t> </a:t>
            </a:r>
            <a:r>
              <a:rPr lang="it-IT" dirty="0" err="1" smtClean="0"/>
              <a:t>literally</a:t>
            </a:r>
            <a:r>
              <a:rPr lang="it-IT" dirty="0" smtClean="0"/>
              <a:t> do </a:t>
            </a:r>
            <a:r>
              <a:rPr lang="it-IT" dirty="0" err="1" smtClean="0"/>
              <a:t>not</a:t>
            </a:r>
            <a:r>
              <a:rPr lang="it-IT" dirty="0" smtClean="0"/>
              <a:t> </a:t>
            </a:r>
            <a:r>
              <a:rPr lang="it-IT" dirty="0" err="1" smtClean="0"/>
              <a:t>know</a:t>
            </a:r>
            <a:r>
              <a:rPr lang="it-IT" dirty="0" smtClean="0"/>
              <a:t> </a:t>
            </a:r>
            <a:r>
              <a:rPr lang="it-IT" dirty="0" err="1" smtClean="0"/>
              <a:t>whether</a:t>
            </a:r>
            <a:r>
              <a:rPr lang="it-IT" dirty="0" smtClean="0"/>
              <a:t> the </a:t>
            </a:r>
            <a:r>
              <a:rPr lang="it-IT" dirty="0" err="1" smtClean="0"/>
              <a:t>same</a:t>
            </a:r>
            <a:r>
              <a:rPr lang="it-IT" dirty="0" smtClean="0"/>
              <a:t> idea </a:t>
            </a:r>
            <a:r>
              <a:rPr lang="it-IT" dirty="0" err="1" smtClean="0"/>
              <a:t>has</a:t>
            </a:r>
            <a:r>
              <a:rPr lang="it-IT" dirty="0" smtClean="0"/>
              <a:t> </a:t>
            </a:r>
            <a:r>
              <a:rPr lang="it-IT" dirty="0" err="1" smtClean="0"/>
              <a:t>been</a:t>
            </a:r>
            <a:r>
              <a:rPr lang="it-IT" dirty="0" smtClean="0"/>
              <a:t> </a:t>
            </a:r>
            <a:r>
              <a:rPr lang="it-IT" dirty="0" err="1" smtClean="0"/>
              <a:t>discovered</a:t>
            </a:r>
            <a:r>
              <a:rPr lang="it-IT" dirty="0" smtClean="0"/>
              <a:t> </a:t>
            </a:r>
            <a:r>
              <a:rPr lang="it-IT" dirty="0" err="1" smtClean="0"/>
              <a:t>times</a:t>
            </a:r>
            <a:r>
              <a:rPr lang="it-IT" dirty="0" smtClean="0"/>
              <a:t> and </a:t>
            </a:r>
            <a:r>
              <a:rPr lang="it-IT" dirty="0" err="1" smtClean="0"/>
              <a:t>again</a:t>
            </a:r>
            <a:r>
              <a:rPr lang="it-IT" dirty="0" smtClean="0"/>
              <a:t> or </a:t>
            </a:r>
            <a:r>
              <a:rPr lang="it-IT" dirty="0" err="1" smtClean="0"/>
              <a:t>entirely</a:t>
            </a:r>
            <a:r>
              <a:rPr lang="it-IT" dirty="0" smtClean="0"/>
              <a:t> </a:t>
            </a:r>
            <a:r>
              <a:rPr lang="it-IT" dirty="0" err="1" smtClean="0"/>
              <a:t>different</a:t>
            </a:r>
            <a:r>
              <a:rPr lang="it-IT" dirty="0" smtClean="0"/>
              <a:t> </a:t>
            </a:r>
            <a:r>
              <a:rPr lang="it-IT" dirty="0" err="1" smtClean="0"/>
              <a:t>perspectives</a:t>
            </a:r>
            <a:r>
              <a:rPr lang="it-IT" dirty="0" smtClean="0"/>
              <a:t> </a:t>
            </a:r>
            <a:r>
              <a:rPr lang="it-IT" dirty="0" err="1" smtClean="0"/>
              <a:t>have</a:t>
            </a:r>
            <a:r>
              <a:rPr lang="it-IT" dirty="0" smtClean="0"/>
              <a:t> </a:t>
            </a:r>
            <a:r>
              <a:rPr lang="it-IT" dirty="0" err="1" smtClean="0"/>
              <a:t>been</a:t>
            </a:r>
            <a:r>
              <a:rPr lang="it-IT" dirty="0" smtClean="0"/>
              <a:t> </a:t>
            </a:r>
            <a:r>
              <a:rPr lang="it-IT" dirty="0" err="1" smtClean="0"/>
              <a:t>proposed</a:t>
            </a:r>
            <a:endParaRPr lang="it-IT" dirty="0" smtClean="0"/>
          </a:p>
          <a:p>
            <a:r>
              <a:rPr lang="en-US" dirty="0" smtClean="0"/>
              <a:t>Many recent papers/books</a:t>
            </a:r>
          </a:p>
          <a:p>
            <a:pPr lvl="1"/>
            <a:r>
              <a:rPr lang="it-IT" sz="1900" dirty="0" err="1"/>
              <a:t>Appadurai</a:t>
            </a:r>
            <a:r>
              <a:rPr lang="it-IT" sz="1900" dirty="0"/>
              <a:t>, A. (2013). </a:t>
            </a:r>
            <a:r>
              <a:rPr lang="it-IT" sz="1900" i="1" dirty="0"/>
              <a:t>The Future </a:t>
            </a:r>
            <a:r>
              <a:rPr lang="it-IT" sz="1900" i="1" dirty="0" err="1"/>
              <a:t>as</a:t>
            </a:r>
            <a:r>
              <a:rPr lang="it-IT" sz="1900" i="1" dirty="0"/>
              <a:t> Cultural </a:t>
            </a:r>
            <a:r>
              <a:rPr lang="it-IT" sz="1900" i="1" dirty="0" err="1" smtClean="0"/>
              <a:t>Fact</a:t>
            </a:r>
            <a:endParaRPr lang="it-IT" sz="1900" dirty="0" smtClean="0"/>
          </a:p>
          <a:p>
            <a:pPr lvl="1"/>
            <a:r>
              <a:rPr lang="it-IT" sz="1900" dirty="0" err="1"/>
              <a:t>Beckert</a:t>
            </a:r>
            <a:r>
              <a:rPr lang="it-IT" sz="1900" dirty="0"/>
              <a:t>, </a:t>
            </a:r>
            <a:r>
              <a:rPr lang="it-IT" sz="1900" dirty="0" err="1"/>
              <a:t>J</a:t>
            </a:r>
            <a:r>
              <a:rPr lang="it-IT" sz="1900" dirty="0"/>
              <a:t>. (2013). </a:t>
            </a:r>
            <a:r>
              <a:rPr lang="it-IT" sz="1900" dirty="0" err="1"/>
              <a:t>Capitalism</a:t>
            </a:r>
            <a:r>
              <a:rPr lang="it-IT" sz="1900" dirty="0"/>
              <a:t> </a:t>
            </a:r>
            <a:r>
              <a:rPr lang="it-IT" sz="1900" dirty="0" err="1"/>
              <a:t>as</a:t>
            </a:r>
            <a:r>
              <a:rPr lang="it-IT" sz="1900" dirty="0"/>
              <a:t> a System of </a:t>
            </a:r>
            <a:r>
              <a:rPr lang="it-IT" sz="1900" dirty="0" err="1" smtClean="0"/>
              <a:t>Expectations</a:t>
            </a:r>
            <a:endParaRPr lang="it-IT" sz="1900" dirty="0" smtClean="0"/>
          </a:p>
          <a:p>
            <a:pPr lvl="1"/>
            <a:r>
              <a:rPr lang="en-US" sz="1900" dirty="0" smtClean="0"/>
              <a:t>Seligman et al (</a:t>
            </a:r>
            <a:r>
              <a:rPr lang="en-US" sz="1900" dirty="0"/>
              <a:t>2013). Navigating Into the Future or Driven by the </a:t>
            </a:r>
            <a:r>
              <a:rPr lang="en-US" sz="1900" dirty="0" smtClean="0"/>
              <a:t>Past</a:t>
            </a:r>
          </a:p>
          <a:p>
            <a:pPr lvl="1"/>
            <a:r>
              <a:rPr lang="en-US" sz="1900" dirty="0" err="1" smtClean="0"/>
              <a:t>Tavory</a:t>
            </a:r>
            <a:r>
              <a:rPr lang="en-US" sz="1900" dirty="0"/>
              <a:t>, I., &amp; </a:t>
            </a:r>
            <a:r>
              <a:rPr lang="en-US" sz="1900" dirty="0" err="1"/>
              <a:t>Eliasoph</a:t>
            </a:r>
            <a:r>
              <a:rPr lang="en-US" sz="1900" dirty="0"/>
              <a:t>, N. (2013). </a:t>
            </a:r>
            <a:r>
              <a:rPr lang="en-US" sz="1900" dirty="0" smtClean="0"/>
              <a:t>Coordinating </a:t>
            </a:r>
            <a:r>
              <a:rPr lang="en-US" sz="1900" dirty="0"/>
              <a:t>Futures: Toward </a:t>
            </a:r>
            <a:r>
              <a:rPr lang="en-US" sz="1900" dirty="0" smtClean="0"/>
              <a:t>a Theory </a:t>
            </a:r>
            <a:r>
              <a:rPr lang="en-US" sz="1900" dirty="0"/>
              <a:t>of </a:t>
            </a:r>
            <a:r>
              <a:rPr lang="en-US" sz="1900" dirty="0" smtClean="0"/>
              <a:t>Anticipation</a:t>
            </a:r>
          </a:p>
          <a:p>
            <a:pPr lvl="1"/>
            <a:r>
              <a:rPr lang="it-IT" sz="1900" dirty="0">
                <a:solidFill>
                  <a:srgbClr val="000000"/>
                </a:solidFill>
              </a:rPr>
              <a:t>Poli, </a:t>
            </a:r>
            <a:r>
              <a:rPr lang="it-IT" sz="1900" dirty="0" err="1">
                <a:solidFill>
                  <a:srgbClr val="000000"/>
                </a:solidFill>
              </a:rPr>
              <a:t>R</a:t>
            </a:r>
            <a:r>
              <a:rPr lang="it-IT" sz="1900" dirty="0">
                <a:solidFill>
                  <a:srgbClr val="000000"/>
                </a:solidFill>
              </a:rPr>
              <a:t>.  (2014). </a:t>
            </a:r>
            <a:r>
              <a:rPr lang="en-US" sz="1900" dirty="0">
                <a:solidFill>
                  <a:srgbClr val="000000"/>
                </a:solidFill>
              </a:rPr>
              <a:t>Anticipation: A New Thread for the Human and Social Sciences?</a:t>
            </a:r>
          </a:p>
          <a:p>
            <a:pPr lvl="1"/>
            <a:r>
              <a:rPr lang="en-US" sz="1900" dirty="0" err="1" smtClean="0"/>
              <a:t>Gergen</a:t>
            </a:r>
            <a:r>
              <a:rPr lang="en-US" sz="1900" dirty="0"/>
              <a:t>, K. J. (2015). From </a:t>
            </a:r>
            <a:r>
              <a:rPr lang="en-US" sz="1900" dirty="0" smtClean="0"/>
              <a:t>Mirroring to </a:t>
            </a:r>
            <a:r>
              <a:rPr lang="en-US" sz="1900" dirty="0"/>
              <a:t>World-Making: Research </a:t>
            </a:r>
            <a:r>
              <a:rPr lang="en-US" sz="1900" dirty="0" smtClean="0"/>
              <a:t>as Future Forming</a:t>
            </a:r>
          </a:p>
          <a:p>
            <a:pPr lvl="1"/>
            <a:r>
              <a:rPr lang="en-US" sz="1900" dirty="0" smtClean="0"/>
              <a:t>Miller, R. et al (2013-2016), The Discipline of Anticipation</a:t>
            </a:r>
          </a:p>
          <a:p>
            <a:pPr lvl="1"/>
            <a:r>
              <a:rPr lang="is-IS" sz="1900" dirty="0" smtClean="0"/>
              <a:t>…</a:t>
            </a:r>
            <a:r>
              <a:rPr lang="en-US" sz="1900" dirty="0" smtClean="0"/>
              <a:t> </a:t>
            </a:r>
            <a:endParaRPr lang="it-IT" sz="1900" dirty="0"/>
          </a:p>
        </p:txBody>
      </p:sp>
      <p:sp>
        <p:nvSpPr>
          <p:cNvPr id="5" name="Segnaposto piè di pagina 4"/>
          <p:cNvSpPr>
            <a:spLocks noGrp="1"/>
          </p:cNvSpPr>
          <p:nvPr>
            <p:ph type="ftr" sz="quarter" idx="11"/>
          </p:nvPr>
        </p:nvSpPr>
        <p:spPr/>
        <p:txBody>
          <a:bodyPr/>
          <a:lstStyle/>
          <a:p>
            <a:r>
              <a:rPr kumimoji="0" lang="en-US" smtClean="0"/>
              <a:t>http://www.projectanticipation.org</a:t>
            </a:r>
            <a:endParaRPr kumimoji="0" lang="en-US"/>
          </a:p>
        </p:txBody>
      </p:sp>
    </p:spTree>
    <p:extLst>
      <p:ext uri="{BB962C8B-B14F-4D97-AF65-F5344CB8AC3E}">
        <p14:creationId xmlns:p14="http://schemas.microsoft.com/office/powerpoint/2010/main" val="292597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en-US" dirty="0" smtClean="0"/>
              <a:t>Anticipation</a:t>
            </a:r>
            <a:endParaRPr lang="en-US"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457200" y="1219200"/>
            <a:ext cx="8229600" cy="5234136"/>
          </a:xfrm>
        </p:spPr>
        <p:txBody>
          <a:bodyPr>
            <a:normAutofit/>
          </a:bodyPr>
          <a:lstStyle/>
          <a:p>
            <a:r>
              <a:rPr lang="en-US" dirty="0"/>
              <a:t>The explicit consideration of anticipation opens </a:t>
            </a:r>
            <a:r>
              <a:rPr lang="en-US" b="1" dirty="0">
                <a:solidFill>
                  <a:srgbClr val="FF0000"/>
                </a:solidFill>
              </a:rPr>
              <a:t>new scientific perspectives</a:t>
            </a:r>
            <a:r>
              <a:rPr lang="en-US" dirty="0"/>
              <a:t>. To mention but two apparently opposed and disconnected outcomes, anticipation both rehabilitates the Aristotelian theory of causes (including a version of the final cause) and generates an innovative understanding of </a:t>
            </a:r>
            <a:r>
              <a:rPr lang="en-US" dirty="0" smtClean="0"/>
              <a:t>complexity</a:t>
            </a:r>
            <a:endParaRPr lang="it-IT" dirty="0"/>
          </a:p>
          <a:p>
            <a:r>
              <a:rPr lang="en-US" dirty="0"/>
              <a:t>Our understanding of anticipation is still cursory, and the novelty of the perspective may conceal the difficulty implied by this otherwise refreshingly new </a:t>
            </a:r>
            <a:r>
              <a:rPr lang="en-US" dirty="0" smtClean="0"/>
              <a:t>vision</a:t>
            </a:r>
          </a:p>
          <a:p>
            <a:r>
              <a:rPr lang="en-US" dirty="0"/>
              <a:t>Nonetheless, anticipation is increasingly at the heart of urgent contemporary debates, from climate change to economic </a:t>
            </a:r>
            <a:r>
              <a:rPr lang="en-US" dirty="0" smtClean="0"/>
              <a:t>crisis</a:t>
            </a:r>
          </a:p>
        </p:txBody>
      </p:sp>
    </p:spTree>
    <p:extLst>
      <p:ext uri="{BB962C8B-B14F-4D97-AF65-F5344CB8AC3E}">
        <p14:creationId xmlns:p14="http://schemas.microsoft.com/office/powerpoint/2010/main" val="1897709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it-IT" sz="4000">
                <a:latin typeface="BatangChe" charset="0"/>
                <a:ea typeface="BatangChe" charset="0"/>
              </a:rPr>
              <a:t>Some Questions about Anticipation</a:t>
            </a:r>
          </a:p>
        </p:txBody>
      </p:sp>
      <p:sp>
        <p:nvSpPr>
          <p:cNvPr id="2" name="Rettangolo arrotondato 1"/>
          <p:cNvSpPr/>
          <p:nvPr/>
        </p:nvSpPr>
        <p:spPr>
          <a:xfrm>
            <a:off x="251520" y="1196752"/>
            <a:ext cx="8640960" cy="5040560"/>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marL="457200" indent="-457200">
              <a:lnSpc>
                <a:spcPct val="110000"/>
              </a:lnSpc>
              <a:spcAft>
                <a:spcPts val="1200"/>
              </a:spcAft>
              <a:buFont typeface="Arial"/>
              <a:buChar char="•"/>
            </a:pPr>
            <a:r>
              <a:rPr lang="it-IT" sz="2800" b="1" dirty="0" err="1">
                <a:solidFill>
                  <a:srgbClr val="000000"/>
                </a:solidFill>
                <a:latin typeface="Times New Roman" charset="0"/>
              </a:rPr>
              <a:t>When</a:t>
            </a:r>
            <a:r>
              <a:rPr lang="it-IT" sz="2800" dirty="0">
                <a:solidFill>
                  <a:srgbClr val="000000"/>
                </a:solidFill>
                <a:latin typeface="Times New Roman" charset="0"/>
              </a:rPr>
              <a:t> </a:t>
            </a:r>
            <a:r>
              <a:rPr lang="it-IT" sz="2800" dirty="0" err="1">
                <a:solidFill>
                  <a:srgbClr val="000000"/>
                </a:solidFill>
                <a:latin typeface="Times New Roman" charset="0"/>
              </a:rPr>
              <a:t>anticipation</a:t>
            </a:r>
            <a:r>
              <a:rPr lang="it-IT" sz="2800" dirty="0">
                <a:solidFill>
                  <a:srgbClr val="000000"/>
                </a:solidFill>
                <a:latin typeface="Times New Roman" charset="0"/>
              </a:rPr>
              <a:t> </a:t>
            </a:r>
            <a:r>
              <a:rPr lang="it-IT" sz="2800" dirty="0" err="1">
                <a:solidFill>
                  <a:srgbClr val="000000"/>
                </a:solidFill>
                <a:latin typeface="Times New Roman" charset="0"/>
              </a:rPr>
              <a:t>does</a:t>
            </a:r>
            <a:r>
              <a:rPr lang="it-IT" sz="2800" dirty="0">
                <a:solidFill>
                  <a:srgbClr val="000000"/>
                </a:solidFill>
                <a:latin typeface="Times New Roman" charset="0"/>
              </a:rPr>
              <a:t> </a:t>
            </a:r>
            <a:r>
              <a:rPr lang="it-IT" sz="2800" dirty="0" err="1">
                <a:solidFill>
                  <a:srgbClr val="000000"/>
                </a:solidFill>
                <a:latin typeface="Times New Roman" charset="0"/>
              </a:rPr>
              <a:t>occur</a:t>
            </a:r>
            <a:r>
              <a:rPr lang="it-IT" sz="2800" dirty="0">
                <a:solidFill>
                  <a:srgbClr val="000000"/>
                </a:solidFill>
                <a:latin typeface="Times New Roman" charset="0"/>
              </a:rPr>
              <a:t> in </a:t>
            </a:r>
            <a:r>
              <a:rPr lang="it-IT" sz="2800" dirty="0" err="1">
                <a:solidFill>
                  <a:srgbClr val="000000"/>
                </a:solidFill>
                <a:latin typeface="Times New Roman" charset="0"/>
              </a:rPr>
              <a:t>behaviour</a:t>
            </a:r>
            <a:r>
              <a:rPr lang="it-IT" sz="2800" dirty="0">
                <a:solidFill>
                  <a:srgbClr val="000000"/>
                </a:solidFill>
                <a:latin typeface="Times New Roman" charset="0"/>
              </a:rPr>
              <a:t> and life?</a:t>
            </a:r>
          </a:p>
          <a:p>
            <a:pPr marL="457200" indent="-457200">
              <a:lnSpc>
                <a:spcPct val="110000"/>
              </a:lnSpc>
              <a:spcAft>
                <a:spcPts val="1200"/>
              </a:spcAft>
              <a:buFont typeface="Arial"/>
              <a:buChar char="•"/>
            </a:pPr>
            <a:r>
              <a:rPr lang="en-US" sz="2800" b="1" dirty="0">
                <a:solidFill>
                  <a:srgbClr val="000000"/>
                </a:solidFill>
                <a:latin typeface="Times New Roman" charset="0"/>
              </a:rPr>
              <a:t>What</a:t>
            </a:r>
            <a:r>
              <a:rPr lang="en-US" sz="2800" dirty="0">
                <a:solidFill>
                  <a:srgbClr val="000000"/>
                </a:solidFill>
                <a:latin typeface="Times New Roman" charset="0"/>
              </a:rPr>
              <a:t> types of anticipation can be distinguished</a:t>
            </a:r>
            <a:r>
              <a:rPr lang="it-IT" sz="2800" dirty="0">
                <a:solidFill>
                  <a:srgbClr val="000000"/>
                </a:solidFill>
                <a:latin typeface="Times New Roman" charset="0"/>
              </a:rPr>
              <a:t>?</a:t>
            </a:r>
          </a:p>
          <a:p>
            <a:pPr marL="457200" indent="-457200">
              <a:lnSpc>
                <a:spcPct val="110000"/>
              </a:lnSpc>
              <a:spcAft>
                <a:spcPts val="1200"/>
              </a:spcAft>
              <a:buFont typeface="Arial"/>
              <a:buChar char="•"/>
            </a:pPr>
            <a:r>
              <a:rPr lang="it-IT" sz="2800" b="1" dirty="0" err="1">
                <a:solidFill>
                  <a:srgbClr val="000000"/>
                </a:solidFill>
                <a:latin typeface="Times New Roman" charset="0"/>
              </a:rPr>
              <a:t>Which</a:t>
            </a:r>
            <a:r>
              <a:rPr lang="it-IT" sz="2800" dirty="0">
                <a:solidFill>
                  <a:srgbClr val="000000"/>
                </a:solidFill>
                <a:latin typeface="Times New Roman" charset="0"/>
              </a:rPr>
              <a:t> </a:t>
            </a:r>
            <a:r>
              <a:rPr lang="en-US" sz="2800" dirty="0">
                <a:solidFill>
                  <a:srgbClr val="000000"/>
                </a:solidFill>
                <a:latin typeface="Times New Roman" charset="0"/>
              </a:rPr>
              <a:t>properties of our environment change the pertinence of different types of anticipation</a:t>
            </a:r>
            <a:r>
              <a:rPr lang="it-IT" sz="2800" dirty="0">
                <a:solidFill>
                  <a:srgbClr val="000000"/>
                </a:solidFill>
                <a:latin typeface="Times New Roman" charset="0"/>
              </a:rPr>
              <a:t>?</a:t>
            </a:r>
          </a:p>
          <a:p>
            <a:pPr marL="457200" indent="-457200">
              <a:lnSpc>
                <a:spcPct val="110000"/>
              </a:lnSpc>
              <a:spcAft>
                <a:spcPts val="1200"/>
              </a:spcAft>
              <a:buFont typeface="Arial"/>
              <a:buChar char="•"/>
            </a:pPr>
            <a:r>
              <a:rPr lang="it-IT" sz="2800" b="1" dirty="0" err="1">
                <a:solidFill>
                  <a:srgbClr val="000000"/>
                </a:solidFill>
                <a:latin typeface="Times New Roman" charset="0"/>
              </a:rPr>
              <a:t>Which</a:t>
            </a:r>
            <a:r>
              <a:rPr lang="it-IT" sz="2800" dirty="0">
                <a:solidFill>
                  <a:srgbClr val="000000"/>
                </a:solidFill>
                <a:latin typeface="Times New Roman" charset="0"/>
              </a:rPr>
              <a:t> </a:t>
            </a:r>
            <a:r>
              <a:rPr lang="it-IT" sz="2800" dirty="0" err="1">
                <a:solidFill>
                  <a:srgbClr val="000000"/>
                </a:solidFill>
                <a:latin typeface="Times New Roman" charset="0"/>
              </a:rPr>
              <a:t>structures</a:t>
            </a:r>
            <a:r>
              <a:rPr lang="it-IT" sz="2800" dirty="0">
                <a:solidFill>
                  <a:srgbClr val="000000"/>
                </a:solidFill>
                <a:latin typeface="Times New Roman" charset="0"/>
              </a:rPr>
              <a:t> and </a:t>
            </a:r>
            <a:r>
              <a:rPr lang="it-IT" sz="2800" dirty="0" err="1">
                <a:solidFill>
                  <a:srgbClr val="000000"/>
                </a:solidFill>
                <a:latin typeface="Times New Roman" charset="0"/>
              </a:rPr>
              <a:t>processes</a:t>
            </a:r>
            <a:r>
              <a:rPr lang="it-IT" sz="2800" dirty="0">
                <a:solidFill>
                  <a:srgbClr val="000000"/>
                </a:solidFill>
                <a:latin typeface="Times New Roman" charset="0"/>
              </a:rPr>
              <a:t> are </a:t>
            </a:r>
            <a:r>
              <a:rPr lang="it-IT" sz="2800" dirty="0" err="1">
                <a:solidFill>
                  <a:srgbClr val="000000"/>
                </a:solidFill>
                <a:latin typeface="Times New Roman" charset="0"/>
              </a:rPr>
              <a:t>necessary</a:t>
            </a:r>
            <a:r>
              <a:rPr lang="it-IT" sz="2800" dirty="0">
                <a:solidFill>
                  <a:srgbClr val="000000"/>
                </a:solidFill>
                <a:latin typeface="Times New Roman" charset="0"/>
              </a:rPr>
              <a:t> for </a:t>
            </a:r>
            <a:r>
              <a:rPr lang="it-IT" sz="2800" dirty="0" err="1">
                <a:solidFill>
                  <a:srgbClr val="000000"/>
                </a:solidFill>
                <a:latin typeface="Times New Roman" charset="0"/>
              </a:rPr>
              <a:t>anticipatory</a:t>
            </a:r>
            <a:r>
              <a:rPr lang="it-IT" sz="2800" dirty="0">
                <a:solidFill>
                  <a:srgbClr val="000000"/>
                </a:solidFill>
                <a:latin typeface="Times New Roman" charset="0"/>
              </a:rPr>
              <a:t> </a:t>
            </a:r>
            <a:r>
              <a:rPr lang="it-IT" sz="2800" dirty="0" err="1">
                <a:solidFill>
                  <a:srgbClr val="000000"/>
                </a:solidFill>
                <a:latin typeface="Times New Roman" charset="0"/>
              </a:rPr>
              <a:t>action</a:t>
            </a:r>
            <a:r>
              <a:rPr lang="it-IT" sz="2800" dirty="0">
                <a:solidFill>
                  <a:srgbClr val="000000"/>
                </a:solidFill>
                <a:latin typeface="Times New Roman" charset="0"/>
              </a:rPr>
              <a:t>?</a:t>
            </a:r>
          </a:p>
          <a:p>
            <a:pPr marL="457200" indent="-457200">
              <a:lnSpc>
                <a:spcPct val="110000"/>
              </a:lnSpc>
              <a:spcAft>
                <a:spcPts val="1200"/>
              </a:spcAft>
              <a:buFont typeface="Arial"/>
              <a:buChar char="•"/>
            </a:pPr>
            <a:r>
              <a:rPr lang="it-IT" sz="2800" b="1" dirty="0" err="1">
                <a:solidFill>
                  <a:srgbClr val="000000"/>
                </a:solidFill>
                <a:latin typeface="Times New Roman" charset="0"/>
              </a:rPr>
              <a:t>Which</a:t>
            </a:r>
            <a:r>
              <a:rPr lang="it-IT" sz="2800" dirty="0">
                <a:solidFill>
                  <a:srgbClr val="000000"/>
                </a:solidFill>
                <a:latin typeface="Times New Roman" charset="0"/>
              </a:rPr>
              <a:t> </a:t>
            </a:r>
            <a:r>
              <a:rPr lang="it-IT" sz="2800" dirty="0" err="1">
                <a:solidFill>
                  <a:srgbClr val="000000"/>
                </a:solidFill>
                <a:latin typeface="Times New Roman" charset="0"/>
              </a:rPr>
              <a:t>is</a:t>
            </a:r>
            <a:r>
              <a:rPr lang="it-IT" sz="2800" dirty="0">
                <a:solidFill>
                  <a:srgbClr val="000000"/>
                </a:solidFill>
                <a:latin typeface="Times New Roman" charset="0"/>
              </a:rPr>
              <a:t> the </a:t>
            </a:r>
            <a:r>
              <a:rPr lang="it-IT" sz="2800" dirty="0" err="1">
                <a:solidFill>
                  <a:srgbClr val="000000"/>
                </a:solidFill>
                <a:latin typeface="Times New Roman" charset="0"/>
              </a:rPr>
              <a:t>behavioral</a:t>
            </a:r>
            <a:r>
              <a:rPr lang="it-IT" sz="2800" dirty="0">
                <a:solidFill>
                  <a:srgbClr val="000000"/>
                </a:solidFill>
                <a:latin typeface="Times New Roman" charset="0"/>
              </a:rPr>
              <a:t> impact of </a:t>
            </a:r>
            <a:r>
              <a:rPr lang="it-IT" sz="2800" dirty="0" err="1" smtClean="0">
                <a:solidFill>
                  <a:srgbClr val="000000"/>
                </a:solidFill>
                <a:latin typeface="Times New Roman" charset="0"/>
              </a:rPr>
              <a:t>anticipation</a:t>
            </a:r>
            <a:r>
              <a:rPr lang="it-IT" sz="2800" dirty="0" smtClean="0">
                <a:solidFill>
                  <a:srgbClr val="000000"/>
                </a:solidFill>
                <a:latin typeface="Times New Roman" charset="0"/>
              </a:rPr>
              <a:t>?</a:t>
            </a:r>
            <a:endParaRPr lang="it-IT" sz="2800" dirty="0">
              <a:solidFill>
                <a:srgbClr val="000000"/>
              </a:solidFill>
              <a:latin typeface="Times New Roman" charset="0"/>
            </a:endParaRPr>
          </a:p>
          <a:p>
            <a:pPr marL="457200" indent="-457200">
              <a:lnSpc>
                <a:spcPct val="110000"/>
              </a:lnSpc>
              <a:spcAft>
                <a:spcPts val="1200"/>
              </a:spcAft>
              <a:buFont typeface="Arial"/>
              <a:buChar char="•"/>
            </a:pPr>
            <a:r>
              <a:rPr lang="it-IT" sz="2800" b="1" dirty="0">
                <a:solidFill>
                  <a:srgbClr val="000000"/>
                </a:solidFill>
                <a:latin typeface="Times New Roman" charset="0"/>
              </a:rPr>
              <a:t>How</a:t>
            </a:r>
            <a:r>
              <a:rPr lang="it-IT" sz="2800" dirty="0">
                <a:solidFill>
                  <a:srgbClr val="000000"/>
                </a:solidFill>
                <a:latin typeface="Times New Roman" charset="0"/>
              </a:rPr>
              <a:t> can </a:t>
            </a:r>
            <a:r>
              <a:rPr lang="it-IT" sz="2800" dirty="0" err="1">
                <a:solidFill>
                  <a:srgbClr val="000000"/>
                </a:solidFill>
                <a:latin typeface="Times New Roman" charset="0"/>
              </a:rPr>
              <a:t>anticipation</a:t>
            </a:r>
            <a:r>
              <a:rPr lang="it-IT" sz="2800" dirty="0">
                <a:solidFill>
                  <a:srgbClr val="000000"/>
                </a:solidFill>
                <a:latin typeface="Times New Roman" charset="0"/>
              </a:rPr>
              <a:t> be </a:t>
            </a:r>
            <a:r>
              <a:rPr lang="it-IT" sz="2800" dirty="0" err="1" smtClean="0">
                <a:solidFill>
                  <a:srgbClr val="000000"/>
                </a:solidFill>
                <a:latin typeface="Times New Roman" charset="0"/>
              </a:rPr>
              <a:t>modeled</a:t>
            </a:r>
            <a:r>
              <a:rPr lang="it-IT" sz="2800" dirty="0">
                <a:solidFill>
                  <a:srgbClr val="000000"/>
                </a:solidFill>
                <a:latin typeface="Times New Roman" charset="0"/>
              </a:rPr>
              <a:t>?</a:t>
            </a:r>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Tree>
    <p:extLst>
      <p:ext uri="{BB962C8B-B14F-4D97-AF65-F5344CB8AC3E}">
        <p14:creationId xmlns:p14="http://schemas.microsoft.com/office/powerpoint/2010/main" val="2255977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224408"/>
            <a:ext cx="8229600" cy="828328"/>
          </a:xfrm>
        </p:spPr>
        <p:txBody>
          <a:bodyPr/>
          <a:lstStyle/>
          <a:p>
            <a:r>
              <a:rPr lang="it-IT" dirty="0" err="1" smtClean="0"/>
              <a:t>Our</a:t>
            </a:r>
            <a:r>
              <a:rPr lang="it-IT" dirty="0" smtClean="0"/>
              <a:t> </a:t>
            </a:r>
            <a:r>
              <a:rPr lang="it-IT" dirty="0" err="1" smtClean="0"/>
              <a:t>Starting</a:t>
            </a:r>
            <a:r>
              <a:rPr lang="it-IT" dirty="0" smtClean="0"/>
              <a:t> Point</a:t>
            </a:r>
            <a:endParaRPr lang="it-IT" dirty="0"/>
          </a:p>
        </p:txBody>
      </p:sp>
      <p:sp>
        <p:nvSpPr>
          <p:cNvPr id="3" name="Segnaposto piè di pagina 2"/>
          <p:cNvSpPr>
            <a:spLocks noGrp="1"/>
          </p:cNvSpPr>
          <p:nvPr>
            <p:ph type="ftr" sz="quarter" idx="11"/>
          </p:nvPr>
        </p:nvSpPr>
        <p:spPr/>
        <p:txBody>
          <a:bodyPr/>
          <a:lstStyle/>
          <a:p>
            <a:r>
              <a:rPr kumimoji="0" lang="en-US" smtClean="0"/>
              <a:t>http://www.projectanticipation.org</a:t>
            </a:r>
            <a:endParaRPr kumimoji="0" lang="en-US"/>
          </a:p>
        </p:txBody>
      </p:sp>
      <p:sp>
        <p:nvSpPr>
          <p:cNvPr id="4" name="Segnaposto contenuto 3"/>
          <p:cNvSpPr>
            <a:spLocks noGrp="1"/>
          </p:cNvSpPr>
          <p:nvPr>
            <p:ph sz="quarter" idx="1"/>
          </p:nvPr>
        </p:nvSpPr>
        <p:spPr>
          <a:xfrm>
            <a:off x="673224" y="1291208"/>
            <a:ext cx="8219256" cy="2209800"/>
          </a:xfrm>
          <a:solidFill>
            <a:srgbClr val="FFFF00"/>
          </a:solidFill>
        </p:spPr>
        <p:txBody>
          <a:bodyPr>
            <a:normAutofit lnSpcReduction="10000"/>
          </a:bodyPr>
          <a:lstStyle/>
          <a:p>
            <a:r>
              <a:rPr lang="it-IT" dirty="0" smtClean="0"/>
              <a:t>The future </a:t>
            </a:r>
            <a:r>
              <a:rPr lang="it-IT" dirty="0" err="1" smtClean="0"/>
              <a:t>is</a:t>
            </a:r>
            <a:r>
              <a:rPr lang="it-IT" dirty="0" smtClean="0"/>
              <a:t> </a:t>
            </a:r>
            <a:r>
              <a:rPr lang="it-IT" dirty="0" err="1" smtClean="0"/>
              <a:t>coming</a:t>
            </a:r>
            <a:r>
              <a:rPr lang="it-IT" dirty="0" smtClean="0"/>
              <a:t> back to the </a:t>
            </a:r>
            <a:r>
              <a:rPr lang="it-IT" b="1" dirty="0" err="1" smtClean="0"/>
              <a:t>research</a:t>
            </a:r>
            <a:r>
              <a:rPr lang="it-IT" dirty="0" smtClean="0"/>
              <a:t> agenda</a:t>
            </a:r>
          </a:p>
          <a:p>
            <a:r>
              <a:rPr lang="it-IT" dirty="0" err="1" smtClean="0"/>
              <a:t>Reorientation</a:t>
            </a:r>
            <a:r>
              <a:rPr lang="it-IT" dirty="0" smtClean="0"/>
              <a:t> of the </a:t>
            </a:r>
            <a:r>
              <a:rPr lang="it-IT" dirty="0" err="1" smtClean="0"/>
              <a:t>research</a:t>
            </a:r>
            <a:r>
              <a:rPr lang="it-IT" dirty="0" smtClean="0"/>
              <a:t> agenda from </a:t>
            </a:r>
            <a:r>
              <a:rPr lang="it-IT" dirty="0" err="1" smtClean="0"/>
              <a:t>understanding</a:t>
            </a:r>
            <a:r>
              <a:rPr lang="it-IT" dirty="0" smtClean="0"/>
              <a:t> “</a:t>
            </a:r>
            <a:r>
              <a:rPr lang="it-IT" dirty="0" err="1" smtClean="0"/>
              <a:t>what</a:t>
            </a:r>
            <a:r>
              <a:rPr lang="it-IT" dirty="0" smtClean="0"/>
              <a:t> </a:t>
            </a:r>
            <a:r>
              <a:rPr lang="it-IT" dirty="0" err="1" smtClean="0"/>
              <a:t>is</a:t>
            </a:r>
            <a:r>
              <a:rPr lang="it-IT" dirty="0" smtClean="0"/>
              <a:t>” to </a:t>
            </a:r>
            <a:r>
              <a:rPr lang="it-IT" dirty="0" err="1" smtClean="0"/>
              <a:t>understanding</a:t>
            </a:r>
            <a:r>
              <a:rPr lang="it-IT" dirty="0" smtClean="0"/>
              <a:t> “</a:t>
            </a:r>
            <a:r>
              <a:rPr lang="it-IT" dirty="0" err="1" smtClean="0"/>
              <a:t>what</a:t>
            </a:r>
            <a:r>
              <a:rPr lang="it-IT" dirty="0" smtClean="0"/>
              <a:t> </a:t>
            </a:r>
            <a:r>
              <a:rPr lang="it-IT" dirty="0" err="1" smtClean="0"/>
              <a:t>is</a:t>
            </a:r>
            <a:r>
              <a:rPr lang="it-IT" dirty="0" smtClean="0"/>
              <a:t> to </a:t>
            </a:r>
            <a:r>
              <a:rPr lang="it-IT" dirty="0" err="1" smtClean="0"/>
              <a:t>become</a:t>
            </a:r>
            <a:r>
              <a:rPr lang="it-IT" dirty="0" smtClean="0"/>
              <a:t>”</a:t>
            </a:r>
            <a:endParaRPr lang="it-IT" dirty="0"/>
          </a:p>
          <a:p>
            <a:r>
              <a:rPr lang="it-IT" dirty="0"/>
              <a:t>From </a:t>
            </a:r>
            <a:r>
              <a:rPr lang="it-IT" dirty="0" err="1"/>
              <a:t>primary</a:t>
            </a:r>
            <a:r>
              <a:rPr lang="it-IT" dirty="0"/>
              <a:t> </a:t>
            </a:r>
            <a:r>
              <a:rPr lang="it-IT" dirty="0" err="1"/>
              <a:t>past-orientation</a:t>
            </a:r>
            <a:r>
              <a:rPr lang="it-IT" dirty="0"/>
              <a:t> to </a:t>
            </a:r>
            <a:r>
              <a:rPr lang="it-IT" dirty="0" err="1"/>
              <a:t>primary</a:t>
            </a:r>
            <a:r>
              <a:rPr lang="it-IT" dirty="0"/>
              <a:t> future-</a:t>
            </a:r>
            <a:r>
              <a:rPr lang="it-IT" dirty="0" err="1"/>
              <a:t>orientation</a:t>
            </a:r>
            <a:r>
              <a:rPr lang="it-IT" dirty="0"/>
              <a:t> </a:t>
            </a:r>
          </a:p>
        </p:txBody>
      </p:sp>
      <p:sp>
        <p:nvSpPr>
          <p:cNvPr id="5" name="Segnaposto contenuto 3"/>
          <p:cNvSpPr txBox="1">
            <a:spLocks/>
          </p:cNvSpPr>
          <p:nvPr/>
        </p:nvSpPr>
        <p:spPr>
          <a:xfrm>
            <a:off x="683568" y="4293096"/>
            <a:ext cx="8208912" cy="1800200"/>
          </a:xfrm>
          <a:prstGeom prst="rect">
            <a:avLst/>
          </a:prstGeom>
          <a:solidFill>
            <a:srgbClr val="FFB811"/>
          </a:solidFill>
        </p:spPr>
        <p:txBody>
          <a:bodyPr vert="horz">
            <a:noAutofit/>
          </a:bodyPr>
          <a:lst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a:lstStyle>
          <a:p>
            <a:r>
              <a:rPr lang="it-IT" dirty="0" smtClean="0"/>
              <a:t>No </a:t>
            </a:r>
            <a:r>
              <a:rPr lang="it-IT" dirty="0" err="1" smtClean="0"/>
              <a:t>awareness</a:t>
            </a:r>
            <a:r>
              <a:rPr lang="it-IT" dirty="0" smtClean="0"/>
              <a:t> of </a:t>
            </a:r>
            <a:r>
              <a:rPr lang="it-IT" dirty="0" err="1" smtClean="0"/>
              <a:t>Futures</a:t>
            </a:r>
            <a:r>
              <a:rPr lang="it-IT" dirty="0" smtClean="0"/>
              <a:t> </a:t>
            </a:r>
            <a:r>
              <a:rPr lang="it-IT" dirty="0" err="1" smtClean="0"/>
              <a:t>Studies</a:t>
            </a:r>
            <a:r>
              <a:rPr lang="it-IT" dirty="0"/>
              <a:t> </a:t>
            </a:r>
            <a:r>
              <a:rPr lang="it-IT" dirty="0" smtClean="0"/>
              <a:t>(FS) – a </a:t>
            </a:r>
            <a:r>
              <a:rPr lang="it-IT" dirty="0" err="1" smtClean="0"/>
              <a:t>field</a:t>
            </a:r>
            <a:r>
              <a:rPr lang="it-IT" dirty="0" smtClean="0"/>
              <a:t> </a:t>
            </a:r>
            <a:r>
              <a:rPr lang="it-IT" dirty="0" err="1" smtClean="0"/>
              <a:t>that</a:t>
            </a:r>
            <a:r>
              <a:rPr lang="it-IT" dirty="0" smtClean="0"/>
              <a:t> </a:t>
            </a:r>
            <a:r>
              <a:rPr lang="it-IT" dirty="0" err="1" smtClean="0"/>
              <a:t>has</a:t>
            </a:r>
            <a:r>
              <a:rPr lang="it-IT" dirty="0" smtClean="0"/>
              <a:t> </a:t>
            </a:r>
            <a:r>
              <a:rPr lang="it-IT" dirty="0" err="1" smtClean="0"/>
              <a:t>been</a:t>
            </a:r>
            <a:r>
              <a:rPr lang="it-IT" dirty="0" smtClean="0"/>
              <a:t> </a:t>
            </a:r>
            <a:r>
              <a:rPr lang="it-IT" dirty="0" err="1" smtClean="0"/>
              <a:t>working</a:t>
            </a:r>
            <a:r>
              <a:rPr lang="it-IT" dirty="0" smtClean="0"/>
              <a:t> with the future for more </a:t>
            </a:r>
            <a:r>
              <a:rPr lang="it-IT" dirty="0" err="1" smtClean="0"/>
              <a:t>than</a:t>
            </a:r>
            <a:r>
              <a:rPr lang="it-IT" dirty="0" smtClean="0"/>
              <a:t> 60 </a:t>
            </a:r>
            <a:r>
              <a:rPr lang="it-IT" dirty="0" err="1" smtClean="0"/>
              <a:t>years</a:t>
            </a:r>
            <a:endParaRPr lang="it-IT" dirty="0" smtClean="0"/>
          </a:p>
          <a:p>
            <a:r>
              <a:rPr lang="it-IT" dirty="0" smtClean="0"/>
              <a:t>The </a:t>
            </a:r>
            <a:r>
              <a:rPr lang="it-IT" dirty="0" err="1" smtClean="0"/>
              <a:t>few</a:t>
            </a:r>
            <a:r>
              <a:rPr lang="it-IT" dirty="0" smtClean="0"/>
              <a:t> </a:t>
            </a:r>
            <a:r>
              <a:rPr lang="it-IT" dirty="0" err="1" smtClean="0"/>
              <a:t>that</a:t>
            </a:r>
            <a:r>
              <a:rPr lang="it-IT" dirty="0" smtClean="0"/>
              <a:t> show some </a:t>
            </a:r>
            <a:r>
              <a:rPr lang="it-IT" dirty="0" err="1" smtClean="0"/>
              <a:t>awareness</a:t>
            </a:r>
            <a:r>
              <a:rPr lang="it-IT" dirty="0" smtClean="0"/>
              <a:t> of FS, </a:t>
            </a:r>
            <a:r>
              <a:rPr lang="it-IT" dirty="0" err="1" smtClean="0"/>
              <a:t>often</a:t>
            </a:r>
            <a:r>
              <a:rPr lang="it-IT" dirty="0" smtClean="0"/>
              <a:t> </a:t>
            </a:r>
            <a:r>
              <a:rPr lang="it-IT" dirty="0" err="1" smtClean="0"/>
              <a:t>misunderstand</a:t>
            </a:r>
            <a:r>
              <a:rPr lang="it-IT" dirty="0" smtClean="0"/>
              <a:t> FS and </a:t>
            </a:r>
            <a:r>
              <a:rPr lang="it-IT" dirty="0" err="1" smtClean="0"/>
              <a:t>what</a:t>
            </a:r>
            <a:r>
              <a:rPr lang="it-IT" dirty="0" smtClean="0"/>
              <a:t> </a:t>
            </a:r>
            <a:r>
              <a:rPr lang="it-IT" dirty="0" err="1" smtClean="0"/>
              <a:t>it</a:t>
            </a:r>
            <a:r>
              <a:rPr lang="it-IT" dirty="0" smtClean="0"/>
              <a:t> </a:t>
            </a:r>
            <a:r>
              <a:rPr lang="it-IT" dirty="0" err="1" smtClean="0"/>
              <a:t>is</a:t>
            </a:r>
            <a:r>
              <a:rPr lang="it-IT" dirty="0" smtClean="0"/>
              <a:t> </a:t>
            </a:r>
            <a:r>
              <a:rPr lang="it-IT" dirty="0" err="1" smtClean="0"/>
              <a:t>doing</a:t>
            </a:r>
            <a:endParaRPr lang="it-IT" dirty="0" smtClean="0"/>
          </a:p>
        </p:txBody>
      </p:sp>
      <p:sp>
        <p:nvSpPr>
          <p:cNvPr id="6" name="Titolo 1"/>
          <p:cNvSpPr txBox="1">
            <a:spLocks/>
          </p:cNvSpPr>
          <p:nvPr/>
        </p:nvSpPr>
        <p:spPr>
          <a:xfrm>
            <a:off x="395536" y="3645024"/>
            <a:ext cx="8229600" cy="576064"/>
          </a:xfrm>
          <a:prstGeom prst="rect">
            <a:avLst/>
          </a:prstGeom>
        </p:spPr>
        <p:txBody>
          <a:bodyPr vert="horz" anchor="b" anchorCtr="0">
            <a:normAutofit lnSpcReduction="10000"/>
          </a:bodyPr>
          <a:lstStyle>
            <a:lvl1pPr algn="l" rtl="0" eaLnBrk="1" latinLnBrk="0" hangingPunct="1">
              <a:spcBef>
                <a:spcPct val="0"/>
              </a:spcBef>
              <a:buNone/>
              <a:defRPr kumimoji="0" sz="3200" kern="1200">
                <a:solidFill>
                  <a:schemeClr val="tx2"/>
                </a:solidFill>
                <a:latin typeface="+mj-lt"/>
                <a:ea typeface="+mj-ea"/>
                <a:cs typeface="+mj-cs"/>
              </a:defRPr>
            </a:lvl1pPr>
          </a:lstStyle>
          <a:p>
            <a:r>
              <a:rPr lang="it-IT" dirty="0" smtClean="0"/>
              <a:t>A </a:t>
            </a:r>
            <a:r>
              <a:rPr lang="it-IT" dirty="0" err="1" smtClean="0"/>
              <a:t>Problem</a:t>
            </a:r>
            <a:endParaRPr lang="it-IT" dirty="0"/>
          </a:p>
        </p:txBody>
      </p:sp>
    </p:spTree>
    <p:extLst>
      <p:ext uri="{BB962C8B-B14F-4D97-AF65-F5344CB8AC3E}">
        <p14:creationId xmlns:p14="http://schemas.microsoft.com/office/powerpoint/2010/main" val="13485726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768</TotalTime>
  <Words>4009</Words>
  <Application>Microsoft Macintosh PowerPoint</Application>
  <PresentationFormat>On-screen Show (4:3)</PresentationFormat>
  <Paragraphs>476</Paragraphs>
  <Slides>59</Slides>
  <Notes>2</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59</vt:i4>
      </vt:variant>
    </vt:vector>
  </HeadingPairs>
  <TitlesOfParts>
    <vt:vector size="71" baseType="lpstr">
      <vt:lpstr>Arial Narrow</vt:lpstr>
      <vt:lpstr>BatangChe</vt:lpstr>
      <vt:lpstr>Bookman Old Style</vt:lpstr>
      <vt:lpstr>Calibri</vt:lpstr>
      <vt:lpstr>Gill Sans MT</vt:lpstr>
      <vt:lpstr>MS Mincho</vt:lpstr>
      <vt:lpstr>Symbol</vt:lpstr>
      <vt:lpstr>Times New Roman</vt:lpstr>
      <vt:lpstr>Wingdings</vt:lpstr>
      <vt:lpstr>Wingdings 3</vt:lpstr>
      <vt:lpstr>Arial</vt:lpstr>
      <vt:lpstr>Origin</vt:lpstr>
      <vt:lpstr>Anticipation, Complexity  and the Future</vt:lpstr>
      <vt:lpstr>Trento</vt:lpstr>
      <vt:lpstr>The agenda</vt:lpstr>
      <vt:lpstr>PowerPoint Presentation</vt:lpstr>
      <vt:lpstr>PowerPoint Presentation</vt:lpstr>
      <vt:lpstr>Anticipation</vt:lpstr>
      <vt:lpstr>Anticipation</vt:lpstr>
      <vt:lpstr>Some Questions about Anticipation</vt:lpstr>
      <vt:lpstr>Our Starting Point</vt:lpstr>
      <vt:lpstr>Anticipation </vt:lpstr>
      <vt:lpstr>Traditional Futures Studies</vt:lpstr>
      <vt:lpstr>New Futures Studies</vt:lpstr>
      <vt:lpstr>The Three Levels of Futures Studies</vt:lpstr>
      <vt:lpstr>Forecast </vt:lpstr>
      <vt:lpstr>Between forecast and foresight</vt:lpstr>
      <vt:lpstr>Foresight</vt:lpstr>
      <vt:lpstr>Intermezzo: the role of reframing</vt:lpstr>
      <vt:lpstr>PowerPoint Presentation</vt:lpstr>
      <vt:lpstr>PowerPoint Presentation</vt:lpstr>
      <vt:lpstr>PowerPoint Presentation</vt:lpstr>
      <vt:lpstr>Why is this important?</vt:lpstr>
      <vt:lpstr>Reframing</vt:lpstr>
      <vt:lpstr>Anticipation</vt:lpstr>
      <vt:lpstr>Anticipation</vt:lpstr>
      <vt:lpstr>Anticipation</vt:lpstr>
      <vt:lpstr>A subtle difference</vt:lpstr>
      <vt:lpstr>Anticipation</vt:lpstr>
      <vt:lpstr>PowerPoint Presentation</vt:lpstr>
      <vt:lpstr>What Next? Futures Literacy</vt:lpstr>
      <vt:lpstr>Uncertainty </vt:lpstr>
      <vt:lpstr>PowerPoint Presentation</vt:lpstr>
      <vt:lpstr>So, What Can Be Done?</vt:lpstr>
      <vt:lpstr>Complexity </vt:lpstr>
      <vt:lpstr>An understanding of complexity </vt:lpstr>
      <vt:lpstr>My position</vt:lpstr>
      <vt:lpstr>PowerPoint Presentation</vt:lpstr>
      <vt:lpstr>Two kinds of system</vt:lpstr>
      <vt:lpstr>PowerPoint Presentation</vt:lpstr>
      <vt:lpstr>Systems</vt:lpstr>
      <vt:lpstr>Forms of constitution</vt:lpstr>
      <vt:lpstr>PowerPoint Presentation</vt:lpstr>
      <vt:lpstr>The Babel of languages …</vt:lpstr>
      <vt:lpstr>Simple and complex</vt:lpstr>
      <vt:lpstr>“Complex” vs. “as-if-it-were simple” system</vt:lpstr>
      <vt:lpstr>The two understandings</vt:lpstr>
      <vt:lpstr>Remark 1</vt:lpstr>
      <vt:lpstr>Remark 2</vt:lpstr>
      <vt:lpstr>Remark 3</vt:lpstr>
      <vt:lpstr>PowerPoint Presentation</vt:lpstr>
      <vt:lpstr>When stepping up to the next level?</vt:lpstr>
      <vt:lpstr>Beware!</vt:lpstr>
      <vt:lpstr>The two main situations</vt:lpstr>
      <vt:lpstr>Further steps</vt:lpstr>
      <vt:lpstr>Anticipation</vt:lpstr>
      <vt:lpstr>Future information</vt:lpstr>
      <vt:lpstr>Beware</vt:lpstr>
      <vt:lpstr>The main claims</vt:lpstr>
      <vt:lpstr>The Three Levels of Futures Studies</vt:lpstr>
      <vt:lpstr>Conclusion</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subject/>
  <dc:creator>Roberto Poli</dc:creator>
  <cp:keywords/>
  <dc:description/>
  <cp:lastModifiedBy>Poli, Roberto</cp:lastModifiedBy>
  <cp:revision>77</cp:revision>
  <dcterms:created xsi:type="dcterms:W3CDTF">2013-11-12T13:09:22Z</dcterms:created>
  <dcterms:modified xsi:type="dcterms:W3CDTF">2015-11-05T06:12:45Z</dcterms:modified>
  <cp:category/>
</cp:coreProperties>
</file>