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3" r:id="rId8"/>
    <p:sldId id="264" r:id="rId9"/>
    <p:sldId id="266" r:id="rId10"/>
    <p:sldId id="267" r:id="rId11"/>
    <p:sldId id="268" r:id="rId12"/>
    <p:sldId id="271" r:id="rId13"/>
    <p:sldId id="269" r:id="rId14"/>
    <p:sldId id="270" r:id="rId15"/>
    <p:sldId id="272" r:id="rId16"/>
    <p:sldId id="273" r:id="rId17"/>
    <p:sldId id="275" r:id="rId18"/>
    <p:sldId id="274" r:id="rId19"/>
    <p:sldId id="276"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o Paura" initials="RP" lastIdx="1" clrIdx="0">
    <p:extLst>
      <p:ext uri="{19B8F6BF-5375-455C-9EA6-DF929625EA0E}">
        <p15:presenceInfo xmlns:p15="http://schemas.microsoft.com/office/powerpoint/2012/main" userId="fdaa3c9c8128c6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32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916F9FF-9887-46A1-B55A-D9BA440921E6}" type="datetimeFigureOut">
              <a:rPr lang="it-IT" smtClean="0"/>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250088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16F9FF-9887-46A1-B55A-D9BA440921E6}" type="datetimeFigureOut">
              <a:rPr lang="it-IT" smtClean="0"/>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501194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16F9FF-9887-46A1-B55A-D9BA440921E6}" type="datetimeFigureOut">
              <a:rPr lang="it-IT" smtClean="0"/>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4037088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916F9FF-9887-46A1-B55A-D9BA440921E6}" type="datetimeFigureOut">
              <a:rPr lang="it-IT" smtClean="0"/>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253409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916F9FF-9887-46A1-B55A-D9BA440921E6}" type="datetimeFigureOut">
              <a:rPr lang="it-IT" smtClean="0"/>
              <a:t>06/11/2015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346350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916F9FF-9887-46A1-B55A-D9BA440921E6}" type="datetimeFigureOut">
              <a:rPr lang="it-IT" smtClean="0"/>
              <a:t>06/11/2015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409089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916F9FF-9887-46A1-B55A-D9BA440921E6}" type="datetimeFigureOut">
              <a:rPr lang="it-IT" smtClean="0"/>
              <a:t>06/11/2015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1935333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916F9FF-9887-46A1-B55A-D9BA440921E6}" type="datetimeFigureOut">
              <a:rPr lang="it-IT" smtClean="0"/>
              <a:t>06/11/2015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2200435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916F9FF-9887-46A1-B55A-D9BA440921E6}" type="datetimeFigureOut">
              <a:rPr lang="it-IT" smtClean="0"/>
              <a:t>06/11/2015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233378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916F9FF-9887-46A1-B55A-D9BA440921E6}" type="datetimeFigureOut">
              <a:rPr lang="it-IT" smtClean="0"/>
              <a:t>06/11/2015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2673841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916F9FF-9887-46A1-B55A-D9BA440921E6}" type="datetimeFigureOut">
              <a:rPr lang="it-IT" smtClean="0"/>
              <a:t>06/11/2015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EF01D778-0B4D-4F86-881C-1534BEEAD850}" type="slidenum">
              <a:rPr lang="it-IT" smtClean="0"/>
              <a:t>‹N›</a:t>
            </a:fld>
            <a:endParaRPr lang="it-IT"/>
          </a:p>
        </p:txBody>
      </p:sp>
    </p:spTree>
    <p:extLst>
      <p:ext uri="{BB962C8B-B14F-4D97-AF65-F5344CB8AC3E}">
        <p14:creationId xmlns:p14="http://schemas.microsoft.com/office/powerpoint/2010/main" val="149830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6F9FF-9887-46A1-B55A-D9BA440921E6}" type="datetimeFigureOut">
              <a:rPr lang="it-IT" smtClean="0"/>
              <a:t>06/11/2015</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1D778-0B4D-4F86-881C-1534BEEAD850}" type="slidenum">
              <a:rPr lang="it-IT" smtClean="0"/>
              <a:t>‹N›</a:t>
            </a:fld>
            <a:endParaRPr lang="it-IT"/>
          </a:p>
        </p:txBody>
      </p:sp>
    </p:spTree>
    <p:extLst>
      <p:ext uri="{BB962C8B-B14F-4D97-AF65-F5344CB8AC3E}">
        <p14:creationId xmlns:p14="http://schemas.microsoft.com/office/powerpoint/2010/main" val="344064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a:blip r:embed="rId2"/>
          <a:stretch>
            <a:fillRect/>
          </a:stretch>
        </p:blipFill>
        <p:spPr>
          <a:xfrm>
            <a:off x="0" y="-10886"/>
            <a:ext cx="12206514" cy="6868886"/>
          </a:xfrm>
          <a:prstGeom prst="rect">
            <a:avLst/>
          </a:prstGeom>
        </p:spPr>
      </p:pic>
      <p:sp>
        <p:nvSpPr>
          <p:cNvPr id="6" name="CasellaDiTesto 5"/>
          <p:cNvSpPr txBox="1"/>
          <p:nvPr/>
        </p:nvSpPr>
        <p:spPr>
          <a:xfrm>
            <a:off x="14512" y="4644801"/>
            <a:ext cx="12192002" cy="2277547"/>
          </a:xfrm>
          <a:prstGeom prst="rect">
            <a:avLst/>
          </a:prstGeom>
          <a:solidFill>
            <a:schemeClr val="bg1">
              <a:alpha val="26000"/>
            </a:schemeClr>
          </a:solidFill>
          <a:effectLst/>
        </p:spPr>
        <p:txBody>
          <a:bodyPr wrap="square" rtlCol="0">
            <a:spAutoFit/>
          </a:bodyPr>
          <a:lstStyle/>
          <a:p>
            <a:pPr algn="ctr"/>
            <a:r>
              <a:rPr lang="it-IT" sz="3600" b="1" dirty="0" smtClean="0">
                <a:solidFill>
                  <a:schemeClr val="bg1"/>
                </a:solidFill>
                <a:latin typeface="Century Gothic" panose="020B0502020202020204" pitchFamily="34" charset="0"/>
              </a:rPr>
              <a:t>SCIENCE FICTION AND ANTICIPATION</a:t>
            </a:r>
          </a:p>
          <a:p>
            <a:pPr algn="ctr"/>
            <a:r>
              <a:rPr lang="it-IT" sz="2400" b="1" dirty="0" smtClean="0">
                <a:solidFill>
                  <a:schemeClr val="bg1"/>
                </a:solidFill>
                <a:latin typeface="Century Gothic" panose="020B0502020202020204" pitchFamily="34" charset="0"/>
              </a:rPr>
              <a:t>A </a:t>
            </a:r>
            <a:r>
              <a:rPr lang="it-IT" sz="2400" b="1" dirty="0" err="1" smtClean="0">
                <a:solidFill>
                  <a:schemeClr val="bg1"/>
                </a:solidFill>
                <a:latin typeface="Century Gothic" panose="020B0502020202020204" pitchFamily="34" charset="0"/>
              </a:rPr>
              <a:t>contribution</a:t>
            </a:r>
            <a:r>
              <a:rPr lang="it-IT" sz="2400" b="1" dirty="0" smtClean="0">
                <a:solidFill>
                  <a:schemeClr val="bg1"/>
                </a:solidFill>
                <a:latin typeface="Century Gothic" panose="020B0502020202020204" pitchFamily="34" charset="0"/>
              </a:rPr>
              <a:t> to </a:t>
            </a:r>
            <a:r>
              <a:rPr lang="it-IT" sz="2400" b="1" dirty="0" err="1" smtClean="0">
                <a:solidFill>
                  <a:schemeClr val="bg1"/>
                </a:solidFill>
                <a:latin typeface="Century Gothic" panose="020B0502020202020204" pitchFamily="34" charset="0"/>
              </a:rPr>
              <a:t>futures</a:t>
            </a:r>
            <a:r>
              <a:rPr lang="it-IT" sz="2400" b="1" dirty="0" smtClean="0">
                <a:solidFill>
                  <a:schemeClr val="bg1"/>
                </a:solidFill>
                <a:latin typeface="Century Gothic" panose="020B0502020202020204" pitchFamily="34" charset="0"/>
              </a:rPr>
              <a:t> </a:t>
            </a:r>
            <a:r>
              <a:rPr lang="it-IT" sz="2400" b="1" dirty="0" err="1" smtClean="0">
                <a:solidFill>
                  <a:schemeClr val="bg1"/>
                </a:solidFill>
                <a:latin typeface="Century Gothic" panose="020B0502020202020204" pitchFamily="34" charset="0"/>
              </a:rPr>
              <a:t>studies</a:t>
            </a:r>
            <a:r>
              <a:rPr lang="it-IT" sz="2400" b="1" dirty="0" smtClean="0">
                <a:solidFill>
                  <a:schemeClr val="bg1"/>
                </a:solidFill>
                <a:latin typeface="Century Gothic" panose="020B0502020202020204" pitchFamily="34" charset="0"/>
              </a:rPr>
              <a:t> and </a:t>
            </a:r>
            <a:r>
              <a:rPr lang="it-IT" sz="2400" b="1" dirty="0" err="1" smtClean="0">
                <a:solidFill>
                  <a:schemeClr val="bg1"/>
                </a:solidFill>
                <a:latin typeface="Century Gothic" panose="020B0502020202020204" pitchFamily="34" charset="0"/>
              </a:rPr>
              <a:t>foresight</a:t>
            </a:r>
            <a:r>
              <a:rPr lang="it-IT" sz="2400" b="1" dirty="0" smtClean="0">
                <a:solidFill>
                  <a:schemeClr val="bg1"/>
                </a:solidFill>
                <a:latin typeface="Century Gothic" panose="020B0502020202020204" pitchFamily="34" charset="0"/>
              </a:rPr>
              <a:t> </a:t>
            </a:r>
            <a:r>
              <a:rPr lang="it-IT" sz="2400" b="1" dirty="0" err="1" smtClean="0">
                <a:solidFill>
                  <a:schemeClr val="bg1"/>
                </a:solidFill>
                <a:latin typeface="Century Gothic" panose="020B0502020202020204" pitchFamily="34" charset="0"/>
              </a:rPr>
              <a:t>practices</a:t>
            </a:r>
            <a:endParaRPr lang="it-IT" sz="2400" b="1" dirty="0" smtClean="0">
              <a:solidFill>
                <a:schemeClr val="bg1"/>
              </a:solidFill>
              <a:latin typeface="Century Gothic" panose="020B0502020202020204" pitchFamily="34" charset="0"/>
            </a:endParaRPr>
          </a:p>
          <a:p>
            <a:pPr algn="ctr"/>
            <a:endParaRPr lang="it-IT" sz="1600" b="1" dirty="0" smtClean="0">
              <a:latin typeface="Century Gothic" panose="020B0502020202020204" pitchFamily="34" charset="0"/>
            </a:endParaRPr>
          </a:p>
          <a:p>
            <a:pPr algn="ctr"/>
            <a:r>
              <a:rPr lang="it-IT" sz="2000" dirty="0" smtClean="0">
                <a:solidFill>
                  <a:schemeClr val="bg1"/>
                </a:solidFill>
                <a:latin typeface="Century Gothic" panose="020B0502020202020204" pitchFamily="34" charset="0"/>
              </a:rPr>
              <a:t>ROBERTO PAURA</a:t>
            </a:r>
          </a:p>
          <a:p>
            <a:pPr algn="ctr"/>
            <a:endParaRPr lang="it-IT" sz="2000" b="1" dirty="0" smtClean="0">
              <a:latin typeface="Century Gothic" panose="020B0502020202020204" pitchFamily="34" charset="0"/>
            </a:endParaRPr>
          </a:p>
          <a:p>
            <a:pPr algn="ctr"/>
            <a:endParaRPr lang="it-IT" sz="2400" b="1" dirty="0">
              <a:latin typeface="Century Gothic" panose="020B0502020202020204" pitchFamily="34" charset="0"/>
            </a:endParaRP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132" y="6171717"/>
            <a:ext cx="1016249" cy="718457"/>
          </a:xfrm>
          <a:prstGeom prst="rect">
            <a:avLst/>
          </a:prstGeom>
        </p:spPr>
      </p:pic>
    </p:spTree>
    <p:extLst>
      <p:ext uri="{BB962C8B-B14F-4D97-AF65-F5344CB8AC3E}">
        <p14:creationId xmlns:p14="http://schemas.microsoft.com/office/powerpoint/2010/main" val="682884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in </a:t>
            </a:r>
            <a:r>
              <a:rPr lang="it-IT" sz="3600" dirty="0" err="1" smtClean="0">
                <a:solidFill>
                  <a:schemeClr val="bg1"/>
                </a:solidFill>
                <a:latin typeface="Century Gothic" panose="020B0502020202020204" pitchFamily="34" charset="0"/>
              </a:rPr>
              <a:t>foresight</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practice</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1833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3" name="CasellaDiTesto 2"/>
          <p:cNvSpPr txBox="1"/>
          <p:nvPr/>
        </p:nvSpPr>
        <p:spPr>
          <a:xfrm>
            <a:off x="4240585" y="1183342"/>
            <a:ext cx="7485250" cy="5632311"/>
          </a:xfrm>
          <a:prstGeom prst="rect">
            <a:avLst/>
          </a:prstGeom>
          <a:noFill/>
        </p:spPr>
        <p:txBody>
          <a:bodyPr wrap="square" rtlCol="0">
            <a:spAutoFit/>
          </a:bodyPr>
          <a:lstStyle/>
          <a:p>
            <a:r>
              <a:rPr lang="it-IT" sz="2000" b="1" i="1" dirty="0" smtClean="0">
                <a:solidFill>
                  <a:schemeClr val="bg1"/>
                </a:solidFill>
                <a:latin typeface="Century Gothic" panose="020B0502020202020204" pitchFamily="34" charset="0"/>
              </a:rPr>
              <a:t>An Aura of </a:t>
            </a:r>
            <a:r>
              <a:rPr lang="it-IT" sz="2000" b="1" i="1" dirty="0" err="1" smtClean="0">
                <a:solidFill>
                  <a:schemeClr val="bg1"/>
                </a:solidFill>
                <a:latin typeface="Century Gothic" panose="020B0502020202020204" pitchFamily="34" charset="0"/>
              </a:rPr>
              <a:t>Familiarity</a:t>
            </a:r>
            <a:r>
              <a:rPr lang="it-IT" sz="2000" b="1" i="1" dirty="0" smtClean="0">
                <a:solidFill>
                  <a:schemeClr val="bg1"/>
                </a:solidFill>
                <a:latin typeface="Century Gothic" panose="020B0502020202020204" pitchFamily="34" charset="0"/>
              </a:rPr>
              <a:t>: Visions from the </a:t>
            </a:r>
            <a:r>
              <a:rPr lang="it-IT" sz="2000" b="1" i="1" dirty="0" err="1" smtClean="0">
                <a:solidFill>
                  <a:schemeClr val="bg1"/>
                </a:solidFill>
                <a:latin typeface="Century Gothic" panose="020B0502020202020204" pitchFamily="34" charset="0"/>
              </a:rPr>
              <a:t>Coming</a:t>
            </a:r>
            <a:r>
              <a:rPr lang="it-IT" sz="2000" b="1" i="1" dirty="0" smtClean="0">
                <a:solidFill>
                  <a:schemeClr val="bg1"/>
                </a:solidFill>
                <a:latin typeface="Century Gothic" panose="020B0502020202020204" pitchFamily="34" charset="0"/>
              </a:rPr>
              <a:t> Ange of </a:t>
            </a:r>
            <a:r>
              <a:rPr lang="it-IT" sz="2000" b="1" i="1" dirty="0" err="1" smtClean="0">
                <a:solidFill>
                  <a:schemeClr val="bg1"/>
                </a:solidFill>
                <a:latin typeface="Century Gothic" panose="020B0502020202020204" pitchFamily="34" charset="0"/>
              </a:rPr>
              <a:t>Networked</a:t>
            </a:r>
            <a:r>
              <a:rPr lang="it-IT" sz="2000" b="1" i="1" dirty="0" smtClean="0">
                <a:solidFill>
                  <a:schemeClr val="bg1"/>
                </a:solidFill>
                <a:latin typeface="Century Gothic" panose="020B0502020202020204" pitchFamily="34" charset="0"/>
              </a:rPr>
              <a:t> </a:t>
            </a:r>
            <a:r>
              <a:rPr lang="it-IT" sz="2000" b="1" i="1" dirty="0" err="1" smtClean="0">
                <a:solidFill>
                  <a:schemeClr val="bg1"/>
                </a:solidFill>
                <a:latin typeface="Century Gothic" panose="020B0502020202020204" pitchFamily="34" charset="0"/>
              </a:rPr>
              <a:t>Matter</a:t>
            </a:r>
            <a:endParaRPr lang="it-IT" sz="2000" b="1" i="1" dirty="0" smtClean="0">
              <a:solidFill>
                <a:schemeClr val="bg1"/>
              </a:solidFill>
              <a:latin typeface="Century Gothic" panose="020B0502020202020204" pitchFamily="34" charset="0"/>
            </a:endParaRPr>
          </a:p>
          <a:p>
            <a:endParaRPr lang="it-IT" sz="2000" b="1" dirty="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A </a:t>
            </a:r>
            <a:r>
              <a:rPr lang="it-IT" sz="2000" dirty="0" err="1" smtClean="0">
                <a:solidFill>
                  <a:schemeClr val="bg1"/>
                </a:solidFill>
                <a:latin typeface="Century Gothic" panose="020B0502020202020204" pitchFamily="34" charset="0"/>
              </a:rPr>
              <a:t>project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promoted</a:t>
            </a:r>
            <a:r>
              <a:rPr lang="it-IT" sz="2000" dirty="0" smtClean="0">
                <a:solidFill>
                  <a:schemeClr val="bg1"/>
                </a:solidFill>
                <a:latin typeface="Century Gothic" panose="020B0502020202020204" pitchFamily="34" charset="0"/>
              </a:rPr>
              <a:t> by the </a:t>
            </a:r>
            <a:r>
              <a:rPr lang="it-IT" sz="2000" dirty="0" err="1" smtClean="0">
                <a:solidFill>
                  <a:schemeClr val="bg1"/>
                </a:solidFill>
                <a:latin typeface="Century Gothic" panose="020B0502020202020204" pitchFamily="34" charset="0"/>
              </a:rPr>
              <a:t>Institute</a:t>
            </a:r>
            <a:r>
              <a:rPr lang="it-IT" sz="2000" dirty="0" smtClean="0">
                <a:solidFill>
                  <a:schemeClr val="bg1"/>
                </a:solidFill>
                <a:latin typeface="Century Gothic" panose="020B0502020202020204" pitchFamily="34" charset="0"/>
              </a:rPr>
              <a:t> for the Future in 2013: </a:t>
            </a:r>
            <a:r>
              <a:rPr lang="it-IT" sz="2000" dirty="0" err="1" smtClean="0">
                <a:solidFill>
                  <a:schemeClr val="bg1"/>
                </a:solidFill>
                <a:latin typeface="Century Gothic" panose="020B0502020202020204" pitchFamily="34" charset="0"/>
              </a:rPr>
              <a:t>six</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leading</a:t>
            </a:r>
            <a:r>
              <a:rPr lang="it-IT" sz="2000" dirty="0" smtClean="0">
                <a:solidFill>
                  <a:schemeClr val="bg1"/>
                </a:solidFill>
                <a:latin typeface="Century Gothic" panose="020B0502020202020204" pitchFamily="34" charset="0"/>
              </a:rPr>
              <a:t> SF </a:t>
            </a:r>
            <a:r>
              <a:rPr lang="it-IT" sz="2000" dirty="0" err="1" smtClean="0">
                <a:solidFill>
                  <a:schemeClr val="bg1"/>
                </a:solidFill>
                <a:latin typeface="Century Gothic" panose="020B0502020202020204" pitchFamily="34" charset="0"/>
              </a:rPr>
              <a:t>writers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write</a:t>
            </a:r>
            <a:r>
              <a:rPr lang="it-IT" sz="2000" dirty="0" smtClean="0">
                <a:solidFill>
                  <a:schemeClr val="bg1"/>
                </a:solidFill>
                <a:latin typeface="Century Gothic" panose="020B0502020202020204" pitchFamily="34" charset="0"/>
              </a:rPr>
              <a:t> short stories on the </a:t>
            </a:r>
            <a:r>
              <a:rPr lang="it-IT" sz="2000" dirty="0" err="1" smtClean="0">
                <a:solidFill>
                  <a:schemeClr val="bg1"/>
                </a:solidFill>
                <a:latin typeface="Century Gothic" panose="020B0502020202020204" pitchFamily="34" charset="0"/>
              </a:rPr>
              <a:t>coming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revolution</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represented</a:t>
            </a:r>
            <a:r>
              <a:rPr lang="it-IT" sz="2000" dirty="0" smtClean="0">
                <a:solidFill>
                  <a:schemeClr val="bg1"/>
                </a:solidFill>
                <a:latin typeface="Century Gothic" panose="020B0502020202020204" pitchFamily="34" charset="0"/>
              </a:rPr>
              <a:t> by the Internet of </a:t>
            </a:r>
            <a:r>
              <a:rPr lang="it-IT" sz="2000" dirty="0" err="1" smtClean="0">
                <a:solidFill>
                  <a:schemeClr val="bg1"/>
                </a:solidFill>
                <a:latin typeface="Century Gothic" panose="020B0502020202020204" pitchFamily="34" charset="0"/>
              </a:rPr>
              <a:t>Things</a:t>
            </a:r>
            <a:r>
              <a:rPr lang="it-IT" sz="2000" dirty="0" smtClean="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The scientific framework is provided by IFTF’s Technology Horizon Program. </a:t>
            </a:r>
          </a:p>
          <a:p>
            <a:endParaRPr lang="en-US" sz="2000" dirty="0">
              <a:solidFill>
                <a:schemeClr val="bg1"/>
              </a:solidFill>
              <a:latin typeface="Century Gothic" panose="020B0502020202020204" pitchFamily="34" charset="0"/>
            </a:endParaRPr>
          </a:p>
          <a:p>
            <a:r>
              <a:rPr lang="en-US" sz="2000" dirty="0" smtClean="0">
                <a:solidFill>
                  <a:schemeClr val="bg1"/>
                </a:solidFill>
                <a:latin typeface="Century Gothic" panose="020B0502020202020204" pitchFamily="34" charset="0"/>
              </a:rPr>
              <a:t>In a first phase, workshops and interviews with scientists, engineers, entrepreneurs, and designers are conducted, along with a scanning of science and technology journals. In the </a:t>
            </a:r>
            <a:r>
              <a:rPr lang="en-US" sz="2000" dirty="0">
                <a:solidFill>
                  <a:schemeClr val="bg1"/>
                </a:solidFill>
                <a:latin typeface="Century Gothic" panose="020B0502020202020204" pitchFamily="34" charset="0"/>
              </a:rPr>
              <a:t>second phase, </a:t>
            </a:r>
            <a:r>
              <a:rPr lang="it-IT" sz="2000" dirty="0" smtClean="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we </a:t>
            </a:r>
            <a:r>
              <a:rPr lang="en-US" sz="2000" dirty="0">
                <a:solidFill>
                  <a:schemeClr val="bg1"/>
                </a:solidFill>
                <a:latin typeface="Century Gothic" panose="020B0502020202020204" pitchFamily="34" charset="0"/>
              </a:rPr>
              <a:t>asked these writers to envision a world where humans have unprecedented control of matter at all scales, and to share with us a glimpse of daily life in that world. It was a process meant to make the future </a:t>
            </a:r>
            <a:r>
              <a:rPr lang="en-US" sz="2000" dirty="0" smtClean="0">
                <a:solidFill>
                  <a:schemeClr val="bg1"/>
                </a:solidFill>
                <a:latin typeface="Century Gothic" panose="020B0502020202020204" pitchFamily="34" charset="0"/>
              </a:rPr>
              <a:t>tangible</a:t>
            </a:r>
            <a:r>
              <a:rPr lang="it-IT" sz="2000" dirty="0" smtClean="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 </a:t>
            </a:r>
            <a:endParaRPr lang="en-US" sz="2000" dirty="0">
              <a:solidFill>
                <a:schemeClr val="bg1"/>
              </a:solidFill>
              <a:latin typeface="Century Gothic" panose="020B0502020202020204" pitchFamily="34" charset="0"/>
            </a:endParaRPr>
          </a:p>
          <a:p>
            <a:endParaRPr lang="it-IT" sz="2000" dirty="0">
              <a:solidFill>
                <a:schemeClr val="bg1"/>
              </a:solidFill>
              <a:latin typeface="Century Gothic" panose="020B0502020202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896" y="1183342"/>
            <a:ext cx="3326185" cy="5180124"/>
          </a:xfrm>
          <a:prstGeom prst="rect">
            <a:avLst/>
          </a:prstGeom>
        </p:spPr>
      </p:pic>
    </p:spTree>
    <p:extLst>
      <p:ext uri="{BB962C8B-B14F-4D97-AF65-F5344CB8AC3E}">
        <p14:creationId xmlns:p14="http://schemas.microsoft.com/office/powerpoint/2010/main" val="1203595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err="1" smtClean="0">
                <a:solidFill>
                  <a:schemeClr val="bg1"/>
                </a:solidFill>
                <a:latin typeface="Century Gothic" panose="020B0502020202020204" pitchFamily="34" charset="0"/>
              </a:rPr>
              <a:t>Intersections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beteween</a:t>
            </a:r>
            <a:r>
              <a:rPr lang="it-IT" sz="3600" dirty="0" smtClean="0">
                <a:solidFill>
                  <a:schemeClr val="bg1"/>
                </a:solidFill>
                <a:latin typeface="Century Gothic" panose="020B0502020202020204" pitchFamily="34" charset="0"/>
              </a:rPr>
              <a:t> SF and FS (</a:t>
            </a:r>
            <a:r>
              <a:rPr lang="it-IT" sz="3600" dirty="0" err="1" smtClean="0">
                <a:solidFill>
                  <a:schemeClr val="bg1"/>
                </a:solidFill>
                <a:latin typeface="Century Gothic" panose="020B0502020202020204" pitchFamily="34" charset="0"/>
              </a:rPr>
              <a:t>Futures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Studies</a:t>
            </a:r>
            <a:r>
              <a:rPr lang="it-IT" sz="3600" dirty="0" smtClean="0">
                <a:solidFill>
                  <a:schemeClr val="bg1"/>
                </a:solidFill>
                <a:latin typeface="Century Gothic" panose="020B0502020202020204" pitchFamily="34" charset="0"/>
              </a:rPr>
              <a:t>)</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3" name="CasellaDiTesto 2"/>
          <p:cNvSpPr txBox="1"/>
          <p:nvPr/>
        </p:nvSpPr>
        <p:spPr>
          <a:xfrm>
            <a:off x="2768183" y="1056992"/>
            <a:ext cx="3128404" cy="2246769"/>
          </a:xfrm>
          <a:prstGeom prst="rect">
            <a:avLst/>
          </a:prstGeom>
          <a:noFill/>
        </p:spPr>
        <p:txBody>
          <a:bodyPr wrap="square" rtlCol="0">
            <a:spAutoFit/>
          </a:bodyPr>
          <a:lstStyle/>
          <a:p>
            <a:r>
              <a:rPr lang="it-IT" sz="2000" b="1" i="1" dirty="0" err="1" smtClean="0">
                <a:solidFill>
                  <a:schemeClr val="bg1"/>
                </a:solidFill>
                <a:latin typeface="Century Gothic" panose="020B0502020202020204" pitchFamily="34" charset="0"/>
              </a:rPr>
              <a:t>Twelve</a:t>
            </a:r>
            <a:r>
              <a:rPr lang="it-IT" sz="2000" b="1" i="1" dirty="0" smtClean="0">
                <a:solidFill>
                  <a:schemeClr val="bg1"/>
                </a:solidFill>
                <a:latin typeface="Century Gothic" panose="020B0502020202020204" pitchFamily="34" charset="0"/>
              </a:rPr>
              <a:t> </a:t>
            </a:r>
            <a:r>
              <a:rPr lang="it-IT" sz="2000" b="1" i="1" dirty="0" err="1" smtClean="0">
                <a:solidFill>
                  <a:schemeClr val="bg1"/>
                </a:solidFill>
                <a:latin typeface="Century Gothic" panose="020B0502020202020204" pitchFamily="34" charset="0"/>
              </a:rPr>
              <a:t>Tomorrows</a:t>
            </a:r>
            <a:endParaRPr lang="it-IT" sz="2000" b="1" i="1" dirty="0" smtClean="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A special </a:t>
            </a:r>
            <a:r>
              <a:rPr lang="it-IT" sz="2000" dirty="0" err="1" smtClean="0">
                <a:solidFill>
                  <a:schemeClr val="bg1"/>
                </a:solidFill>
                <a:latin typeface="Century Gothic" panose="020B0502020202020204" pitchFamily="34" charset="0"/>
              </a:rPr>
              <a:t>annual</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issue</a:t>
            </a:r>
            <a:r>
              <a:rPr lang="it-IT" sz="2000" dirty="0" smtClean="0">
                <a:solidFill>
                  <a:schemeClr val="bg1"/>
                </a:solidFill>
                <a:latin typeface="Century Gothic" panose="020B0502020202020204" pitchFamily="34" charset="0"/>
              </a:rPr>
              <a:t> of </a:t>
            </a:r>
            <a:r>
              <a:rPr lang="it-IT" sz="2000" i="1" dirty="0" smtClean="0">
                <a:solidFill>
                  <a:schemeClr val="bg1"/>
                </a:solidFill>
                <a:latin typeface="Century Gothic" panose="020B0502020202020204" pitchFamily="34" charset="0"/>
              </a:rPr>
              <a:t>MIT Technology </a:t>
            </a:r>
            <a:r>
              <a:rPr lang="it-IT" sz="2000" i="1" dirty="0" err="1" smtClean="0">
                <a:solidFill>
                  <a:schemeClr val="bg1"/>
                </a:solidFill>
                <a:latin typeface="Century Gothic" panose="020B0502020202020204" pitchFamily="34" charset="0"/>
              </a:rPr>
              <a:t>Review</a:t>
            </a:r>
            <a:r>
              <a:rPr lang="it-IT" sz="2000" dirty="0">
                <a:solidFill>
                  <a:schemeClr val="bg1"/>
                </a:solidFill>
                <a:latin typeface="Century Gothic" panose="020B0502020202020204" pitchFamily="34" charset="0"/>
              </a:rPr>
              <a:t> </a:t>
            </a:r>
            <a:r>
              <a:rPr lang="it-IT" sz="2000" dirty="0" smtClean="0">
                <a:solidFill>
                  <a:schemeClr val="bg1"/>
                </a:solidFill>
                <a:latin typeface="Century Gothic" panose="020B0502020202020204" pitchFamily="34" charset="0"/>
              </a:rPr>
              <a:t>with SF stories </a:t>
            </a:r>
            <a:r>
              <a:rPr lang="it-IT" sz="2000" dirty="0" err="1" smtClean="0">
                <a:solidFill>
                  <a:schemeClr val="bg1"/>
                </a:solidFill>
                <a:latin typeface="Century Gothic" panose="020B0502020202020204" pitchFamily="34" charset="0"/>
              </a:rPr>
              <a:t>inspired</a:t>
            </a:r>
            <a:r>
              <a:rPr lang="it-IT" sz="2000" dirty="0" smtClean="0">
                <a:solidFill>
                  <a:schemeClr val="bg1"/>
                </a:solidFill>
                <a:latin typeface="Century Gothic" panose="020B0502020202020204" pitchFamily="34" charset="0"/>
              </a:rPr>
              <a:t> by the </a:t>
            </a:r>
            <a:r>
              <a:rPr lang="it-IT" sz="2000" dirty="0" err="1" smtClean="0">
                <a:solidFill>
                  <a:schemeClr val="bg1"/>
                </a:solidFill>
                <a:latin typeface="Century Gothic" panose="020B0502020202020204" pitchFamily="34" charset="0"/>
              </a:rPr>
              <a:t>real</a:t>
            </a:r>
            <a:r>
              <a:rPr lang="it-IT" sz="2000" dirty="0" smtClean="0">
                <a:solidFill>
                  <a:schemeClr val="bg1"/>
                </a:solidFill>
                <a:latin typeface="Century Gothic" panose="020B0502020202020204" pitchFamily="34" charset="0"/>
              </a:rPr>
              <a:t>-life </a:t>
            </a:r>
            <a:r>
              <a:rPr lang="it-IT" sz="2000" dirty="0" err="1" smtClean="0">
                <a:solidFill>
                  <a:schemeClr val="bg1"/>
                </a:solidFill>
                <a:latin typeface="Century Gothic" panose="020B0502020202020204" pitchFamily="34" charset="0"/>
              </a:rPr>
              <a:t>breakthroughs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covered</a:t>
            </a:r>
            <a:r>
              <a:rPr lang="it-IT" sz="2000" dirty="0" smtClean="0">
                <a:solidFill>
                  <a:schemeClr val="bg1"/>
                </a:solidFill>
                <a:latin typeface="Century Gothic" panose="020B0502020202020204" pitchFamily="34" charset="0"/>
              </a:rPr>
              <a:t> in the magazine.</a:t>
            </a:r>
            <a:endParaRPr lang="it-IT" sz="2000" dirty="0">
              <a:solidFill>
                <a:schemeClr val="bg1"/>
              </a:solidFill>
              <a:latin typeface="Century Gothic" panose="020B0502020202020204" pitchFamily="34" charset="0"/>
            </a:endParaRP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3901" y="1094932"/>
            <a:ext cx="1963591" cy="2904565"/>
          </a:xfrm>
          <a:prstGeom prst="rect">
            <a:avLst/>
          </a:prstGeom>
        </p:spPr>
      </p:pic>
      <p:pic>
        <p:nvPicPr>
          <p:cNvPr id="11" name="Immagin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46836" y="1094932"/>
            <a:ext cx="2111046" cy="2969538"/>
          </a:xfrm>
          <a:prstGeom prst="rect">
            <a:avLst/>
          </a:prstGeom>
        </p:spPr>
      </p:pic>
      <p:sp>
        <p:nvSpPr>
          <p:cNvPr id="13" name="CasellaDiTesto 12"/>
          <p:cNvSpPr txBox="1"/>
          <p:nvPr/>
        </p:nvSpPr>
        <p:spPr>
          <a:xfrm>
            <a:off x="8328352" y="1056992"/>
            <a:ext cx="3128404" cy="2246769"/>
          </a:xfrm>
          <a:prstGeom prst="rect">
            <a:avLst/>
          </a:prstGeom>
          <a:noFill/>
        </p:spPr>
        <p:txBody>
          <a:bodyPr wrap="square" rtlCol="0">
            <a:spAutoFit/>
          </a:bodyPr>
          <a:lstStyle/>
          <a:p>
            <a:r>
              <a:rPr lang="it-IT" sz="2000" b="1" i="1" dirty="0" err="1" smtClean="0">
                <a:solidFill>
                  <a:schemeClr val="bg1"/>
                </a:solidFill>
                <a:latin typeface="Century Gothic" panose="020B0502020202020204" pitchFamily="34" charset="0"/>
              </a:rPr>
              <a:t>Futures</a:t>
            </a:r>
            <a:endParaRPr lang="it-IT" sz="2000" b="1" i="1" dirty="0" smtClean="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An </a:t>
            </a:r>
            <a:r>
              <a:rPr lang="it-IT" sz="2000" dirty="0" err="1" smtClean="0">
                <a:solidFill>
                  <a:schemeClr val="bg1"/>
                </a:solidFill>
                <a:latin typeface="Century Gothic" panose="020B0502020202020204" pitchFamily="34" charset="0"/>
              </a:rPr>
              <a:t>anthology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that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collects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every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year</a:t>
            </a:r>
            <a:r>
              <a:rPr lang="it-IT" sz="2000" dirty="0" smtClean="0">
                <a:solidFill>
                  <a:schemeClr val="bg1"/>
                </a:solidFill>
                <a:latin typeface="Century Gothic" panose="020B0502020202020204" pitchFamily="34" charset="0"/>
              </a:rPr>
              <a:t> the stories and </a:t>
            </a:r>
            <a:r>
              <a:rPr lang="it-IT" sz="2000" dirty="0" err="1" smtClean="0">
                <a:solidFill>
                  <a:schemeClr val="bg1"/>
                </a:solidFill>
                <a:latin typeface="Century Gothic" panose="020B0502020202020204" pitchFamily="34" charset="0"/>
              </a:rPr>
              <a:t>visions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published</a:t>
            </a:r>
            <a:r>
              <a:rPr lang="it-IT" sz="2000" dirty="0" smtClean="0">
                <a:solidFill>
                  <a:schemeClr val="bg1"/>
                </a:solidFill>
                <a:latin typeface="Century Gothic" panose="020B0502020202020204" pitchFamily="34" charset="0"/>
              </a:rPr>
              <a:t> in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Nature</a:t>
            </a:r>
            <a:r>
              <a:rPr lang="it-IT" sz="2000" dirty="0" err="1" smtClean="0">
                <a:solidFill>
                  <a:schemeClr val="bg1"/>
                </a:solidFill>
                <a:latin typeface="Century Gothic" panose="020B0502020202020204" pitchFamily="34" charset="0"/>
              </a:rPr>
              <a:t>’s</a:t>
            </a:r>
            <a:r>
              <a:rPr lang="it-IT" sz="2000" dirty="0" smtClean="0">
                <a:solidFill>
                  <a:schemeClr val="bg1"/>
                </a:solidFill>
                <a:latin typeface="Century Gothic" panose="020B0502020202020204" pitchFamily="34" charset="0"/>
              </a:rPr>
              <a:t> science-fiction </a:t>
            </a:r>
            <a:r>
              <a:rPr lang="it-IT" sz="2000" dirty="0" err="1" smtClean="0">
                <a:solidFill>
                  <a:schemeClr val="bg1"/>
                </a:solidFill>
                <a:latin typeface="Century Gothic" panose="020B0502020202020204" pitchFamily="34" charset="0"/>
              </a:rPr>
              <a:t>weekly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column</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5066" y="3490484"/>
            <a:ext cx="1990097" cy="2935426"/>
          </a:xfrm>
          <a:prstGeom prst="rect">
            <a:avLst/>
          </a:prstGeom>
        </p:spPr>
      </p:pic>
      <p:sp>
        <p:nvSpPr>
          <p:cNvPr id="15" name="CasellaDiTesto 14"/>
          <p:cNvSpPr txBox="1"/>
          <p:nvPr/>
        </p:nvSpPr>
        <p:spPr>
          <a:xfrm>
            <a:off x="5661213" y="4443864"/>
            <a:ext cx="4639234" cy="1938992"/>
          </a:xfrm>
          <a:prstGeom prst="rect">
            <a:avLst/>
          </a:prstGeom>
          <a:noFill/>
        </p:spPr>
        <p:txBody>
          <a:bodyPr wrap="square" rtlCol="0">
            <a:spAutoFit/>
          </a:bodyPr>
          <a:lstStyle/>
          <a:p>
            <a:r>
              <a:rPr lang="it-IT" sz="2000" b="1" i="1" dirty="0" err="1" smtClean="0">
                <a:solidFill>
                  <a:schemeClr val="bg1"/>
                </a:solidFill>
                <a:latin typeface="Century Gothic" panose="020B0502020202020204" pitchFamily="34" charset="0"/>
              </a:rPr>
              <a:t>Arc</a:t>
            </a:r>
            <a:endParaRPr lang="it-IT" sz="2000" b="1" i="1" dirty="0" smtClean="0">
              <a:solidFill>
                <a:schemeClr val="bg1"/>
              </a:solidFill>
              <a:latin typeface="Century Gothic" panose="020B0502020202020204" pitchFamily="34" charset="0"/>
            </a:endParaRPr>
          </a:p>
          <a:p>
            <a:r>
              <a:rPr lang="it-IT" sz="2000" dirty="0" err="1" smtClean="0">
                <a:solidFill>
                  <a:schemeClr val="bg1"/>
                </a:solidFill>
                <a:latin typeface="Century Gothic" panose="020B0502020202020204" pitchFamily="34" charset="0"/>
              </a:rPr>
              <a:t>Subtitled</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&amp; fiction», a </a:t>
            </a:r>
            <a:r>
              <a:rPr lang="it-IT" sz="2000" dirty="0" err="1" smtClean="0">
                <a:solidFill>
                  <a:schemeClr val="bg1"/>
                </a:solidFill>
                <a:latin typeface="Century Gothic" panose="020B0502020202020204" pitchFamily="34" charset="0"/>
              </a:rPr>
              <a:t>bimonthly</a:t>
            </a:r>
            <a:r>
              <a:rPr lang="it-IT" sz="2000" dirty="0" smtClean="0">
                <a:solidFill>
                  <a:schemeClr val="bg1"/>
                </a:solidFill>
                <a:latin typeface="Century Gothic" panose="020B0502020202020204" pitchFamily="34" charset="0"/>
              </a:rPr>
              <a:t> magazine from the </a:t>
            </a:r>
            <a:r>
              <a:rPr lang="it-IT" sz="2000" dirty="0" err="1" smtClean="0">
                <a:solidFill>
                  <a:schemeClr val="bg1"/>
                </a:solidFill>
                <a:latin typeface="Century Gothic" panose="020B0502020202020204" pitchFamily="34" charset="0"/>
              </a:rPr>
              <a:t>makers</a:t>
            </a:r>
            <a:r>
              <a:rPr lang="it-IT" sz="2000" dirty="0" smtClean="0">
                <a:solidFill>
                  <a:schemeClr val="bg1"/>
                </a:solidFill>
                <a:latin typeface="Century Gothic" panose="020B0502020202020204" pitchFamily="34" charset="0"/>
              </a:rPr>
              <a:t> of </a:t>
            </a:r>
            <a:r>
              <a:rPr lang="it-IT" sz="2000" i="1" dirty="0" smtClean="0">
                <a:solidFill>
                  <a:schemeClr val="bg1"/>
                </a:solidFill>
                <a:latin typeface="Century Gothic" panose="020B0502020202020204" pitchFamily="34" charset="0"/>
              </a:rPr>
              <a:t>New </a:t>
            </a:r>
            <a:r>
              <a:rPr lang="it-IT" sz="2000" i="1" dirty="0" err="1" smtClean="0">
                <a:solidFill>
                  <a:schemeClr val="bg1"/>
                </a:solidFill>
                <a:latin typeface="Century Gothic" panose="020B0502020202020204" pitchFamily="34" charset="0"/>
              </a:rPr>
              <a:t>Scientist</a:t>
            </a:r>
            <a:r>
              <a:rPr lang="it-IT" sz="2000" dirty="0" smtClean="0">
                <a:solidFill>
                  <a:schemeClr val="bg1"/>
                </a:solidFill>
                <a:latin typeface="Century Gothic" panose="020B0502020202020204" pitchFamily="34" charset="0"/>
              </a:rPr>
              <a:t>, with SF stories and </a:t>
            </a:r>
            <a:r>
              <a:rPr lang="it-IT" sz="2000" dirty="0" err="1" smtClean="0">
                <a:solidFill>
                  <a:schemeClr val="bg1"/>
                </a:solidFill>
                <a:latin typeface="Century Gothic" panose="020B0502020202020204" pitchFamily="34" charset="0"/>
              </a:rPr>
              <a:t>articles</a:t>
            </a:r>
            <a:r>
              <a:rPr lang="it-IT" sz="2000" dirty="0" smtClean="0">
                <a:solidFill>
                  <a:schemeClr val="bg1"/>
                </a:solidFill>
                <a:latin typeface="Century Gothic" panose="020B0502020202020204" pitchFamily="34" charset="0"/>
              </a:rPr>
              <a:t> on future </a:t>
            </a:r>
            <a:r>
              <a:rPr lang="it-IT" sz="2000" dirty="0" err="1" smtClean="0">
                <a:solidFill>
                  <a:schemeClr val="bg1"/>
                </a:solidFill>
                <a:latin typeface="Century Gothic" panose="020B0502020202020204" pitchFamily="34" charset="0"/>
              </a:rPr>
              <a:t>scenarios</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315408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err="1" smtClean="0">
                <a:solidFill>
                  <a:schemeClr val="bg1"/>
                </a:solidFill>
                <a:latin typeface="Century Gothic" panose="020B0502020202020204" pitchFamily="34" charset="0"/>
              </a:rPr>
              <a:t>Intersections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beteween</a:t>
            </a:r>
            <a:r>
              <a:rPr lang="it-IT" sz="3600" dirty="0" smtClean="0">
                <a:solidFill>
                  <a:schemeClr val="bg1"/>
                </a:solidFill>
                <a:latin typeface="Century Gothic" panose="020B0502020202020204" pitchFamily="34" charset="0"/>
              </a:rPr>
              <a:t> SF and FS (</a:t>
            </a:r>
            <a:r>
              <a:rPr lang="it-IT" sz="3600" dirty="0" err="1" smtClean="0">
                <a:solidFill>
                  <a:schemeClr val="bg1"/>
                </a:solidFill>
                <a:latin typeface="Century Gothic" panose="020B0502020202020204" pitchFamily="34" charset="0"/>
              </a:rPr>
              <a:t>Futures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Studies</a:t>
            </a:r>
            <a:r>
              <a:rPr lang="it-IT" sz="3600" dirty="0" smtClean="0">
                <a:solidFill>
                  <a:schemeClr val="bg1"/>
                </a:solidFill>
                <a:latin typeface="Century Gothic" panose="020B0502020202020204" pitchFamily="34" charset="0"/>
              </a:rPr>
              <a:t>)</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3" name="CasellaDiTesto 2"/>
          <p:cNvSpPr txBox="1"/>
          <p:nvPr/>
        </p:nvSpPr>
        <p:spPr>
          <a:xfrm>
            <a:off x="2768183" y="1056992"/>
            <a:ext cx="3128404" cy="2554545"/>
          </a:xfrm>
          <a:prstGeom prst="rect">
            <a:avLst/>
          </a:prstGeom>
          <a:noFill/>
        </p:spPr>
        <p:txBody>
          <a:bodyPr wrap="square" rtlCol="0">
            <a:spAutoFit/>
          </a:bodyPr>
          <a:lstStyle/>
          <a:p>
            <a:r>
              <a:rPr lang="it-IT" sz="2000" b="1" i="1" dirty="0" smtClean="0">
                <a:solidFill>
                  <a:schemeClr val="bg1"/>
                </a:solidFill>
                <a:latin typeface="Century Gothic" panose="020B0502020202020204" pitchFamily="34" charset="0"/>
              </a:rPr>
              <a:t>Storie dal domani</a:t>
            </a:r>
          </a:p>
          <a:p>
            <a:r>
              <a:rPr lang="it-IT" sz="2000" dirty="0" smtClean="0">
                <a:solidFill>
                  <a:schemeClr val="bg1"/>
                </a:solidFill>
                <a:latin typeface="Century Gothic" panose="020B0502020202020204" pitchFamily="34" charset="0"/>
              </a:rPr>
              <a:t>A </a:t>
            </a:r>
            <a:r>
              <a:rPr lang="it-IT" sz="2000" dirty="0" err="1" smtClean="0">
                <a:solidFill>
                  <a:schemeClr val="bg1"/>
                </a:solidFill>
                <a:latin typeface="Century Gothic" panose="020B0502020202020204" pitchFamily="34" charset="0"/>
              </a:rPr>
              <a:t>selection</a:t>
            </a:r>
            <a:r>
              <a:rPr lang="it-IT" sz="2000" dirty="0" smtClean="0">
                <a:solidFill>
                  <a:schemeClr val="bg1"/>
                </a:solidFill>
                <a:latin typeface="Century Gothic" panose="020B0502020202020204" pitchFamily="34" charset="0"/>
              </a:rPr>
              <a:t> of </a:t>
            </a:r>
            <a:r>
              <a:rPr lang="it-IT" sz="2000" dirty="0" err="1" smtClean="0">
                <a:solidFill>
                  <a:schemeClr val="bg1"/>
                </a:solidFill>
                <a:latin typeface="Century Gothic" panose="020B0502020202020204" pitchFamily="34" charset="0"/>
              </a:rPr>
              <a:t>twelve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imagined</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written</a:t>
            </a:r>
            <a:r>
              <a:rPr lang="it-IT" sz="2000" dirty="0" smtClean="0">
                <a:solidFill>
                  <a:schemeClr val="bg1"/>
                </a:solidFill>
                <a:latin typeface="Century Gothic" panose="020B0502020202020204" pitchFamily="34" charset="0"/>
              </a:rPr>
              <a:t> by 9 SF </a:t>
            </a:r>
            <a:r>
              <a:rPr lang="it-IT" sz="2000" dirty="0" err="1" smtClean="0">
                <a:solidFill>
                  <a:schemeClr val="bg1"/>
                </a:solidFill>
                <a:latin typeface="Century Gothic" panose="020B0502020202020204" pitchFamily="34" charset="0"/>
              </a:rPr>
              <a:t>writers</a:t>
            </a:r>
            <a:r>
              <a:rPr lang="it-IT" sz="2000" dirty="0" smtClean="0">
                <a:solidFill>
                  <a:schemeClr val="bg1"/>
                </a:solidFill>
                <a:latin typeface="Century Gothic" panose="020B0502020202020204" pitchFamily="34" charset="0"/>
              </a:rPr>
              <a:t> </a:t>
            </a:r>
            <a:r>
              <a:rPr lang="it-IT" sz="2000" dirty="0" smtClean="0">
                <a:solidFill>
                  <a:schemeClr val="bg1"/>
                </a:solidFill>
                <a:latin typeface="Century Gothic" panose="020B0502020202020204" pitchFamily="34" charset="0"/>
              </a:rPr>
              <a:t>from </a:t>
            </a:r>
            <a:r>
              <a:rPr lang="it-IT" sz="2000" dirty="0" err="1" smtClean="0">
                <a:solidFill>
                  <a:schemeClr val="bg1"/>
                </a:solidFill>
                <a:latin typeface="Century Gothic" panose="020B0502020202020204" pitchFamily="34" charset="0"/>
              </a:rPr>
              <a:t>all</a:t>
            </a:r>
            <a:r>
              <a:rPr lang="it-IT" sz="2000" dirty="0" smtClean="0">
                <a:solidFill>
                  <a:schemeClr val="bg1"/>
                </a:solidFill>
                <a:latin typeface="Century Gothic" panose="020B0502020202020204" pitchFamily="34" charset="0"/>
              </a:rPr>
              <a:t> over the world, </a:t>
            </a:r>
            <a:r>
              <a:rPr lang="it-IT" sz="2000" dirty="0" err="1" smtClean="0">
                <a:solidFill>
                  <a:schemeClr val="bg1"/>
                </a:solidFill>
                <a:latin typeface="Century Gothic" panose="020B0502020202020204" pitchFamily="34" charset="0"/>
              </a:rPr>
              <a:t>translated</a:t>
            </a:r>
            <a:r>
              <a:rPr lang="it-IT" sz="2000" dirty="0" smtClean="0">
                <a:solidFill>
                  <a:schemeClr val="bg1"/>
                </a:solidFill>
                <a:latin typeface="Century Gothic" panose="020B0502020202020204" pitchFamily="34" charset="0"/>
              </a:rPr>
              <a:t> in </a:t>
            </a:r>
            <a:r>
              <a:rPr lang="it-IT" sz="2000" dirty="0" err="1" smtClean="0">
                <a:solidFill>
                  <a:schemeClr val="bg1"/>
                </a:solidFill>
                <a:latin typeface="Century Gothic" panose="020B0502020202020204" pitchFamily="34" charset="0"/>
              </a:rPr>
              <a:t>Italian</a:t>
            </a:r>
            <a:r>
              <a:rPr lang="it-IT" sz="2000" dirty="0" smtClean="0">
                <a:solidFill>
                  <a:schemeClr val="bg1"/>
                </a:solidFill>
                <a:latin typeface="Century Gothic" panose="020B0502020202020204" pitchFamily="34" charset="0"/>
              </a:rPr>
              <a:t> by Future Fiction </a:t>
            </a:r>
            <a:r>
              <a:rPr lang="it-IT" sz="2000" dirty="0" err="1" smtClean="0">
                <a:solidFill>
                  <a:schemeClr val="bg1"/>
                </a:solidFill>
                <a:latin typeface="Century Gothic" panose="020B0502020202020204" pitchFamily="34" charset="0"/>
              </a:rPr>
              <a:t>publishing</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13" name="CasellaDiTesto 12"/>
          <p:cNvSpPr txBox="1"/>
          <p:nvPr/>
        </p:nvSpPr>
        <p:spPr>
          <a:xfrm>
            <a:off x="8328352" y="1056992"/>
            <a:ext cx="3128404" cy="2554545"/>
          </a:xfrm>
          <a:prstGeom prst="rect">
            <a:avLst/>
          </a:prstGeom>
          <a:noFill/>
        </p:spPr>
        <p:txBody>
          <a:bodyPr wrap="square" rtlCol="0">
            <a:spAutoFit/>
          </a:bodyPr>
          <a:lstStyle/>
          <a:p>
            <a:r>
              <a:rPr lang="it-IT" sz="2000" b="1" i="1" dirty="0" smtClean="0">
                <a:solidFill>
                  <a:schemeClr val="bg1"/>
                </a:solidFill>
                <a:latin typeface="Century Gothic" panose="020B0502020202020204" pitchFamily="34" charset="0"/>
              </a:rPr>
              <a:t>Ma gli androidi mangiano spaghetti elettrici?</a:t>
            </a:r>
          </a:p>
          <a:p>
            <a:r>
              <a:rPr lang="it-IT" sz="2000" dirty="0" smtClean="0">
                <a:solidFill>
                  <a:schemeClr val="bg1"/>
                </a:solidFill>
                <a:latin typeface="Century Gothic" panose="020B0502020202020204" pitchFamily="34" charset="0"/>
              </a:rPr>
              <a:t>An </a:t>
            </a:r>
            <a:r>
              <a:rPr lang="it-IT" sz="2000" dirty="0" err="1" smtClean="0">
                <a:solidFill>
                  <a:schemeClr val="bg1"/>
                </a:solidFill>
                <a:latin typeface="Century Gothic" panose="020B0502020202020204" pitchFamily="34" charset="0"/>
              </a:rPr>
              <a:t>anthology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related</a:t>
            </a:r>
            <a:r>
              <a:rPr lang="it-IT" sz="2000" dirty="0" smtClean="0">
                <a:solidFill>
                  <a:schemeClr val="bg1"/>
                </a:solidFill>
                <a:latin typeface="Century Gothic" panose="020B0502020202020204" pitchFamily="34" charset="0"/>
              </a:rPr>
              <a:t> to Expo 2015, </a:t>
            </a:r>
            <a:r>
              <a:rPr lang="it-IT" sz="2000" dirty="0" err="1" smtClean="0">
                <a:solidFill>
                  <a:schemeClr val="bg1"/>
                </a:solidFill>
                <a:latin typeface="Century Gothic" panose="020B0502020202020204" pitchFamily="34" charset="0"/>
              </a:rPr>
              <a:t>collecting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Italian</a:t>
            </a:r>
            <a:r>
              <a:rPr lang="it-IT" sz="2000" dirty="0" smtClean="0">
                <a:solidFill>
                  <a:schemeClr val="bg1"/>
                </a:solidFill>
                <a:latin typeface="Century Gothic" panose="020B0502020202020204" pitchFamily="34" charset="0"/>
              </a:rPr>
              <a:t> SF stories on the future of </a:t>
            </a:r>
            <a:r>
              <a:rPr lang="it-IT" sz="2000" dirty="0" err="1" smtClean="0">
                <a:solidFill>
                  <a:schemeClr val="bg1"/>
                </a:solidFill>
                <a:latin typeface="Century Gothic" panose="020B0502020202020204" pitchFamily="34" charset="0"/>
              </a:rPr>
              <a:t>food</a:t>
            </a:r>
            <a:r>
              <a:rPr lang="it-IT" sz="2000" dirty="0" smtClean="0">
                <a:solidFill>
                  <a:schemeClr val="bg1"/>
                </a:solidFill>
                <a:latin typeface="Century Gothic" panose="020B0502020202020204" pitchFamily="34" charset="0"/>
              </a:rPr>
              <a:t> (Della Vigna </a:t>
            </a:r>
            <a:r>
              <a:rPr lang="it-IT" sz="2000" dirty="0" err="1" smtClean="0">
                <a:solidFill>
                  <a:schemeClr val="bg1"/>
                </a:solidFill>
                <a:latin typeface="Century Gothic" panose="020B0502020202020204" pitchFamily="34" charset="0"/>
              </a:rPr>
              <a:t>publishing</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
        <p:nvSpPr>
          <p:cNvPr id="15" name="CasellaDiTesto 14"/>
          <p:cNvSpPr txBox="1"/>
          <p:nvPr/>
        </p:nvSpPr>
        <p:spPr>
          <a:xfrm>
            <a:off x="5692729" y="4666047"/>
            <a:ext cx="5271246" cy="1631216"/>
          </a:xfrm>
          <a:prstGeom prst="rect">
            <a:avLst/>
          </a:prstGeom>
          <a:noFill/>
        </p:spPr>
        <p:txBody>
          <a:bodyPr wrap="square" rtlCol="0">
            <a:spAutoFit/>
          </a:bodyPr>
          <a:lstStyle/>
          <a:p>
            <a:r>
              <a:rPr lang="it-IT" sz="2000" b="1" i="1" dirty="0" smtClean="0">
                <a:solidFill>
                  <a:schemeClr val="bg1"/>
                </a:solidFill>
                <a:latin typeface="Century Gothic" panose="020B0502020202020204" pitchFamily="34" charset="0"/>
              </a:rPr>
              <a:t>Futuri</a:t>
            </a:r>
            <a:r>
              <a:rPr lang="it-IT" sz="2000" b="1" dirty="0" smtClean="0">
                <a:solidFill>
                  <a:schemeClr val="bg1"/>
                </a:solidFill>
                <a:latin typeface="Century Gothic" panose="020B0502020202020204" pitchFamily="34" charset="0"/>
              </a:rPr>
              <a:t> and more…</a:t>
            </a:r>
            <a:endParaRPr lang="it-IT" sz="2000" b="1" i="1" dirty="0" smtClean="0">
              <a:solidFill>
                <a:schemeClr val="bg1"/>
              </a:solidFill>
              <a:latin typeface="Century Gothic" panose="020B0502020202020204" pitchFamily="34" charset="0"/>
            </a:endParaRPr>
          </a:p>
          <a:p>
            <a:r>
              <a:rPr lang="it-IT" sz="2000" dirty="0" err="1" smtClean="0">
                <a:solidFill>
                  <a:schemeClr val="bg1"/>
                </a:solidFill>
                <a:latin typeface="Century Gothic" panose="020B0502020202020204" pitchFamily="34" charset="0"/>
              </a:rPr>
              <a:t>Each</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issue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hosts</a:t>
            </a:r>
            <a:r>
              <a:rPr lang="it-IT" sz="2000" dirty="0" smtClean="0">
                <a:solidFill>
                  <a:schemeClr val="bg1"/>
                </a:solidFill>
                <a:latin typeface="Century Gothic" panose="020B0502020202020204" pitchFamily="34" charset="0"/>
              </a:rPr>
              <a:t> a story of speculative fiction. In March 2016 an </a:t>
            </a:r>
            <a:r>
              <a:rPr lang="it-IT" sz="2000" dirty="0" err="1" smtClean="0">
                <a:solidFill>
                  <a:schemeClr val="bg1"/>
                </a:solidFill>
                <a:latin typeface="Century Gothic" panose="020B0502020202020204" pitchFamily="34" charset="0"/>
              </a:rPr>
              <a:t>anthology</a:t>
            </a:r>
            <a:r>
              <a:rPr lang="it-IT" sz="2000" dirty="0" smtClean="0">
                <a:solidFill>
                  <a:schemeClr val="bg1"/>
                </a:solidFill>
                <a:latin typeface="Century Gothic" panose="020B0502020202020204" pitchFamily="34" charset="0"/>
              </a:rPr>
              <a:t> with 6 brand new SF stories </a:t>
            </a:r>
            <a:r>
              <a:rPr lang="it-IT" sz="2000" dirty="0" err="1" smtClean="0">
                <a:solidFill>
                  <a:schemeClr val="bg1"/>
                </a:solidFill>
                <a:latin typeface="Century Gothic" panose="020B0502020202020204" pitchFamily="34" charset="0"/>
              </a:rPr>
              <a:t>about</a:t>
            </a:r>
            <a:r>
              <a:rPr lang="it-IT" sz="2000" dirty="0" smtClean="0">
                <a:solidFill>
                  <a:schemeClr val="bg1"/>
                </a:solidFill>
                <a:latin typeface="Century Gothic" panose="020B0502020202020204" pitchFamily="34" charset="0"/>
              </a:rPr>
              <a:t> the future </a:t>
            </a:r>
            <a:r>
              <a:rPr lang="it-IT" sz="2000" dirty="0" err="1" smtClean="0">
                <a:solidFill>
                  <a:schemeClr val="bg1"/>
                </a:solidFill>
                <a:latin typeface="Century Gothic" panose="020B0502020202020204" pitchFamily="34" charset="0"/>
              </a:rPr>
              <a:t>will</a:t>
            </a:r>
            <a:r>
              <a:rPr lang="it-IT" sz="2000" dirty="0" smtClean="0">
                <a:solidFill>
                  <a:schemeClr val="bg1"/>
                </a:solidFill>
                <a:latin typeface="Century Gothic" panose="020B0502020202020204" pitchFamily="34" charset="0"/>
              </a:rPr>
              <a:t> be </a:t>
            </a:r>
            <a:r>
              <a:rPr lang="it-IT" sz="2000" dirty="0" err="1" smtClean="0">
                <a:solidFill>
                  <a:schemeClr val="bg1"/>
                </a:solidFill>
                <a:latin typeface="Century Gothic" panose="020B0502020202020204" pitchFamily="34" charset="0"/>
              </a:rPr>
              <a:t>published</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72" y="1056992"/>
            <a:ext cx="2061746" cy="3166842"/>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2252" y="1123653"/>
            <a:ext cx="2213561" cy="3183621"/>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07003" y="3777830"/>
            <a:ext cx="1685879" cy="2519433"/>
          </a:xfrm>
          <a:prstGeom prst="rect">
            <a:avLst/>
          </a:prstGeom>
        </p:spPr>
      </p:pic>
    </p:spTree>
    <p:extLst>
      <p:ext uri="{BB962C8B-B14F-4D97-AF65-F5344CB8AC3E}">
        <p14:creationId xmlns:p14="http://schemas.microsoft.com/office/powerpoint/2010/main" val="35492991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err="1" smtClean="0">
                <a:solidFill>
                  <a:schemeClr val="bg1"/>
                </a:solidFill>
                <a:latin typeface="Century Gothic" panose="020B0502020202020204" pitchFamily="34" charset="0"/>
              </a:rPr>
              <a:t>What</a:t>
            </a:r>
            <a:r>
              <a:rPr lang="it-IT" sz="3600" dirty="0" smtClean="0">
                <a:solidFill>
                  <a:schemeClr val="bg1"/>
                </a:solidFill>
                <a:latin typeface="Century Gothic" panose="020B0502020202020204" pitchFamily="34" charset="0"/>
              </a:rPr>
              <a:t> are the </a:t>
            </a:r>
            <a:r>
              <a:rPr lang="it-IT" sz="3600" dirty="0" err="1" smtClean="0">
                <a:solidFill>
                  <a:schemeClr val="bg1"/>
                </a:solidFill>
                <a:latin typeface="Century Gothic" panose="020B0502020202020204" pitchFamily="34" charset="0"/>
              </a:rPr>
              <a:t>advanteges</a:t>
            </a:r>
            <a:r>
              <a:rPr lang="it-IT" sz="3600" dirty="0" smtClean="0">
                <a:solidFill>
                  <a:schemeClr val="bg1"/>
                </a:solidFill>
                <a:latin typeface="Century Gothic" panose="020B0502020202020204" pitchFamily="34" charset="0"/>
              </a:rPr>
              <a:t> of SF for social </a:t>
            </a:r>
            <a:r>
              <a:rPr lang="it-IT" sz="3600" dirty="0" err="1" smtClean="0">
                <a:solidFill>
                  <a:schemeClr val="bg1"/>
                </a:solidFill>
                <a:latin typeface="Century Gothic" panose="020B0502020202020204" pitchFamily="34" charset="0"/>
              </a:rPr>
              <a:t>foregisht</a:t>
            </a:r>
            <a:r>
              <a:rPr lang="it-IT" sz="3600" dirty="0" smtClean="0">
                <a:solidFill>
                  <a:schemeClr val="bg1"/>
                </a:solidFill>
                <a:latin typeface="Century Gothic" panose="020B0502020202020204" pitchFamily="34" charset="0"/>
              </a:rPr>
              <a:t>?</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16" name="CasellaDiTesto 15"/>
          <p:cNvSpPr txBox="1"/>
          <p:nvPr/>
        </p:nvSpPr>
        <p:spPr>
          <a:xfrm>
            <a:off x="395626" y="1109360"/>
            <a:ext cx="11444289" cy="5016758"/>
          </a:xfrm>
          <a:prstGeom prst="rect">
            <a:avLst/>
          </a:prstGeom>
          <a:noFill/>
        </p:spPr>
        <p:txBody>
          <a:bodyPr wrap="square" rtlCol="0">
            <a:spAutoFit/>
          </a:bodyPr>
          <a:lstStyle/>
          <a:p>
            <a:r>
              <a:rPr lang="it-IT" sz="2000" dirty="0" smtClean="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What </a:t>
            </a:r>
            <a:r>
              <a:rPr lang="en-US" sz="2000" dirty="0">
                <a:solidFill>
                  <a:schemeClr val="bg1"/>
                </a:solidFill>
                <a:latin typeface="Century Gothic" panose="020B0502020202020204" pitchFamily="34" charset="0"/>
              </a:rPr>
              <a:t>both science fiction and the futures workshop have in common is </a:t>
            </a:r>
            <a:r>
              <a:rPr lang="en-US" sz="2000" b="1" dirty="0">
                <a:solidFill>
                  <a:schemeClr val="bg1"/>
                </a:solidFill>
                <a:latin typeface="Century Gothic" panose="020B0502020202020204" pitchFamily="34" charset="0"/>
              </a:rPr>
              <a:t>some </a:t>
            </a:r>
            <a:r>
              <a:rPr lang="en-US" sz="2000" b="1" dirty="0" smtClean="0">
                <a:solidFill>
                  <a:schemeClr val="bg1"/>
                </a:solidFill>
                <a:latin typeface="Century Gothic" panose="020B0502020202020204" pitchFamily="34" charset="0"/>
              </a:rPr>
              <a:t>kind of </a:t>
            </a:r>
            <a:r>
              <a:rPr lang="en-US" sz="2000" b="1" dirty="0">
                <a:solidFill>
                  <a:schemeClr val="bg1"/>
                </a:solidFill>
                <a:latin typeface="Century Gothic" panose="020B0502020202020204" pitchFamily="34" charset="0"/>
              </a:rPr>
              <a:t>immersion of the reader </a:t>
            </a:r>
            <a:r>
              <a:rPr lang="en-US" sz="2000" b="1" dirty="0" smtClean="0">
                <a:solidFill>
                  <a:schemeClr val="bg1"/>
                </a:solidFill>
                <a:latin typeface="Century Gothic" panose="020B0502020202020204" pitchFamily="34" charset="0"/>
              </a:rPr>
              <a:t>or participant </a:t>
            </a:r>
            <a:r>
              <a:rPr lang="en-US" sz="2000" b="1" dirty="0">
                <a:solidFill>
                  <a:schemeClr val="bg1"/>
                </a:solidFill>
                <a:latin typeface="Century Gothic" panose="020B0502020202020204" pitchFamily="34" charset="0"/>
              </a:rPr>
              <a:t>in imagined future </a:t>
            </a:r>
            <a:r>
              <a:rPr lang="en-US" sz="2000" b="1" dirty="0" smtClean="0">
                <a:solidFill>
                  <a:schemeClr val="bg1"/>
                </a:solidFill>
                <a:latin typeface="Century Gothic" panose="020B0502020202020204" pitchFamily="34" charset="0"/>
              </a:rPr>
              <a:t>worlds</a:t>
            </a:r>
            <a:r>
              <a:rPr lang="en-US" sz="2000" dirty="0" smtClean="0">
                <a:solidFill>
                  <a:schemeClr val="bg1"/>
                </a:solidFill>
                <a:latin typeface="Century Gothic" panose="020B0502020202020204" pitchFamily="34" charset="0"/>
              </a:rPr>
              <a:t>. </a:t>
            </a:r>
            <a:r>
              <a:rPr lang="en-US" sz="2000" dirty="0">
                <a:solidFill>
                  <a:schemeClr val="bg1"/>
                </a:solidFill>
                <a:latin typeface="Century Gothic" panose="020B0502020202020204" pitchFamily="34" charset="0"/>
              </a:rPr>
              <a:t>The </a:t>
            </a:r>
            <a:r>
              <a:rPr lang="en-US" sz="2000" dirty="0" smtClean="0">
                <a:solidFill>
                  <a:schemeClr val="bg1"/>
                </a:solidFill>
                <a:latin typeface="Century Gothic" panose="020B0502020202020204" pitchFamily="34" charset="0"/>
              </a:rPr>
              <a:t>difference here </a:t>
            </a:r>
            <a:r>
              <a:rPr lang="en-US" sz="2000" dirty="0">
                <a:solidFill>
                  <a:schemeClr val="bg1"/>
                </a:solidFill>
                <a:latin typeface="Century Gothic" panose="020B0502020202020204" pitchFamily="34" charset="0"/>
              </a:rPr>
              <a:t>is that science fiction writers will often write about dystopias, future </a:t>
            </a:r>
            <a:r>
              <a:rPr lang="en-US" sz="2000" dirty="0" smtClean="0">
                <a:solidFill>
                  <a:schemeClr val="bg1"/>
                </a:solidFill>
                <a:latin typeface="Century Gothic" panose="020B0502020202020204" pitchFamily="34" charset="0"/>
              </a:rPr>
              <a:t>worlds no </a:t>
            </a:r>
            <a:r>
              <a:rPr lang="en-US" sz="2000" dirty="0">
                <a:solidFill>
                  <a:schemeClr val="bg1"/>
                </a:solidFill>
                <a:latin typeface="Century Gothic" panose="020B0502020202020204" pitchFamily="34" charset="0"/>
              </a:rPr>
              <a:t>one would want to live in, while futurist workshop facilitators move </a:t>
            </a:r>
            <a:r>
              <a:rPr lang="en-US" sz="2000" dirty="0" smtClean="0">
                <a:solidFill>
                  <a:schemeClr val="bg1"/>
                </a:solidFill>
                <a:latin typeface="Century Gothic" panose="020B0502020202020204" pitchFamily="34" charset="0"/>
              </a:rPr>
              <a:t>workshop participants </a:t>
            </a:r>
            <a:r>
              <a:rPr lang="en-US" sz="2000" dirty="0">
                <a:solidFill>
                  <a:schemeClr val="bg1"/>
                </a:solidFill>
                <a:latin typeface="Century Gothic" panose="020B0502020202020204" pitchFamily="34" charset="0"/>
              </a:rPr>
              <a:t>swiftly on </a:t>
            </a:r>
            <a:r>
              <a:rPr lang="en-US" sz="2000" dirty="0" smtClean="0">
                <a:solidFill>
                  <a:schemeClr val="bg1"/>
                </a:solidFill>
                <a:latin typeface="Century Gothic" panose="020B0502020202020204" pitchFamily="34" charset="0"/>
              </a:rPr>
              <a:t>from doomsday </a:t>
            </a:r>
            <a:r>
              <a:rPr lang="en-US" sz="2000" dirty="0">
                <a:solidFill>
                  <a:schemeClr val="bg1"/>
                </a:solidFill>
                <a:latin typeface="Century Gothic" panose="020B0502020202020204" pitchFamily="34" charset="0"/>
              </a:rPr>
              <a:t>talk. </a:t>
            </a:r>
            <a:r>
              <a:rPr lang="en-US" sz="2000" b="1" dirty="0">
                <a:solidFill>
                  <a:schemeClr val="bg1"/>
                </a:solidFill>
                <a:latin typeface="Century Gothic" panose="020B0502020202020204" pitchFamily="34" charset="0"/>
              </a:rPr>
              <a:t>Science fiction writers may intend a </a:t>
            </a:r>
            <a:r>
              <a:rPr lang="en-US" sz="2000" b="1" dirty="0" smtClean="0">
                <a:solidFill>
                  <a:schemeClr val="bg1"/>
                </a:solidFill>
                <a:latin typeface="Century Gothic" panose="020B0502020202020204" pitchFamily="34" charset="0"/>
              </a:rPr>
              <a:t>dire warning </a:t>
            </a:r>
            <a:r>
              <a:rPr lang="en-US" sz="2000" b="1" dirty="0">
                <a:solidFill>
                  <a:schemeClr val="bg1"/>
                </a:solidFill>
                <a:latin typeface="Century Gothic" panose="020B0502020202020204" pitchFamily="34" charset="0"/>
              </a:rPr>
              <a:t>for humanity, if trends continue</a:t>
            </a:r>
            <a:r>
              <a:rPr lang="en-US" sz="2000" dirty="0">
                <a:solidFill>
                  <a:schemeClr val="bg1"/>
                </a:solidFill>
                <a:latin typeface="Century Gothic" panose="020B0502020202020204" pitchFamily="34" charset="0"/>
              </a:rPr>
              <a:t>; or they may also be caught in the </a:t>
            </a:r>
            <a:r>
              <a:rPr lang="en-US" sz="2000" dirty="0" smtClean="0">
                <a:solidFill>
                  <a:schemeClr val="bg1"/>
                </a:solidFill>
                <a:latin typeface="Century Gothic" panose="020B0502020202020204" pitchFamily="34" charset="0"/>
              </a:rPr>
              <a:t>narrative conventions </a:t>
            </a:r>
            <a:r>
              <a:rPr lang="en-US" sz="2000" dirty="0">
                <a:solidFill>
                  <a:schemeClr val="bg1"/>
                </a:solidFill>
                <a:latin typeface="Century Gothic" panose="020B0502020202020204" pitchFamily="34" charset="0"/>
              </a:rPr>
              <a:t>of drama, character, action, and the happy/unhappy ending. Futurist </a:t>
            </a:r>
            <a:r>
              <a:rPr lang="en-US" sz="2000" dirty="0" smtClean="0">
                <a:solidFill>
                  <a:schemeClr val="bg1"/>
                </a:solidFill>
                <a:latin typeface="Century Gothic" panose="020B0502020202020204" pitchFamily="34" charset="0"/>
              </a:rPr>
              <a:t>facilitators see </a:t>
            </a:r>
            <a:r>
              <a:rPr lang="en-US" sz="2000" dirty="0">
                <a:solidFill>
                  <a:schemeClr val="bg1"/>
                </a:solidFill>
                <a:latin typeface="Century Gothic" panose="020B0502020202020204" pitchFamily="34" charset="0"/>
              </a:rPr>
              <a:t>talk of doom as talk that is in danger of reaching some kind of </a:t>
            </a:r>
            <a:r>
              <a:rPr lang="en-US" sz="2000" dirty="0" smtClean="0">
                <a:solidFill>
                  <a:schemeClr val="bg1"/>
                </a:solidFill>
                <a:latin typeface="Century Gothic" panose="020B0502020202020204" pitchFamily="34" charset="0"/>
              </a:rPr>
              <a:t>closure in </a:t>
            </a:r>
            <a:r>
              <a:rPr lang="en-US" sz="2000" dirty="0">
                <a:solidFill>
                  <a:schemeClr val="bg1"/>
                </a:solidFill>
                <a:latin typeface="Century Gothic" panose="020B0502020202020204" pitchFamily="34" charset="0"/>
              </a:rPr>
              <a:t>defeatism, and thus potentially destructive of group </a:t>
            </a:r>
            <a:r>
              <a:rPr lang="en-US" sz="2000" dirty="0" smtClean="0">
                <a:solidFill>
                  <a:schemeClr val="bg1"/>
                </a:solidFill>
                <a:latin typeface="Century Gothic" panose="020B0502020202020204" pitchFamily="34" charset="0"/>
              </a:rPr>
              <a:t>dynamics</a:t>
            </a:r>
            <a:r>
              <a:rPr lang="it-IT" sz="2000" dirty="0" smtClean="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 (</a:t>
            </a:r>
            <a:r>
              <a:rPr lang="en-US" sz="2000" dirty="0" err="1" smtClean="0">
                <a:solidFill>
                  <a:schemeClr val="bg1"/>
                </a:solidFill>
                <a:latin typeface="Century Gothic" panose="020B0502020202020204" pitchFamily="34" charset="0"/>
              </a:rPr>
              <a:t>Rosaleen</a:t>
            </a:r>
            <a:r>
              <a:rPr lang="en-US" sz="2000" dirty="0" smtClean="0">
                <a:solidFill>
                  <a:schemeClr val="bg1"/>
                </a:solidFill>
                <a:latin typeface="Century Gothic" panose="020B0502020202020204" pitchFamily="34" charset="0"/>
              </a:rPr>
              <a:t> Love, 2001)</a:t>
            </a:r>
          </a:p>
          <a:p>
            <a:endParaRPr lang="en-US" sz="2000" dirty="0">
              <a:solidFill>
                <a:schemeClr val="bg1"/>
              </a:solidFill>
              <a:latin typeface="Century Gothic" panose="020B0502020202020204" pitchFamily="34" charset="0"/>
            </a:endParaRPr>
          </a:p>
          <a:p>
            <a:r>
              <a:rPr lang="en-US" sz="2000" dirty="0" smtClean="0">
                <a:solidFill>
                  <a:schemeClr val="bg1"/>
                </a:solidFill>
                <a:latin typeface="Century Gothic" panose="020B0502020202020204" pitchFamily="34" charset="0"/>
              </a:rPr>
              <a:t>In brief:</a:t>
            </a:r>
          </a:p>
          <a:p>
            <a:pPr marL="342900" indent="-342900">
              <a:buFont typeface="Wingdings" panose="05000000000000000000" pitchFamily="2" charset="2"/>
              <a:buChar char="Ø"/>
            </a:pPr>
            <a:r>
              <a:rPr lang="en-US" sz="2000" dirty="0" smtClean="0">
                <a:solidFill>
                  <a:schemeClr val="bg1"/>
                </a:solidFill>
                <a:latin typeface="Century Gothic" panose="020B0502020202020204" pitchFamily="34" charset="0"/>
              </a:rPr>
              <a:t>A unique ability to anticipate consequences or social implications</a:t>
            </a:r>
          </a:p>
          <a:p>
            <a:r>
              <a:rPr lang="en-US" sz="2000" dirty="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    of scientific or technological breakthroughs. </a:t>
            </a:r>
          </a:p>
          <a:p>
            <a:pPr marL="342900" indent="-342900">
              <a:buFont typeface="Wingdings" panose="05000000000000000000" pitchFamily="2" charset="2"/>
              <a:buChar char="Ø"/>
            </a:pPr>
            <a:r>
              <a:rPr lang="it-IT" sz="2000" dirty="0" smtClean="0">
                <a:solidFill>
                  <a:schemeClr val="bg1"/>
                </a:solidFill>
                <a:latin typeface="Century Gothic" panose="020B0502020202020204" pitchFamily="34" charset="0"/>
              </a:rPr>
              <a:t>A </a:t>
            </a:r>
            <a:r>
              <a:rPr lang="it-IT" sz="2000" dirty="0" err="1" smtClean="0">
                <a:solidFill>
                  <a:schemeClr val="bg1"/>
                </a:solidFill>
                <a:latin typeface="Century Gothic" panose="020B0502020202020204" pitchFamily="34" charset="0"/>
              </a:rPr>
              <a:t>natural</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tendency</a:t>
            </a:r>
            <a:r>
              <a:rPr lang="it-IT" sz="2000" dirty="0" smtClean="0">
                <a:solidFill>
                  <a:schemeClr val="bg1"/>
                </a:solidFill>
                <a:latin typeface="Century Gothic" panose="020B0502020202020204" pitchFamily="34" charset="0"/>
              </a:rPr>
              <a:t> for </a:t>
            </a:r>
            <a:r>
              <a:rPr lang="it-IT" sz="2000" dirty="0" err="1" smtClean="0">
                <a:solidFill>
                  <a:schemeClr val="bg1"/>
                </a:solidFill>
                <a:latin typeface="Century Gothic" panose="020B0502020202020204" pitchFamily="34" charset="0"/>
              </a:rPr>
              <a:t>perspective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visions</a:t>
            </a:r>
            <a:r>
              <a:rPr lang="it-IT" sz="2000" dirty="0" smtClean="0">
                <a:solidFill>
                  <a:schemeClr val="bg1"/>
                </a:solidFill>
                <a:latin typeface="Century Gothic" panose="020B0502020202020204" pitchFamily="34" charset="0"/>
              </a:rPr>
              <a:t>.</a:t>
            </a:r>
          </a:p>
          <a:p>
            <a:pPr marL="342900" indent="-342900">
              <a:buFont typeface="Wingdings" panose="05000000000000000000" pitchFamily="2" charset="2"/>
              <a:buChar char="Ø"/>
            </a:pPr>
            <a:r>
              <a:rPr lang="it-IT" sz="2000" dirty="0" smtClean="0">
                <a:solidFill>
                  <a:schemeClr val="bg1"/>
                </a:solidFill>
                <a:latin typeface="Century Gothic" panose="020B0502020202020204" pitchFamily="34" charset="0"/>
              </a:rPr>
              <a:t>The </a:t>
            </a:r>
            <a:r>
              <a:rPr lang="it-IT" sz="2000" dirty="0" err="1" smtClean="0">
                <a:solidFill>
                  <a:schemeClr val="bg1"/>
                </a:solidFill>
                <a:latin typeface="Century Gothic" panose="020B0502020202020204" pitchFamily="34" charset="0"/>
              </a:rPr>
              <a:t>possibility</a:t>
            </a:r>
            <a:r>
              <a:rPr lang="it-IT" sz="2000" dirty="0" smtClean="0">
                <a:solidFill>
                  <a:schemeClr val="bg1"/>
                </a:solidFill>
                <a:latin typeface="Century Gothic" panose="020B0502020202020204" pitchFamily="34" charset="0"/>
              </a:rPr>
              <a:t> to use SF for </a:t>
            </a:r>
            <a:r>
              <a:rPr lang="it-IT" sz="2000" dirty="0" err="1" smtClean="0">
                <a:solidFill>
                  <a:schemeClr val="bg1"/>
                </a:solidFill>
                <a:latin typeface="Century Gothic" panose="020B0502020202020204" pitchFamily="34" charset="0"/>
              </a:rPr>
              <a:t>outreach</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puroposes</a:t>
            </a:r>
            <a:r>
              <a:rPr lang="it-IT" sz="2000" dirty="0">
                <a:solidFill>
                  <a:schemeClr val="bg1"/>
                </a:solidFill>
                <a:latin typeface="Century Gothic" panose="020B0502020202020204" pitchFamily="34" charset="0"/>
              </a:rPr>
              <a:t>.</a:t>
            </a:r>
            <a:endParaRPr lang="it-IT" sz="2000" dirty="0" smtClean="0">
              <a:solidFill>
                <a:schemeClr val="bg1"/>
              </a:solidFill>
              <a:latin typeface="Century Gothic" panose="020B0502020202020204" pitchFamily="34" charset="0"/>
            </a:endParaRPr>
          </a:p>
          <a:p>
            <a:pPr marL="342900" indent="-342900">
              <a:buFont typeface="Wingdings" panose="05000000000000000000" pitchFamily="2" charset="2"/>
              <a:buChar char="Ø"/>
            </a:pPr>
            <a:endParaRPr lang="it-IT" sz="2000" dirty="0">
              <a:solidFill>
                <a:schemeClr val="bg1"/>
              </a:solidFill>
              <a:latin typeface="Century Gothic" panose="020B0502020202020204" pitchFamily="34" charset="0"/>
            </a:endParaRPr>
          </a:p>
        </p:txBody>
      </p:sp>
      <p:pic>
        <p:nvPicPr>
          <p:cNvPr id="8" name="Immagin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2197" y="3925898"/>
            <a:ext cx="2357718" cy="2357718"/>
          </a:xfrm>
          <a:prstGeom prst="rect">
            <a:avLst/>
          </a:prstGeom>
        </p:spPr>
      </p:pic>
    </p:spTree>
    <p:extLst>
      <p:ext uri="{BB962C8B-B14F-4D97-AF65-F5344CB8AC3E}">
        <p14:creationId xmlns:p14="http://schemas.microsoft.com/office/powerpoint/2010/main" val="302807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a:t>
            </a:r>
            <a:r>
              <a:rPr lang="it-IT" sz="3600" dirty="0" err="1" smtClean="0">
                <a:solidFill>
                  <a:schemeClr val="bg1"/>
                </a:solidFill>
                <a:latin typeface="Century Gothic" panose="020B0502020202020204" pitchFamily="34" charset="0"/>
              </a:rPr>
              <a:t>as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anticipatory</a:t>
            </a:r>
            <a:r>
              <a:rPr lang="it-IT" sz="3600" dirty="0" smtClean="0">
                <a:solidFill>
                  <a:schemeClr val="bg1"/>
                </a:solidFill>
                <a:latin typeface="Century Gothic" panose="020B0502020202020204" pitchFamily="34" charset="0"/>
              </a:rPr>
              <a:t> fiction</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16" name="CasellaDiTesto 15"/>
          <p:cNvSpPr txBox="1"/>
          <p:nvPr/>
        </p:nvSpPr>
        <p:spPr>
          <a:xfrm>
            <a:off x="3684494" y="1670657"/>
            <a:ext cx="5082987" cy="2862322"/>
          </a:xfrm>
          <a:prstGeom prst="rect">
            <a:avLst/>
          </a:prstGeom>
          <a:noFill/>
        </p:spPr>
        <p:txBody>
          <a:bodyPr wrap="square" rtlCol="0">
            <a:spAutoFit/>
          </a:bodyPr>
          <a:lstStyle/>
          <a:p>
            <a:r>
              <a:rPr lang="it-IT" sz="2000" b="1" dirty="0" err="1" smtClean="0">
                <a:solidFill>
                  <a:schemeClr val="bg1"/>
                </a:solidFill>
                <a:latin typeface="Century Gothic" panose="020B0502020202020204" pitchFamily="34" charset="0"/>
              </a:rPr>
              <a:t>Overpopulation</a:t>
            </a:r>
            <a:endParaRPr lang="it-IT" sz="2000" b="1" dirty="0" smtClean="0">
              <a:solidFill>
                <a:schemeClr val="bg1"/>
              </a:solidFill>
              <a:latin typeface="Century Gothic" panose="020B0502020202020204" pitchFamily="34" charset="0"/>
            </a:endParaRPr>
          </a:p>
          <a:p>
            <a:endParaRPr lang="it-IT" sz="2000" dirty="0" smtClean="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In 1968 </a:t>
            </a:r>
            <a:r>
              <a:rPr lang="it-IT" sz="2000" dirty="0" err="1" smtClean="0">
                <a:solidFill>
                  <a:schemeClr val="bg1"/>
                </a:solidFill>
                <a:latin typeface="Century Gothic" panose="020B0502020202020204" pitchFamily="34" charset="0"/>
              </a:rPr>
              <a:t>two</a:t>
            </a:r>
            <a:r>
              <a:rPr lang="it-IT" sz="2000" dirty="0" smtClean="0">
                <a:solidFill>
                  <a:schemeClr val="bg1"/>
                </a:solidFill>
                <a:latin typeface="Century Gothic" panose="020B0502020202020204" pitchFamily="34" charset="0"/>
              </a:rPr>
              <a:t> major books on </a:t>
            </a:r>
            <a:r>
              <a:rPr lang="it-IT" sz="2000" dirty="0" err="1" smtClean="0">
                <a:solidFill>
                  <a:schemeClr val="bg1"/>
                </a:solidFill>
                <a:latin typeface="Century Gothic" panose="020B0502020202020204" pitchFamily="34" charset="0"/>
              </a:rPr>
              <a:t>this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issue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appeared</a:t>
            </a:r>
            <a:r>
              <a:rPr lang="it-IT" sz="2000" dirty="0" smtClean="0">
                <a:solidFill>
                  <a:schemeClr val="bg1"/>
                </a:solidFill>
                <a:latin typeface="Century Gothic" panose="020B0502020202020204" pitchFamily="34" charset="0"/>
              </a:rPr>
              <a:t>: Paul R. </a:t>
            </a:r>
            <a:r>
              <a:rPr lang="it-IT" sz="2000" dirty="0" err="1" smtClean="0">
                <a:solidFill>
                  <a:schemeClr val="bg1"/>
                </a:solidFill>
                <a:latin typeface="Century Gothic" panose="020B0502020202020204" pitchFamily="34" charset="0"/>
              </a:rPr>
              <a:t>Ehrlich’s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essay</a:t>
            </a:r>
            <a:r>
              <a:rPr lang="it-IT" sz="2000" dirty="0" smtClean="0">
                <a:solidFill>
                  <a:schemeClr val="bg1"/>
                </a:solidFill>
                <a:latin typeface="Century Gothic" panose="020B0502020202020204" pitchFamily="34" charset="0"/>
              </a:rPr>
              <a:t> </a:t>
            </a:r>
            <a:r>
              <a:rPr lang="it-IT" sz="2000" i="1" dirty="0" smtClean="0">
                <a:solidFill>
                  <a:schemeClr val="bg1"/>
                </a:solidFill>
                <a:latin typeface="Century Gothic" panose="020B0502020202020204" pitchFamily="34" charset="0"/>
              </a:rPr>
              <a:t>The </a:t>
            </a:r>
            <a:r>
              <a:rPr lang="it-IT" sz="2000" i="1" dirty="0" err="1" smtClean="0">
                <a:solidFill>
                  <a:schemeClr val="bg1"/>
                </a:solidFill>
                <a:latin typeface="Century Gothic" panose="020B0502020202020204" pitchFamily="34" charset="0"/>
              </a:rPr>
              <a:t>Population</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Bomb</a:t>
            </a:r>
            <a:r>
              <a:rPr lang="it-IT" sz="2000" dirty="0" smtClean="0">
                <a:solidFill>
                  <a:schemeClr val="bg1"/>
                </a:solidFill>
                <a:latin typeface="Century Gothic" panose="020B0502020202020204" pitchFamily="34" charset="0"/>
              </a:rPr>
              <a:t> and John </a:t>
            </a:r>
            <a:r>
              <a:rPr lang="it-IT" sz="2000" dirty="0" err="1" smtClean="0">
                <a:solidFill>
                  <a:schemeClr val="bg1"/>
                </a:solidFill>
                <a:latin typeface="Century Gothic" panose="020B0502020202020204" pitchFamily="34" charset="0"/>
              </a:rPr>
              <a:t>Brunner’s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novel</a:t>
            </a:r>
            <a:r>
              <a:rPr lang="it-IT" sz="2000" dirty="0" smtClean="0">
                <a:solidFill>
                  <a:schemeClr val="bg1"/>
                </a:solidFill>
                <a:latin typeface="Century Gothic" panose="020B0502020202020204" pitchFamily="34" charset="0"/>
              </a:rPr>
              <a:t> </a:t>
            </a:r>
            <a:r>
              <a:rPr lang="it-IT" sz="2000" i="1" dirty="0" smtClean="0">
                <a:solidFill>
                  <a:schemeClr val="bg1"/>
                </a:solidFill>
                <a:latin typeface="Century Gothic" panose="020B0502020202020204" pitchFamily="34" charset="0"/>
              </a:rPr>
              <a:t>Stand on Zanzibar</a:t>
            </a:r>
            <a:r>
              <a:rPr lang="it-IT" sz="2000" dirty="0" smtClean="0">
                <a:solidFill>
                  <a:schemeClr val="bg1"/>
                </a:solidFill>
                <a:latin typeface="Century Gothic" panose="020B0502020202020204" pitchFamily="34" charset="0"/>
              </a:rPr>
              <a:t>. </a:t>
            </a:r>
          </a:p>
          <a:p>
            <a:endParaRPr lang="it-IT" sz="2000" dirty="0">
              <a:solidFill>
                <a:schemeClr val="bg1"/>
              </a:solidFill>
              <a:latin typeface="Century Gothic" panose="020B0502020202020204" pitchFamily="34" charset="0"/>
            </a:endParaRPr>
          </a:p>
          <a:p>
            <a:r>
              <a:rPr lang="it-IT" sz="2000" dirty="0" err="1" smtClean="0">
                <a:solidFill>
                  <a:schemeClr val="bg1"/>
                </a:solidFill>
                <a:latin typeface="Century Gothic" panose="020B0502020202020204" pitchFamily="34" charset="0"/>
              </a:rPr>
              <a:t>But</a:t>
            </a:r>
            <a:r>
              <a:rPr lang="it-IT" sz="2000" dirty="0" smtClean="0">
                <a:solidFill>
                  <a:schemeClr val="bg1"/>
                </a:solidFill>
                <a:latin typeface="Century Gothic" panose="020B0502020202020204" pitchFamily="34" charset="0"/>
              </a:rPr>
              <a:t> Harry </a:t>
            </a:r>
            <a:r>
              <a:rPr lang="it-IT" sz="2000" dirty="0" err="1" smtClean="0">
                <a:solidFill>
                  <a:schemeClr val="bg1"/>
                </a:solidFill>
                <a:latin typeface="Century Gothic" panose="020B0502020202020204" pitchFamily="34" charset="0"/>
              </a:rPr>
              <a:t>Harrison’s</a:t>
            </a:r>
            <a:r>
              <a:rPr lang="it-IT" sz="2000"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Make</a:t>
            </a:r>
            <a:r>
              <a:rPr lang="it-IT" sz="2000" i="1" dirty="0" smtClean="0">
                <a:solidFill>
                  <a:schemeClr val="bg1"/>
                </a:solidFill>
                <a:latin typeface="Century Gothic" panose="020B0502020202020204" pitchFamily="34" charset="0"/>
              </a:rPr>
              <a:t> </a:t>
            </a:r>
            <a:r>
              <a:rPr lang="it-IT" sz="2000" i="1" dirty="0" smtClean="0">
                <a:solidFill>
                  <a:schemeClr val="bg1"/>
                </a:solidFill>
                <a:latin typeface="Century Gothic" panose="020B0502020202020204" pitchFamily="34" charset="0"/>
              </a:rPr>
              <a:t>Room! </a:t>
            </a:r>
            <a:r>
              <a:rPr lang="it-IT" sz="2000" i="1" dirty="0" err="1" smtClean="0">
                <a:solidFill>
                  <a:schemeClr val="bg1"/>
                </a:solidFill>
                <a:latin typeface="Century Gothic" panose="020B0502020202020204" pitchFamily="34" charset="0"/>
              </a:rPr>
              <a:t>Make</a:t>
            </a:r>
            <a:r>
              <a:rPr lang="it-IT" sz="2000" i="1" dirty="0" smtClean="0">
                <a:solidFill>
                  <a:schemeClr val="bg1"/>
                </a:solidFill>
                <a:latin typeface="Century Gothic" panose="020B0502020202020204" pitchFamily="34" charset="0"/>
              </a:rPr>
              <a:t> Room! </a:t>
            </a:r>
            <a:r>
              <a:rPr lang="it-IT" sz="2000" dirty="0" err="1" smtClean="0">
                <a:solidFill>
                  <a:schemeClr val="bg1"/>
                </a:solidFill>
                <a:latin typeface="Century Gothic" panose="020B0502020202020204" pitchFamily="34" charset="0"/>
              </a:rPr>
              <a:t>was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published</a:t>
            </a:r>
            <a:r>
              <a:rPr lang="it-IT" sz="2000" dirty="0" smtClean="0">
                <a:solidFill>
                  <a:schemeClr val="bg1"/>
                </a:solidFill>
                <a:latin typeface="Century Gothic" panose="020B0502020202020204" pitchFamily="34" charset="0"/>
              </a:rPr>
              <a:t> in 1966.</a:t>
            </a:r>
            <a:endParaRPr lang="it-IT" sz="2000" dirty="0">
              <a:solidFill>
                <a:schemeClr val="bg1"/>
              </a:solidFill>
              <a:latin typeface="Century Gothic" panose="020B0502020202020204"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6293" y="1224581"/>
            <a:ext cx="2571832" cy="4058539"/>
          </a:xfrm>
          <a:prstGeom prst="rect">
            <a:avLst/>
          </a:prstGeom>
        </p:spPr>
      </p:pic>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l="6593" t="3788" r="5149" b="4620"/>
          <a:stretch/>
        </p:blipFill>
        <p:spPr>
          <a:xfrm>
            <a:off x="583885" y="1224581"/>
            <a:ext cx="2675964" cy="4147743"/>
          </a:xfrm>
          <a:prstGeom prst="rect">
            <a:avLst/>
          </a:prstGeom>
        </p:spPr>
      </p:pic>
    </p:spTree>
    <p:extLst>
      <p:ext uri="{BB962C8B-B14F-4D97-AF65-F5344CB8AC3E}">
        <p14:creationId xmlns:p14="http://schemas.microsoft.com/office/powerpoint/2010/main" val="174593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a:t>
            </a:r>
            <a:r>
              <a:rPr lang="it-IT" sz="3600" dirty="0" err="1" smtClean="0">
                <a:solidFill>
                  <a:schemeClr val="bg1"/>
                </a:solidFill>
                <a:latin typeface="Century Gothic" panose="020B0502020202020204" pitchFamily="34" charset="0"/>
              </a:rPr>
              <a:t>as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anticipatory</a:t>
            </a:r>
            <a:r>
              <a:rPr lang="it-IT" sz="3600" dirty="0" smtClean="0">
                <a:solidFill>
                  <a:schemeClr val="bg1"/>
                </a:solidFill>
                <a:latin typeface="Century Gothic" panose="020B0502020202020204" pitchFamily="34" charset="0"/>
              </a:rPr>
              <a:t> fiction</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16" name="CasellaDiTesto 15"/>
          <p:cNvSpPr txBox="1"/>
          <p:nvPr/>
        </p:nvSpPr>
        <p:spPr>
          <a:xfrm>
            <a:off x="3684494" y="1670657"/>
            <a:ext cx="5082987" cy="3477875"/>
          </a:xfrm>
          <a:prstGeom prst="rect">
            <a:avLst/>
          </a:prstGeom>
          <a:noFill/>
        </p:spPr>
        <p:txBody>
          <a:bodyPr wrap="square" rtlCol="0">
            <a:spAutoFit/>
          </a:bodyPr>
          <a:lstStyle/>
          <a:p>
            <a:r>
              <a:rPr lang="it-IT" sz="2000" b="1" dirty="0" smtClean="0">
                <a:solidFill>
                  <a:schemeClr val="bg1"/>
                </a:solidFill>
                <a:latin typeface="Century Gothic" panose="020B0502020202020204" pitchFamily="34" charset="0"/>
              </a:rPr>
              <a:t>Cyberspace</a:t>
            </a:r>
          </a:p>
          <a:p>
            <a:endParaRPr lang="it-IT" sz="2000" dirty="0" smtClean="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In 1983, the ARPANET </a:t>
            </a:r>
            <a:r>
              <a:rPr lang="it-IT" sz="2000" dirty="0" err="1" smtClean="0">
                <a:solidFill>
                  <a:schemeClr val="bg1"/>
                </a:solidFill>
                <a:latin typeface="Century Gothic" panose="020B0502020202020204" pitchFamily="34" charset="0"/>
              </a:rPr>
              <a:t>migrates</a:t>
            </a:r>
            <a:r>
              <a:rPr lang="it-IT" sz="2000" dirty="0" smtClean="0">
                <a:solidFill>
                  <a:schemeClr val="bg1"/>
                </a:solidFill>
                <a:latin typeface="Century Gothic" panose="020B0502020202020204" pitchFamily="34" charset="0"/>
              </a:rPr>
              <a:t> to TCP/IP, and the new </a:t>
            </a:r>
            <a:r>
              <a:rPr lang="it-IT" sz="2000" dirty="0" err="1" smtClean="0">
                <a:solidFill>
                  <a:schemeClr val="bg1"/>
                </a:solidFill>
                <a:latin typeface="Century Gothic" panose="020B0502020202020204" pitchFamily="34" charset="0"/>
              </a:rPr>
              <a:t>protocols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at</a:t>
            </a:r>
            <a:r>
              <a:rPr lang="it-IT" sz="2000" dirty="0" smtClean="0">
                <a:solidFill>
                  <a:schemeClr val="bg1"/>
                </a:solidFill>
                <a:latin typeface="Century Gothic" panose="020B0502020202020204" pitchFamily="34" charset="0"/>
              </a:rPr>
              <a:t> the </a:t>
            </a:r>
            <a:r>
              <a:rPr lang="it-IT" sz="2000" dirty="0" err="1" smtClean="0">
                <a:solidFill>
                  <a:schemeClr val="bg1"/>
                </a:solidFill>
                <a:latin typeface="Century Gothic" panose="020B0502020202020204" pitchFamily="34" charset="0"/>
              </a:rPr>
              <a:t>basis</a:t>
            </a:r>
            <a:r>
              <a:rPr lang="it-IT" sz="2000" dirty="0" smtClean="0">
                <a:solidFill>
                  <a:schemeClr val="bg1"/>
                </a:solidFill>
                <a:latin typeface="Century Gothic" panose="020B0502020202020204" pitchFamily="34" charset="0"/>
              </a:rPr>
              <a:t> of </a:t>
            </a:r>
            <a:r>
              <a:rPr lang="it-IT" sz="2000" dirty="0" err="1" smtClean="0">
                <a:solidFill>
                  <a:schemeClr val="bg1"/>
                </a:solidFill>
                <a:latin typeface="Century Gothic" panose="020B0502020202020204" pitchFamily="34" charset="0"/>
              </a:rPr>
              <a:t>modern</a:t>
            </a:r>
            <a:r>
              <a:rPr lang="it-IT" sz="2000" dirty="0" smtClean="0">
                <a:solidFill>
                  <a:schemeClr val="bg1"/>
                </a:solidFill>
                <a:latin typeface="Century Gothic" panose="020B0502020202020204" pitchFamily="34" charset="0"/>
              </a:rPr>
              <a:t> Internet </a:t>
            </a:r>
            <a:r>
              <a:rPr lang="it-IT" sz="2000" dirty="0" err="1" smtClean="0">
                <a:solidFill>
                  <a:schemeClr val="bg1"/>
                </a:solidFill>
                <a:latin typeface="Century Gothic" panose="020B0502020202020204" pitchFamily="34" charset="0"/>
              </a:rPr>
              <a:t>were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permanently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activated</a:t>
            </a:r>
            <a:r>
              <a:rPr lang="it-IT" sz="2000" dirty="0" smtClean="0">
                <a:solidFill>
                  <a:schemeClr val="bg1"/>
                </a:solidFill>
                <a:latin typeface="Century Gothic" panose="020B0502020202020204" pitchFamily="34" charset="0"/>
              </a:rPr>
              <a:t>.</a:t>
            </a:r>
          </a:p>
          <a:p>
            <a:endParaRPr lang="it-IT" sz="2000" dirty="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In 1984, William </a:t>
            </a:r>
            <a:r>
              <a:rPr lang="it-IT" sz="2000" dirty="0" err="1" smtClean="0">
                <a:solidFill>
                  <a:schemeClr val="bg1"/>
                </a:solidFill>
                <a:latin typeface="Century Gothic" panose="020B0502020202020204" pitchFamily="34" charset="0"/>
              </a:rPr>
              <a:t>Gibson’s</a:t>
            </a:r>
            <a:r>
              <a:rPr lang="it-IT" sz="2000"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Neuromancer</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introduces</a:t>
            </a:r>
            <a:r>
              <a:rPr lang="it-IT" sz="2000" dirty="0" smtClean="0">
                <a:solidFill>
                  <a:schemeClr val="bg1"/>
                </a:solidFill>
                <a:latin typeface="Century Gothic" panose="020B0502020202020204" pitchFamily="34" charset="0"/>
              </a:rPr>
              <a:t> the idea of cyberspace </a:t>
            </a:r>
            <a:r>
              <a:rPr lang="it-IT" sz="2000" dirty="0" err="1" smtClean="0">
                <a:solidFill>
                  <a:schemeClr val="bg1"/>
                </a:solidFill>
                <a:latin typeface="Century Gothic" panose="020B0502020202020204" pitchFamily="34" charset="0"/>
              </a:rPr>
              <a:t>as</a:t>
            </a:r>
            <a:r>
              <a:rPr lang="it-IT" sz="2000" dirty="0" smtClean="0">
                <a:solidFill>
                  <a:schemeClr val="bg1"/>
                </a:solidFill>
                <a:latin typeface="Century Gothic" panose="020B0502020202020204" pitchFamily="34" charset="0"/>
              </a:rPr>
              <a:t> a </a:t>
            </a:r>
            <a:r>
              <a:rPr lang="it-IT" sz="2000" dirty="0" err="1" smtClean="0">
                <a:solidFill>
                  <a:schemeClr val="bg1"/>
                </a:solidFill>
                <a:latin typeface="Century Gothic" panose="020B0502020202020204" pitchFamily="34" charset="0"/>
              </a:rPr>
              <a:t>virtual</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dimension</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at</a:t>
            </a:r>
            <a:r>
              <a:rPr lang="it-IT" sz="2000" dirty="0" smtClean="0">
                <a:solidFill>
                  <a:schemeClr val="bg1"/>
                </a:solidFill>
                <a:latin typeface="Century Gothic" panose="020B0502020202020204" pitchFamily="34" charset="0"/>
              </a:rPr>
              <a:t> the core of future Internet.</a:t>
            </a:r>
            <a:endParaRPr lang="it-IT" sz="2000" dirty="0">
              <a:solidFill>
                <a:schemeClr val="bg1"/>
              </a:solidFill>
              <a:latin typeface="Century Gothic" panose="020B0502020202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749" y="1812052"/>
            <a:ext cx="2999933" cy="2252738"/>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9700" y="1428489"/>
            <a:ext cx="2749924" cy="4566838"/>
          </a:xfrm>
          <a:prstGeom prst="rect">
            <a:avLst/>
          </a:prstGeom>
        </p:spPr>
      </p:pic>
    </p:spTree>
    <p:extLst>
      <p:ext uri="{BB962C8B-B14F-4D97-AF65-F5344CB8AC3E}">
        <p14:creationId xmlns:p14="http://schemas.microsoft.com/office/powerpoint/2010/main" val="943920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a:t>
            </a:r>
            <a:r>
              <a:rPr lang="it-IT" sz="3600" dirty="0" err="1" smtClean="0">
                <a:solidFill>
                  <a:schemeClr val="bg1"/>
                </a:solidFill>
                <a:latin typeface="Century Gothic" panose="020B0502020202020204" pitchFamily="34" charset="0"/>
              </a:rPr>
              <a:t>as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anticipatory</a:t>
            </a:r>
            <a:r>
              <a:rPr lang="it-IT" sz="3600" dirty="0" smtClean="0">
                <a:solidFill>
                  <a:schemeClr val="bg1"/>
                </a:solidFill>
                <a:latin typeface="Century Gothic" panose="020B0502020202020204" pitchFamily="34" charset="0"/>
              </a:rPr>
              <a:t> fiction</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16" name="CasellaDiTesto 15"/>
          <p:cNvSpPr txBox="1"/>
          <p:nvPr/>
        </p:nvSpPr>
        <p:spPr>
          <a:xfrm>
            <a:off x="672353" y="1411942"/>
            <a:ext cx="6986146" cy="3477875"/>
          </a:xfrm>
          <a:prstGeom prst="rect">
            <a:avLst/>
          </a:prstGeom>
          <a:noFill/>
        </p:spPr>
        <p:txBody>
          <a:bodyPr wrap="square" rtlCol="0">
            <a:spAutoFit/>
          </a:bodyPr>
          <a:lstStyle/>
          <a:p>
            <a:r>
              <a:rPr lang="it-IT" sz="2000" b="1" dirty="0" smtClean="0">
                <a:solidFill>
                  <a:schemeClr val="bg1"/>
                </a:solidFill>
                <a:latin typeface="Century Gothic" panose="020B0502020202020204" pitchFamily="34" charset="0"/>
              </a:rPr>
              <a:t>The case of </a:t>
            </a:r>
            <a:r>
              <a:rPr lang="it-IT" sz="2000" b="1" i="1" dirty="0" err="1" smtClean="0">
                <a:solidFill>
                  <a:schemeClr val="bg1"/>
                </a:solidFill>
                <a:latin typeface="Century Gothic" panose="020B0502020202020204" pitchFamily="34" charset="0"/>
              </a:rPr>
              <a:t>climate</a:t>
            </a:r>
            <a:r>
              <a:rPr lang="it-IT" sz="2000" b="1" i="1" dirty="0" smtClean="0">
                <a:solidFill>
                  <a:schemeClr val="bg1"/>
                </a:solidFill>
                <a:latin typeface="Century Gothic" panose="020B0502020202020204" pitchFamily="34" charset="0"/>
              </a:rPr>
              <a:t> fiction</a:t>
            </a:r>
            <a:endParaRPr lang="it-IT" sz="2000" b="1" dirty="0" smtClean="0">
              <a:solidFill>
                <a:schemeClr val="bg1"/>
              </a:solidFill>
              <a:latin typeface="Century Gothic" panose="020B0502020202020204" pitchFamily="34" charset="0"/>
            </a:endParaRPr>
          </a:p>
          <a:p>
            <a:endParaRPr lang="it-IT" sz="2000" dirty="0" smtClean="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A </a:t>
            </a:r>
            <a:r>
              <a:rPr lang="it-IT" sz="2000" dirty="0" err="1" smtClean="0">
                <a:solidFill>
                  <a:schemeClr val="bg1"/>
                </a:solidFill>
                <a:latin typeface="Century Gothic" panose="020B0502020202020204" pitchFamily="34" charset="0"/>
              </a:rPr>
              <a:t>growing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interest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among</a:t>
            </a:r>
            <a:r>
              <a:rPr lang="it-IT" sz="2000" dirty="0" smtClean="0">
                <a:solidFill>
                  <a:schemeClr val="bg1"/>
                </a:solidFill>
                <a:latin typeface="Century Gothic" panose="020B0502020202020204" pitchFamily="34" charset="0"/>
              </a:rPr>
              <a:t> SF </a:t>
            </a:r>
            <a:r>
              <a:rPr lang="it-IT" sz="2000" dirty="0" err="1" smtClean="0">
                <a:solidFill>
                  <a:schemeClr val="bg1"/>
                </a:solidFill>
                <a:latin typeface="Century Gothic" panose="020B0502020202020204" pitchFamily="34" charset="0"/>
              </a:rPr>
              <a:t>writers</a:t>
            </a:r>
            <a:r>
              <a:rPr lang="it-IT" sz="2000" dirty="0" smtClean="0">
                <a:solidFill>
                  <a:schemeClr val="bg1"/>
                </a:solidFill>
                <a:latin typeface="Century Gothic" panose="020B0502020202020204" pitchFamily="34" charset="0"/>
              </a:rPr>
              <a:t> on the </a:t>
            </a:r>
            <a:r>
              <a:rPr lang="it-IT" sz="2000" dirty="0" err="1" smtClean="0">
                <a:solidFill>
                  <a:schemeClr val="bg1"/>
                </a:solidFill>
                <a:latin typeface="Century Gothic" panose="020B0502020202020204" pitchFamily="34" charset="0"/>
              </a:rPr>
              <a:t>issues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related</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climate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change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Again</a:t>
            </a:r>
            <a:r>
              <a:rPr lang="it-IT" sz="2000" dirty="0" smtClean="0">
                <a:solidFill>
                  <a:schemeClr val="bg1"/>
                </a:solidFill>
                <a:latin typeface="Century Gothic" panose="020B0502020202020204" pitchFamily="34" charset="0"/>
              </a:rPr>
              <a:t>, SF </a:t>
            </a:r>
            <a:r>
              <a:rPr lang="it-IT" sz="2000" dirty="0" err="1" smtClean="0">
                <a:solidFill>
                  <a:schemeClr val="bg1"/>
                </a:solidFill>
                <a:latin typeface="Century Gothic" panose="020B0502020202020204" pitchFamily="34" charset="0"/>
              </a:rPr>
              <a:t>writers</a:t>
            </a:r>
            <a:r>
              <a:rPr lang="it-IT" sz="2000" dirty="0" smtClean="0">
                <a:solidFill>
                  <a:schemeClr val="bg1"/>
                </a:solidFill>
                <a:latin typeface="Century Gothic" panose="020B0502020202020204" pitchFamily="34" charset="0"/>
              </a:rPr>
              <a:t> can anticipate the social </a:t>
            </a:r>
            <a:r>
              <a:rPr lang="it-IT" sz="2000" dirty="0" err="1" smtClean="0">
                <a:solidFill>
                  <a:schemeClr val="bg1"/>
                </a:solidFill>
                <a:latin typeface="Century Gothic" panose="020B0502020202020204" pitchFamily="34" charset="0"/>
              </a:rPr>
              <a:t>implications</a:t>
            </a:r>
            <a:r>
              <a:rPr lang="it-IT" sz="2000" dirty="0" smtClean="0">
                <a:solidFill>
                  <a:schemeClr val="bg1"/>
                </a:solidFill>
                <a:latin typeface="Century Gothic" panose="020B0502020202020204" pitchFamily="34" charset="0"/>
              </a:rPr>
              <a:t> of a </a:t>
            </a:r>
            <a:r>
              <a:rPr lang="it-IT" sz="2000" dirty="0" err="1" smtClean="0">
                <a:solidFill>
                  <a:schemeClr val="bg1"/>
                </a:solidFill>
                <a:latin typeface="Century Gothic" panose="020B0502020202020204" pitchFamily="34" charset="0"/>
              </a:rPr>
              <a:t>scientifc</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phenomenon</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While</a:t>
            </a:r>
            <a:r>
              <a:rPr lang="it-IT" sz="2000" dirty="0" smtClean="0">
                <a:solidFill>
                  <a:schemeClr val="bg1"/>
                </a:solidFill>
                <a:latin typeface="Century Gothic" panose="020B0502020202020204" pitchFamily="34" charset="0"/>
              </a:rPr>
              <a:t> reports </a:t>
            </a:r>
            <a:r>
              <a:rPr lang="it-IT" sz="2000" dirty="0" err="1" smtClean="0">
                <a:solidFill>
                  <a:schemeClr val="bg1"/>
                </a:solidFill>
                <a:latin typeface="Century Gothic" panose="020B0502020202020204" pitchFamily="34" charset="0"/>
              </a:rPr>
              <a:t>like</a:t>
            </a:r>
            <a:r>
              <a:rPr lang="it-IT" sz="2000" dirty="0" smtClean="0">
                <a:solidFill>
                  <a:schemeClr val="bg1"/>
                </a:solidFill>
                <a:latin typeface="Century Gothic" panose="020B0502020202020204" pitchFamily="34" charset="0"/>
              </a:rPr>
              <a:t> the </a:t>
            </a:r>
            <a:r>
              <a:rPr lang="it-IT" sz="2000" dirty="0" err="1" smtClean="0">
                <a:solidFill>
                  <a:schemeClr val="bg1"/>
                </a:solidFill>
                <a:latin typeface="Century Gothic" panose="020B0502020202020204" pitchFamily="34" charset="0"/>
              </a:rPr>
              <a:t>ones</a:t>
            </a:r>
            <a:r>
              <a:rPr lang="it-IT" sz="2000" dirty="0" smtClean="0">
                <a:solidFill>
                  <a:schemeClr val="bg1"/>
                </a:solidFill>
                <a:latin typeface="Century Gothic" panose="020B0502020202020204" pitchFamily="34" charset="0"/>
              </a:rPr>
              <a:t> of IPCC </a:t>
            </a:r>
            <a:r>
              <a:rPr lang="it-IT" sz="2000" dirty="0" err="1" smtClean="0">
                <a:solidFill>
                  <a:schemeClr val="bg1"/>
                </a:solidFill>
                <a:latin typeface="Century Gothic" panose="020B0502020202020204" pitchFamily="34" charset="0"/>
              </a:rPr>
              <a:t>rely</a:t>
            </a:r>
            <a:r>
              <a:rPr lang="it-IT" sz="2000" dirty="0" smtClean="0">
                <a:solidFill>
                  <a:schemeClr val="bg1"/>
                </a:solidFill>
                <a:latin typeface="Century Gothic" panose="020B0502020202020204" pitchFamily="34" charset="0"/>
              </a:rPr>
              <a:t> on data and </a:t>
            </a:r>
            <a:r>
              <a:rPr lang="it-IT" sz="2000" dirty="0" err="1" smtClean="0">
                <a:solidFill>
                  <a:schemeClr val="bg1"/>
                </a:solidFill>
                <a:latin typeface="Century Gothic" panose="020B0502020202020204" pitchFamily="34" charset="0"/>
              </a:rPr>
              <a:t>scientific</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facts</a:t>
            </a:r>
            <a:r>
              <a:rPr lang="it-IT" sz="2000"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climate</a:t>
            </a:r>
            <a:r>
              <a:rPr lang="it-IT" sz="2000" i="1" dirty="0" smtClean="0">
                <a:solidFill>
                  <a:schemeClr val="bg1"/>
                </a:solidFill>
                <a:latin typeface="Century Gothic" panose="020B0502020202020204" pitchFamily="34" charset="0"/>
              </a:rPr>
              <a:t> fiction</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has</a:t>
            </a:r>
            <a:r>
              <a:rPr lang="it-IT" sz="2000" dirty="0" smtClean="0">
                <a:solidFill>
                  <a:schemeClr val="bg1"/>
                </a:solidFill>
                <a:latin typeface="Century Gothic" panose="020B0502020202020204" pitchFamily="34" charset="0"/>
              </a:rPr>
              <a:t> the </a:t>
            </a:r>
            <a:r>
              <a:rPr lang="it-IT" sz="2000" dirty="0" err="1" smtClean="0">
                <a:solidFill>
                  <a:schemeClr val="bg1"/>
                </a:solidFill>
                <a:latin typeface="Century Gothic" panose="020B0502020202020204" pitchFamily="34" charset="0"/>
              </a:rPr>
              <a:t>advantage</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transform</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forecasts</a:t>
            </a:r>
            <a:r>
              <a:rPr lang="it-IT" sz="2000" dirty="0" smtClean="0">
                <a:solidFill>
                  <a:schemeClr val="bg1"/>
                </a:solidFill>
                <a:latin typeface="Century Gothic" panose="020B0502020202020204" pitchFamily="34" charset="0"/>
              </a:rPr>
              <a:t> in </a:t>
            </a:r>
            <a:r>
              <a:rPr lang="it-IT" sz="2000" dirty="0" err="1" smtClean="0">
                <a:solidFill>
                  <a:schemeClr val="bg1"/>
                </a:solidFill>
                <a:latin typeface="Century Gothic" panose="020B0502020202020204" pitchFamily="34" charset="0"/>
              </a:rPr>
              <a:t>immersive</a:t>
            </a:r>
            <a:r>
              <a:rPr lang="it-IT" sz="2000" dirty="0" smtClean="0">
                <a:solidFill>
                  <a:schemeClr val="bg1"/>
                </a:solidFill>
                <a:latin typeface="Century Gothic" panose="020B0502020202020204" pitchFamily="34" charset="0"/>
              </a:rPr>
              <a:t> future </a:t>
            </a:r>
            <a:r>
              <a:rPr lang="it-IT" sz="2000" dirty="0" err="1" smtClean="0">
                <a:solidFill>
                  <a:schemeClr val="bg1"/>
                </a:solidFill>
                <a:latin typeface="Century Gothic" panose="020B0502020202020204" pitchFamily="34" charset="0"/>
              </a:rPr>
              <a:t>worlds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where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readers</a:t>
            </a:r>
            <a:r>
              <a:rPr lang="it-IT" sz="2000" dirty="0" smtClean="0">
                <a:solidFill>
                  <a:schemeClr val="bg1"/>
                </a:solidFill>
                <a:latin typeface="Century Gothic" panose="020B0502020202020204" pitchFamily="34" charset="0"/>
              </a:rPr>
              <a:t> can «</a:t>
            </a:r>
            <a:r>
              <a:rPr lang="it-IT" sz="2000" dirty="0" err="1" smtClean="0">
                <a:solidFill>
                  <a:schemeClr val="bg1"/>
                </a:solidFill>
                <a:latin typeface="Century Gothic" panose="020B0502020202020204" pitchFamily="34" charset="0"/>
              </a:rPr>
              <a:t>touch</a:t>
            </a:r>
            <a:r>
              <a:rPr lang="it-IT" sz="2000" dirty="0" smtClean="0">
                <a:solidFill>
                  <a:schemeClr val="bg1"/>
                </a:solidFill>
                <a:latin typeface="Century Gothic" panose="020B0502020202020204" pitchFamily="34" charset="0"/>
              </a:rPr>
              <a:t>» the </a:t>
            </a:r>
            <a:r>
              <a:rPr lang="it-IT" sz="2000" dirty="0" err="1" smtClean="0">
                <a:solidFill>
                  <a:schemeClr val="bg1"/>
                </a:solidFill>
                <a:latin typeface="Century Gothic" panose="020B0502020202020204" pitchFamily="34" charset="0"/>
              </a:rPr>
              <a:t>consequences</a:t>
            </a:r>
            <a:r>
              <a:rPr lang="it-IT" sz="2000" dirty="0" smtClean="0">
                <a:solidFill>
                  <a:schemeClr val="bg1"/>
                </a:solidFill>
                <a:latin typeface="Century Gothic" panose="020B0502020202020204" pitchFamily="34" charset="0"/>
              </a:rPr>
              <a:t> of </a:t>
            </a:r>
            <a:r>
              <a:rPr lang="it-IT" sz="2000" dirty="0" err="1" smtClean="0">
                <a:solidFill>
                  <a:schemeClr val="bg1"/>
                </a:solidFill>
                <a:latin typeface="Century Gothic" panose="020B0502020202020204" pitchFamily="34" charset="0"/>
              </a:rPr>
              <a:t>climate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change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better</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that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through</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statistics</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graphs</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9676" y="1350356"/>
            <a:ext cx="2962275" cy="4524375"/>
          </a:xfrm>
          <a:prstGeom prst="rect">
            <a:avLst/>
          </a:prstGeom>
        </p:spPr>
      </p:pic>
    </p:spTree>
    <p:extLst>
      <p:ext uri="{BB962C8B-B14F-4D97-AF65-F5344CB8AC3E}">
        <p14:creationId xmlns:p14="http://schemas.microsoft.com/office/powerpoint/2010/main" val="41440802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a:t>
            </a:r>
            <a:r>
              <a:rPr lang="it-IT" sz="3600" dirty="0" err="1" smtClean="0">
                <a:solidFill>
                  <a:schemeClr val="bg1"/>
                </a:solidFill>
                <a:latin typeface="Century Gothic" panose="020B0502020202020204" pitchFamily="34" charset="0"/>
              </a:rPr>
              <a:t>as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anticipatory</a:t>
            </a:r>
            <a:r>
              <a:rPr lang="it-IT" sz="3600" dirty="0" smtClean="0">
                <a:solidFill>
                  <a:schemeClr val="bg1"/>
                </a:solidFill>
                <a:latin typeface="Century Gothic" panose="020B0502020202020204" pitchFamily="34" charset="0"/>
              </a:rPr>
              <a:t> fiction</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16" name="CasellaDiTesto 15"/>
          <p:cNvSpPr txBox="1"/>
          <p:nvPr/>
        </p:nvSpPr>
        <p:spPr>
          <a:xfrm>
            <a:off x="562932" y="1278829"/>
            <a:ext cx="5518506" cy="4401205"/>
          </a:xfrm>
          <a:prstGeom prst="rect">
            <a:avLst/>
          </a:prstGeom>
          <a:noFill/>
        </p:spPr>
        <p:txBody>
          <a:bodyPr wrap="square" rtlCol="0">
            <a:spAutoFit/>
          </a:bodyPr>
          <a:lstStyle/>
          <a:p>
            <a:r>
              <a:rPr lang="it-IT" sz="2000" b="1" dirty="0" smtClean="0">
                <a:solidFill>
                  <a:schemeClr val="bg1"/>
                </a:solidFill>
                <a:latin typeface="Century Gothic" panose="020B0502020202020204" pitchFamily="34" charset="0"/>
              </a:rPr>
              <a:t>The case of </a:t>
            </a:r>
            <a:r>
              <a:rPr lang="it-IT" sz="2000" b="1" i="1" dirty="0" err="1" smtClean="0">
                <a:solidFill>
                  <a:schemeClr val="bg1"/>
                </a:solidFill>
                <a:latin typeface="Century Gothic" panose="020B0502020202020204" pitchFamily="34" charset="0"/>
              </a:rPr>
              <a:t>climate</a:t>
            </a:r>
            <a:r>
              <a:rPr lang="it-IT" sz="2000" b="1" i="1" dirty="0" smtClean="0">
                <a:solidFill>
                  <a:schemeClr val="bg1"/>
                </a:solidFill>
                <a:latin typeface="Century Gothic" panose="020B0502020202020204" pitchFamily="34" charset="0"/>
              </a:rPr>
              <a:t> fiction</a:t>
            </a:r>
            <a:endParaRPr lang="it-IT" sz="2000" b="1" dirty="0" smtClean="0">
              <a:solidFill>
                <a:schemeClr val="bg1"/>
              </a:solidFill>
              <a:latin typeface="Century Gothic" panose="020B0502020202020204" pitchFamily="34" charset="0"/>
            </a:endParaRPr>
          </a:p>
          <a:p>
            <a:endParaRPr lang="it-IT" sz="2000" dirty="0" smtClean="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The </a:t>
            </a:r>
            <a:r>
              <a:rPr lang="it-IT" sz="2000" dirty="0" err="1" smtClean="0">
                <a:solidFill>
                  <a:schemeClr val="bg1"/>
                </a:solidFill>
                <a:latin typeface="Century Gothic" panose="020B0502020202020204" pitchFamily="34" charset="0"/>
              </a:rPr>
              <a:t>Imagination</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Climate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Initiative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at</a:t>
            </a:r>
            <a:r>
              <a:rPr lang="it-IT" sz="2000" dirty="0" smtClean="0">
                <a:solidFill>
                  <a:schemeClr val="bg1"/>
                </a:solidFill>
                <a:latin typeface="Century Gothic" panose="020B0502020202020204" pitchFamily="34" charset="0"/>
              </a:rPr>
              <a:t> Arizona State </a:t>
            </a:r>
            <a:r>
              <a:rPr lang="it-IT" sz="2000" dirty="0" err="1" smtClean="0">
                <a:solidFill>
                  <a:schemeClr val="bg1"/>
                </a:solidFill>
                <a:latin typeface="Century Gothic" panose="020B0502020202020204" pitchFamily="34" charset="0"/>
              </a:rPr>
              <a:t>University</a:t>
            </a:r>
            <a:r>
              <a:rPr lang="it-IT" sz="2000" dirty="0" smtClean="0">
                <a:solidFill>
                  <a:schemeClr val="bg1"/>
                </a:solidFill>
                <a:latin typeface="Century Gothic" panose="020B0502020202020204" pitchFamily="34" charset="0"/>
              </a:rPr>
              <a:t> «</a:t>
            </a:r>
            <a:r>
              <a:rPr lang="en-US" sz="2000" dirty="0">
                <a:solidFill>
                  <a:schemeClr val="bg1"/>
                </a:solidFill>
                <a:latin typeface="Century Gothic" panose="020B0502020202020204" pitchFamily="34" charset="0"/>
              </a:rPr>
              <a:t>explores how </a:t>
            </a:r>
            <a:r>
              <a:rPr lang="en-US" sz="2000" i="1" dirty="0" smtClean="0">
                <a:solidFill>
                  <a:schemeClr val="bg1"/>
                </a:solidFill>
                <a:latin typeface="Century Gothic" panose="020B0502020202020204" pitchFamily="34" charset="0"/>
              </a:rPr>
              <a:t>climate fiction </a:t>
            </a:r>
            <a:r>
              <a:rPr lang="en-US" sz="2000" dirty="0" smtClean="0">
                <a:solidFill>
                  <a:schemeClr val="bg1"/>
                </a:solidFill>
                <a:latin typeface="Century Gothic" panose="020B0502020202020204" pitchFamily="34" charset="0"/>
              </a:rPr>
              <a:t>shapes </a:t>
            </a:r>
            <a:r>
              <a:rPr lang="en-US" sz="2000" dirty="0">
                <a:solidFill>
                  <a:schemeClr val="bg1"/>
                </a:solidFill>
                <a:latin typeface="Century Gothic" panose="020B0502020202020204" pitchFamily="34" charset="0"/>
              </a:rPr>
              <a:t>our imagination, how it relates to climate science and how it might affect social and political life. What is the nature of imagination? How do art and science inform our imagination about climate futures? What is the relationship between climate fiction, the imagination and political decisions and behavior in response to climate change</a:t>
            </a:r>
            <a:r>
              <a:rPr lang="en-US" sz="2000" dirty="0" smtClean="0">
                <a:solidFill>
                  <a:schemeClr val="bg1"/>
                </a:solidFill>
                <a:latin typeface="Century Gothic" panose="020B0502020202020204" pitchFamily="34" charset="0"/>
              </a:rPr>
              <a:t>?</a:t>
            </a:r>
            <a:r>
              <a:rPr lang="it-IT" sz="2000" dirty="0" smtClean="0">
                <a:solidFill>
                  <a:schemeClr val="bg1"/>
                </a:solidFill>
                <a:latin typeface="Century Gothic" panose="020B0502020202020204" pitchFamily="34" charset="0"/>
              </a:rPr>
              <a:t>»</a:t>
            </a:r>
          </a:p>
        </p:txBody>
      </p:sp>
      <p:sp>
        <p:nvSpPr>
          <p:cNvPr id="6" name="CasellaDiTesto 5"/>
          <p:cNvSpPr txBox="1"/>
          <p:nvPr/>
        </p:nvSpPr>
        <p:spPr>
          <a:xfrm>
            <a:off x="7113494" y="4195482"/>
            <a:ext cx="4852337" cy="1631216"/>
          </a:xfrm>
          <a:prstGeom prst="rect">
            <a:avLst/>
          </a:prstGeom>
          <a:noFill/>
        </p:spPr>
        <p:txBody>
          <a:bodyPr wrap="square" rtlCol="0">
            <a:spAutoFit/>
          </a:bodyPr>
          <a:lstStyle/>
          <a:p>
            <a:r>
              <a:rPr lang="it-IT" sz="2000" dirty="0">
                <a:solidFill>
                  <a:schemeClr val="bg1"/>
                </a:solidFill>
                <a:latin typeface="Century Gothic" panose="020B0502020202020204" pitchFamily="34" charset="0"/>
              </a:rPr>
              <a:t>The </a:t>
            </a:r>
            <a:r>
              <a:rPr lang="it-IT" sz="2000" dirty="0" err="1">
                <a:solidFill>
                  <a:schemeClr val="bg1"/>
                </a:solidFill>
                <a:latin typeface="Century Gothic" panose="020B0502020202020204" pitchFamily="34" charset="0"/>
              </a:rPr>
              <a:t>Climate</a:t>
            </a:r>
            <a:r>
              <a:rPr lang="it-IT" sz="2000" dirty="0">
                <a:solidFill>
                  <a:schemeClr val="bg1"/>
                </a:solidFill>
                <a:latin typeface="Century Gothic" panose="020B0502020202020204" pitchFamily="34" charset="0"/>
              </a:rPr>
              <a:t> Fiction Short Story </a:t>
            </a:r>
            <a:r>
              <a:rPr lang="it-IT" sz="2000" dirty="0" smtClean="0">
                <a:solidFill>
                  <a:schemeClr val="bg1"/>
                </a:solidFill>
                <a:latin typeface="Century Gothic" panose="020B0502020202020204" pitchFamily="34" charset="0"/>
              </a:rPr>
              <a:t>Contest </a:t>
            </a:r>
            <a:r>
              <a:rPr lang="it-IT" sz="2000" dirty="0" err="1" smtClean="0">
                <a:solidFill>
                  <a:schemeClr val="bg1"/>
                </a:solidFill>
                <a:latin typeface="Century Gothic" panose="020B0502020202020204" pitchFamily="34" charset="0"/>
              </a:rPr>
              <a:t>at</a:t>
            </a:r>
            <a:r>
              <a:rPr lang="it-IT" sz="2000" dirty="0" smtClean="0">
                <a:solidFill>
                  <a:schemeClr val="bg1"/>
                </a:solidFill>
                <a:latin typeface="Century Gothic" panose="020B0502020202020204" pitchFamily="34" charset="0"/>
              </a:rPr>
              <a:t> ASU </a:t>
            </a:r>
            <a:r>
              <a:rPr lang="it-IT" sz="2000" dirty="0" err="1">
                <a:solidFill>
                  <a:schemeClr val="bg1"/>
                </a:solidFill>
                <a:latin typeface="Century Gothic" panose="020B0502020202020204" pitchFamily="34" charset="0"/>
              </a:rPr>
              <a:t>is</a:t>
            </a:r>
            <a:r>
              <a:rPr lang="it-IT" sz="2000" dirty="0">
                <a:solidFill>
                  <a:schemeClr val="bg1"/>
                </a:solidFill>
                <a:latin typeface="Century Gothic" panose="020B0502020202020204" pitchFamily="34" charset="0"/>
              </a:rPr>
              <a:t> </a:t>
            </a:r>
            <a:r>
              <a:rPr lang="it-IT" sz="2000" dirty="0" err="1">
                <a:solidFill>
                  <a:schemeClr val="bg1"/>
                </a:solidFill>
                <a:latin typeface="Century Gothic" panose="020B0502020202020204" pitchFamily="34" charset="0"/>
              </a:rPr>
              <a:t>judged</a:t>
            </a:r>
            <a:r>
              <a:rPr lang="it-IT" sz="2000" dirty="0">
                <a:solidFill>
                  <a:schemeClr val="bg1"/>
                </a:solidFill>
                <a:latin typeface="Century Gothic" panose="020B0502020202020204" pitchFamily="34" charset="0"/>
              </a:rPr>
              <a:t> by </a:t>
            </a:r>
            <a:r>
              <a:rPr lang="it-IT" sz="2000" dirty="0" err="1">
                <a:solidFill>
                  <a:schemeClr val="bg1"/>
                </a:solidFill>
                <a:latin typeface="Century Gothic" panose="020B0502020202020204" pitchFamily="34" charset="0"/>
              </a:rPr>
              <a:t>Kim</a:t>
            </a:r>
            <a:r>
              <a:rPr lang="it-IT" sz="2000" dirty="0">
                <a:solidFill>
                  <a:schemeClr val="bg1"/>
                </a:solidFill>
                <a:latin typeface="Century Gothic" panose="020B0502020202020204" pitchFamily="34" charset="0"/>
              </a:rPr>
              <a:t> Stanley </a:t>
            </a:r>
            <a:r>
              <a:rPr lang="it-IT" sz="2000" dirty="0" smtClean="0">
                <a:solidFill>
                  <a:schemeClr val="bg1"/>
                </a:solidFill>
                <a:latin typeface="Century Gothic" panose="020B0502020202020204" pitchFamily="34" charset="0"/>
              </a:rPr>
              <a:t>Robinson, </a:t>
            </a:r>
            <a:r>
              <a:rPr lang="en-US" sz="2000" dirty="0">
                <a:solidFill>
                  <a:schemeClr val="bg1"/>
                </a:solidFill>
                <a:latin typeface="Century Gothic" panose="020B0502020202020204" pitchFamily="34" charset="0"/>
              </a:rPr>
              <a:t>award-winning author of many foundational works in climate </a:t>
            </a:r>
            <a:r>
              <a:rPr lang="en-US" sz="2000" dirty="0" smtClean="0">
                <a:solidFill>
                  <a:schemeClr val="bg1"/>
                </a:solidFill>
                <a:latin typeface="Century Gothic" panose="020B0502020202020204" pitchFamily="34" charset="0"/>
              </a:rPr>
              <a:t>fiction.</a:t>
            </a:r>
            <a:endParaRPr lang="it-IT" sz="2000" dirty="0">
              <a:solidFill>
                <a:schemeClr val="bg1"/>
              </a:solidFill>
              <a:latin typeface="Century Gothic" panose="020B0502020202020204" pitchFamily="34" charset="0"/>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7771" y="1411942"/>
            <a:ext cx="6062897" cy="2462737"/>
          </a:xfrm>
          <a:prstGeom prst="rect">
            <a:avLst/>
          </a:prstGeom>
        </p:spPr>
      </p:pic>
    </p:spTree>
    <p:extLst>
      <p:ext uri="{BB962C8B-B14F-4D97-AF65-F5344CB8AC3E}">
        <p14:creationId xmlns:p14="http://schemas.microsoft.com/office/powerpoint/2010/main" val="615299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a:t>
            </a:r>
            <a:r>
              <a:rPr lang="it-IT" sz="3600" dirty="0" err="1" smtClean="0">
                <a:solidFill>
                  <a:schemeClr val="bg1"/>
                </a:solidFill>
                <a:latin typeface="Century Gothic" panose="020B0502020202020204" pitchFamily="34" charset="0"/>
              </a:rPr>
              <a:t>as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anticipatory</a:t>
            </a:r>
            <a:r>
              <a:rPr lang="it-IT" sz="3600" dirty="0" smtClean="0">
                <a:solidFill>
                  <a:schemeClr val="bg1"/>
                </a:solidFill>
                <a:latin typeface="Century Gothic" panose="020B0502020202020204" pitchFamily="34" charset="0"/>
              </a:rPr>
              <a:t> fiction</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16" name="CasellaDiTesto 15"/>
          <p:cNvSpPr txBox="1"/>
          <p:nvPr/>
        </p:nvSpPr>
        <p:spPr>
          <a:xfrm>
            <a:off x="562931" y="1278829"/>
            <a:ext cx="8460045" cy="5016758"/>
          </a:xfrm>
          <a:prstGeom prst="rect">
            <a:avLst/>
          </a:prstGeom>
          <a:noFill/>
        </p:spPr>
        <p:txBody>
          <a:bodyPr wrap="square" rtlCol="0">
            <a:spAutoFit/>
          </a:bodyPr>
          <a:lstStyle/>
          <a:p>
            <a:r>
              <a:rPr lang="it-IT" sz="2000" b="1" dirty="0" err="1" smtClean="0">
                <a:solidFill>
                  <a:schemeClr val="bg1"/>
                </a:solidFill>
                <a:latin typeface="Century Gothic" panose="020B0502020202020204" pitchFamily="34" charset="0"/>
              </a:rPr>
              <a:t>Anticipatory</a:t>
            </a:r>
            <a:r>
              <a:rPr lang="it-IT" sz="2000" b="1" dirty="0" smtClean="0">
                <a:solidFill>
                  <a:schemeClr val="bg1"/>
                </a:solidFill>
                <a:latin typeface="Century Gothic" panose="020B0502020202020204" pitchFamily="34" charset="0"/>
              </a:rPr>
              <a:t> fiction?</a:t>
            </a:r>
          </a:p>
          <a:p>
            <a:endParaRPr lang="it-IT" sz="2000" dirty="0" smtClean="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In </a:t>
            </a:r>
            <a:r>
              <a:rPr lang="it-IT" sz="2000" b="1" dirty="0" smtClean="0">
                <a:solidFill>
                  <a:schemeClr val="bg1"/>
                </a:solidFill>
                <a:latin typeface="Century Gothic" panose="020B0502020202020204" pitchFamily="34" charset="0"/>
              </a:rPr>
              <a:t>France</a:t>
            </a:r>
            <a:r>
              <a:rPr lang="it-IT" sz="2000" dirty="0" smtClean="0">
                <a:solidFill>
                  <a:schemeClr val="bg1"/>
                </a:solidFill>
                <a:latin typeface="Century Gothic" panose="020B0502020202020204" pitchFamily="34" charset="0"/>
              </a:rPr>
              <a:t> </a:t>
            </a:r>
            <a:r>
              <a:rPr lang="it-IT" sz="2000" dirty="0" smtClean="0">
                <a:solidFill>
                  <a:schemeClr val="bg1"/>
                </a:solidFill>
                <a:latin typeface="Century Gothic" panose="020B0502020202020204" pitchFamily="34" charset="0"/>
                <a:sym typeface="Wingdings" panose="05000000000000000000" pitchFamily="2" charset="2"/>
              </a:rPr>
              <a:t> </a:t>
            </a:r>
            <a:r>
              <a:rPr lang="it-IT" sz="2000" i="1" dirty="0" err="1" smtClean="0">
                <a:solidFill>
                  <a:schemeClr val="bg1"/>
                </a:solidFill>
                <a:latin typeface="Century Gothic" panose="020B0502020202020204" pitchFamily="34" charset="0"/>
                <a:sym typeface="Wingdings" panose="05000000000000000000" pitchFamily="2" charset="2"/>
              </a:rPr>
              <a:t>Anticipation</a:t>
            </a:r>
            <a:r>
              <a:rPr lang="it-IT" sz="2000" dirty="0" smtClean="0">
                <a:solidFill>
                  <a:schemeClr val="bg1"/>
                </a:solidFill>
                <a:latin typeface="Century Gothic" panose="020B0502020202020204" pitchFamily="34" charset="0"/>
                <a:sym typeface="Wingdings" panose="05000000000000000000" pitchFamily="2" charset="2"/>
              </a:rPr>
              <a:t>, a </a:t>
            </a:r>
            <a:r>
              <a:rPr lang="it-IT" sz="2000" dirty="0" err="1" smtClean="0">
                <a:solidFill>
                  <a:schemeClr val="bg1"/>
                </a:solidFill>
                <a:latin typeface="Century Gothic" panose="020B0502020202020204" pitchFamily="34" charset="0"/>
                <a:sym typeface="Wingdings" panose="05000000000000000000" pitchFamily="2" charset="2"/>
              </a:rPr>
              <a:t>subgenre</a:t>
            </a:r>
            <a:r>
              <a:rPr lang="it-IT" sz="2000" dirty="0" smtClean="0">
                <a:solidFill>
                  <a:schemeClr val="bg1"/>
                </a:solidFill>
                <a:latin typeface="Century Gothic" panose="020B0502020202020204" pitchFamily="34" charset="0"/>
                <a:sym typeface="Wingdings" panose="05000000000000000000" pitchFamily="2" charset="2"/>
              </a:rPr>
              <a:t> of science fiction </a:t>
            </a:r>
            <a:r>
              <a:rPr lang="it-IT" sz="2000" dirty="0" err="1" smtClean="0">
                <a:solidFill>
                  <a:schemeClr val="bg1"/>
                </a:solidFill>
                <a:latin typeface="Century Gothic" panose="020B0502020202020204" pitchFamily="34" charset="0"/>
                <a:sym typeface="Wingdings" panose="05000000000000000000" pitchFamily="2" charset="2"/>
              </a:rPr>
              <a:t>whose</a:t>
            </a:r>
            <a:r>
              <a:rPr lang="it-IT" sz="2000" dirty="0" smtClean="0">
                <a:solidFill>
                  <a:schemeClr val="bg1"/>
                </a:solidFill>
                <a:latin typeface="Century Gothic" panose="020B0502020202020204" pitchFamily="34" charset="0"/>
                <a:sym typeface="Wingdings" panose="05000000000000000000" pitchFamily="2" charset="2"/>
              </a:rPr>
              <a:t> stories are set in a </a:t>
            </a:r>
            <a:r>
              <a:rPr lang="it-IT" sz="2000" dirty="0" err="1" smtClean="0">
                <a:solidFill>
                  <a:schemeClr val="bg1"/>
                </a:solidFill>
                <a:latin typeface="Century Gothic" panose="020B0502020202020204" pitchFamily="34" charset="0"/>
                <a:sym typeface="Wingdings" panose="05000000000000000000" pitchFamily="2" charset="2"/>
              </a:rPr>
              <a:t>near</a:t>
            </a:r>
            <a:r>
              <a:rPr lang="it-IT" sz="2000" dirty="0" smtClean="0">
                <a:solidFill>
                  <a:schemeClr val="bg1"/>
                </a:solidFill>
                <a:latin typeface="Century Gothic" panose="020B0502020202020204" pitchFamily="34" charset="0"/>
                <a:sym typeface="Wingdings" panose="05000000000000000000" pitchFamily="2" charset="2"/>
              </a:rPr>
              <a:t> or distante future.</a:t>
            </a:r>
          </a:p>
          <a:p>
            <a:endParaRPr lang="it-IT" sz="2000" dirty="0">
              <a:solidFill>
                <a:schemeClr val="bg1"/>
              </a:solidFill>
              <a:latin typeface="Century Gothic" panose="020B0502020202020204" pitchFamily="34" charset="0"/>
              <a:sym typeface="Wingdings" panose="05000000000000000000" pitchFamily="2" charset="2"/>
            </a:endParaRPr>
          </a:p>
          <a:p>
            <a:r>
              <a:rPr lang="it-IT" sz="2000" dirty="0" smtClean="0">
                <a:solidFill>
                  <a:schemeClr val="bg1"/>
                </a:solidFill>
                <a:latin typeface="Century Gothic" panose="020B0502020202020204" pitchFamily="34" charset="0"/>
                <a:sym typeface="Wingdings" panose="05000000000000000000" pitchFamily="2" charset="2"/>
              </a:rPr>
              <a:t>In </a:t>
            </a:r>
            <a:r>
              <a:rPr lang="it-IT" sz="2000" b="1" dirty="0" err="1" smtClean="0">
                <a:solidFill>
                  <a:schemeClr val="bg1"/>
                </a:solidFill>
                <a:latin typeface="Century Gothic" panose="020B0502020202020204" pitchFamily="34" charset="0"/>
                <a:sym typeface="Wingdings" panose="05000000000000000000" pitchFamily="2" charset="2"/>
              </a:rPr>
              <a:t>Italy</a:t>
            </a:r>
            <a:r>
              <a:rPr lang="it-IT" sz="2000" b="1" dirty="0" smtClean="0">
                <a:solidFill>
                  <a:schemeClr val="bg1"/>
                </a:solidFill>
                <a:latin typeface="Century Gothic" panose="020B0502020202020204" pitchFamily="34" charset="0"/>
                <a:sym typeface="Wingdings" panose="05000000000000000000" pitchFamily="2" charset="2"/>
              </a:rPr>
              <a:t> </a:t>
            </a:r>
            <a:r>
              <a:rPr lang="it-IT" sz="2000" dirty="0" smtClean="0">
                <a:solidFill>
                  <a:schemeClr val="bg1"/>
                </a:solidFill>
                <a:latin typeface="Century Gothic" panose="020B0502020202020204" pitchFamily="34" charset="0"/>
                <a:sym typeface="Wingdings" panose="05000000000000000000" pitchFamily="2" charset="2"/>
              </a:rPr>
              <a:t> </a:t>
            </a:r>
            <a:r>
              <a:rPr lang="it-IT" sz="2000" i="1" dirty="0" smtClean="0">
                <a:solidFill>
                  <a:schemeClr val="bg1"/>
                </a:solidFill>
                <a:latin typeface="Century Gothic" panose="020B0502020202020204" pitchFamily="34" charset="0"/>
                <a:sym typeface="Wingdings" panose="05000000000000000000" pitchFamily="2" charset="2"/>
              </a:rPr>
              <a:t>Narrativa d’anticipazione</a:t>
            </a:r>
            <a:r>
              <a:rPr lang="it-IT" sz="2000" dirty="0" smtClean="0">
                <a:solidFill>
                  <a:schemeClr val="bg1"/>
                </a:solidFill>
                <a:latin typeface="Century Gothic" panose="020B0502020202020204" pitchFamily="34" charset="0"/>
                <a:sym typeface="Wingdings" panose="05000000000000000000" pitchFamily="2" charset="2"/>
              </a:rPr>
              <a:t>. Under </a:t>
            </a:r>
            <a:r>
              <a:rPr lang="it-IT" sz="2000" dirty="0" err="1" smtClean="0">
                <a:solidFill>
                  <a:schemeClr val="bg1"/>
                </a:solidFill>
                <a:latin typeface="Century Gothic" panose="020B0502020202020204" pitchFamily="34" charset="0"/>
                <a:sym typeface="Wingdings" panose="05000000000000000000" pitchFamily="2" charset="2"/>
              </a:rPr>
              <a:t>this</a:t>
            </a:r>
            <a:r>
              <a:rPr lang="it-IT" sz="2000" dirty="0" smtClean="0">
                <a:solidFill>
                  <a:schemeClr val="bg1"/>
                </a:solidFill>
                <a:latin typeface="Century Gothic" panose="020B0502020202020204" pitchFamily="34" charset="0"/>
                <a:sym typeface="Wingdings" panose="05000000000000000000" pitchFamily="2" charset="2"/>
              </a:rPr>
              <a:t> </a:t>
            </a:r>
            <a:r>
              <a:rPr lang="it-IT" sz="2000" dirty="0" err="1" smtClean="0">
                <a:solidFill>
                  <a:schemeClr val="bg1"/>
                </a:solidFill>
                <a:latin typeface="Century Gothic" panose="020B0502020202020204" pitchFamily="34" charset="0"/>
                <a:sym typeface="Wingdings" panose="05000000000000000000" pitchFamily="2" charset="2"/>
              </a:rPr>
              <a:t>definition</a:t>
            </a:r>
            <a:r>
              <a:rPr lang="it-IT" sz="2000" dirty="0" smtClean="0">
                <a:solidFill>
                  <a:schemeClr val="bg1"/>
                </a:solidFill>
                <a:latin typeface="Century Gothic" panose="020B0502020202020204" pitchFamily="34" charset="0"/>
                <a:sym typeface="Wingdings" panose="05000000000000000000" pitchFamily="2" charset="2"/>
              </a:rPr>
              <a:t>, a </a:t>
            </a:r>
            <a:r>
              <a:rPr lang="it-IT" sz="2000" dirty="0" err="1" smtClean="0">
                <a:solidFill>
                  <a:schemeClr val="bg1"/>
                </a:solidFill>
                <a:latin typeface="Century Gothic" panose="020B0502020202020204" pitchFamily="34" charset="0"/>
                <a:sym typeface="Wingdings" panose="05000000000000000000" pitchFamily="2" charset="2"/>
              </a:rPr>
              <a:t>lot</a:t>
            </a:r>
            <a:r>
              <a:rPr lang="it-IT" sz="2000" dirty="0" smtClean="0">
                <a:solidFill>
                  <a:schemeClr val="bg1"/>
                </a:solidFill>
                <a:latin typeface="Century Gothic" panose="020B0502020202020204" pitchFamily="34" charset="0"/>
                <a:sym typeface="Wingdings" panose="05000000000000000000" pitchFamily="2" charset="2"/>
              </a:rPr>
              <a:t> of </a:t>
            </a:r>
            <a:r>
              <a:rPr lang="it-IT" sz="2000" dirty="0" err="1" smtClean="0">
                <a:solidFill>
                  <a:schemeClr val="bg1"/>
                </a:solidFill>
                <a:latin typeface="Century Gothic" panose="020B0502020202020204" pitchFamily="34" charset="0"/>
                <a:sym typeface="Wingdings" panose="05000000000000000000" pitchFamily="2" charset="2"/>
              </a:rPr>
              <a:t>international</a:t>
            </a:r>
            <a:r>
              <a:rPr lang="it-IT" sz="2000" dirty="0" smtClean="0">
                <a:solidFill>
                  <a:schemeClr val="bg1"/>
                </a:solidFill>
                <a:latin typeface="Century Gothic" panose="020B0502020202020204" pitchFamily="34" charset="0"/>
                <a:sym typeface="Wingdings" panose="05000000000000000000" pitchFamily="2" charset="2"/>
              </a:rPr>
              <a:t> speculative </a:t>
            </a:r>
            <a:r>
              <a:rPr lang="it-IT" sz="2000" dirty="0" err="1" smtClean="0">
                <a:solidFill>
                  <a:schemeClr val="bg1"/>
                </a:solidFill>
                <a:latin typeface="Century Gothic" panose="020B0502020202020204" pitchFamily="34" charset="0"/>
                <a:sym typeface="Wingdings" panose="05000000000000000000" pitchFamily="2" charset="2"/>
              </a:rPr>
              <a:t>novels</a:t>
            </a:r>
            <a:r>
              <a:rPr lang="it-IT" sz="2000" dirty="0" smtClean="0">
                <a:solidFill>
                  <a:schemeClr val="bg1"/>
                </a:solidFill>
                <a:latin typeface="Century Gothic" panose="020B0502020202020204" pitchFamily="34" charset="0"/>
                <a:sym typeface="Wingdings" panose="05000000000000000000" pitchFamily="2" charset="2"/>
              </a:rPr>
              <a:t> </a:t>
            </a:r>
            <a:r>
              <a:rPr lang="it-IT" sz="2000" dirty="0" err="1" smtClean="0">
                <a:solidFill>
                  <a:schemeClr val="bg1"/>
                </a:solidFill>
                <a:latin typeface="Century Gothic" panose="020B0502020202020204" pitchFamily="34" charset="0"/>
                <a:sym typeface="Wingdings" panose="05000000000000000000" pitchFamily="2" charset="2"/>
              </a:rPr>
              <a:t>appeared</a:t>
            </a:r>
            <a:r>
              <a:rPr lang="it-IT" sz="2000" dirty="0" smtClean="0">
                <a:solidFill>
                  <a:schemeClr val="bg1"/>
                </a:solidFill>
                <a:latin typeface="Century Gothic" panose="020B0502020202020204" pitchFamily="34" charset="0"/>
                <a:sym typeface="Wingdings" panose="05000000000000000000" pitchFamily="2" charset="2"/>
              </a:rPr>
              <a:t> in </a:t>
            </a:r>
            <a:r>
              <a:rPr lang="it-IT" sz="2000" dirty="0" err="1" smtClean="0">
                <a:solidFill>
                  <a:schemeClr val="bg1"/>
                </a:solidFill>
                <a:latin typeface="Century Gothic" panose="020B0502020202020204" pitchFamily="34" charset="0"/>
                <a:sym typeface="Wingdings" panose="05000000000000000000" pitchFamily="2" charset="2"/>
              </a:rPr>
              <a:t>Italy</a:t>
            </a:r>
            <a:r>
              <a:rPr lang="it-IT" sz="2000" dirty="0" smtClean="0">
                <a:solidFill>
                  <a:schemeClr val="bg1"/>
                </a:solidFill>
                <a:latin typeface="Century Gothic" panose="020B0502020202020204" pitchFamily="34" charset="0"/>
                <a:sym typeface="Wingdings" panose="05000000000000000000" pitchFamily="2" charset="2"/>
              </a:rPr>
              <a:t> </a:t>
            </a:r>
            <a:r>
              <a:rPr lang="it-IT" sz="2000" dirty="0" err="1" smtClean="0">
                <a:solidFill>
                  <a:schemeClr val="bg1"/>
                </a:solidFill>
                <a:latin typeface="Century Gothic" panose="020B0502020202020204" pitchFamily="34" charset="0"/>
                <a:sym typeface="Wingdings" panose="05000000000000000000" pitchFamily="2" charset="2"/>
              </a:rPr>
              <a:t>among</a:t>
            </a:r>
            <a:r>
              <a:rPr lang="it-IT" sz="2000" dirty="0" smtClean="0">
                <a:solidFill>
                  <a:schemeClr val="bg1"/>
                </a:solidFill>
                <a:latin typeface="Century Gothic" panose="020B0502020202020204" pitchFamily="34" charset="0"/>
                <a:sym typeface="Wingdings" panose="05000000000000000000" pitchFamily="2" charset="2"/>
              </a:rPr>
              <a:t> 1973 and 1989, </a:t>
            </a:r>
            <a:r>
              <a:rPr lang="it-IT" sz="2000" dirty="0" err="1" smtClean="0">
                <a:solidFill>
                  <a:schemeClr val="bg1"/>
                </a:solidFill>
                <a:latin typeface="Century Gothic" panose="020B0502020202020204" pitchFamily="34" charset="0"/>
                <a:sym typeface="Wingdings" panose="05000000000000000000" pitchFamily="2" charset="2"/>
              </a:rPr>
              <a:t>published</a:t>
            </a:r>
            <a:r>
              <a:rPr lang="it-IT" sz="2000" dirty="0" smtClean="0">
                <a:solidFill>
                  <a:schemeClr val="bg1"/>
                </a:solidFill>
                <a:latin typeface="Century Gothic" panose="020B0502020202020204" pitchFamily="34" charset="0"/>
                <a:sym typeface="Wingdings" panose="05000000000000000000" pitchFamily="2" charset="2"/>
              </a:rPr>
              <a:t> by Nord.</a:t>
            </a:r>
          </a:p>
          <a:p>
            <a:endParaRPr lang="it-IT" sz="2000" dirty="0">
              <a:solidFill>
                <a:schemeClr val="bg1"/>
              </a:solidFill>
              <a:latin typeface="Century Gothic" panose="020B0502020202020204" pitchFamily="34" charset="0"/>
              <a:sym typeface="Wingdings" panose="05000000000000000000" pitchFamily="2" charset="2"/>
            </a:endParaRPr>
          </a:p>
          <a:p>
            <a:r>
              <a:rPr lang="it-IT" sz="2000" dirty="0" smtClean="0">
                <a:solidFill>
                  <a:schemeClr val="bg1"/>
                </a:solidFill>
                <a:latin typeface="Century Gothic" panose="020B0502020202020204" pitchFamily="34" charset="0"/>
                <a:sym typeface="Wingdings" panose="05000000000000000000" pitchFamily="2" charset="2"/>
              </a:rPr>
              <a:t>In </a:t>
            </a:r>
            <a:r>
              <a:rPr lang="it-IT" sz="2000" b="1" dirty="0" smtClean="0">
                <a:solidFill>
                  <a:schemeClr val="bg1"/>
                </a:solidFill>
                <a:latin typeface="Century Gothic" panose="020B0502020202020204" pitchFamily="34" charset="0"/>
                <a:sym typeface="Wingdings" panose="05000000000000000000" pitchFamily="2" charset="2"/>
              </a:rPr>
              <a:t>English </a:t>
            </a:r>
            <a:r>
              <a:rPr lang="it-IT" sz="2000" b="1" dirty="0" err="1" smtClean="0">
                <a:solidFill>
                  <a:schemeClr val="bg1"/>
                </a:solidFill>
                <a:latin typeface="Century Gothic" panose="020B0502020202020204" pitchFamily="34" charset="0"/>
                <a:sym typeface="Wingdings" panose="05000000000000000000" pitchFamily="2" charset="2"/>
              </a:rPr>
              <a:t>literature</a:t>
            </a:r>
            <a:r>
              <a:rPr lang="it-IT" sz="2000" b="1" dirty="0" smtClean="0">
                <a:solidFill>
                  <a:schemeClr val="bg1"/>
                </a:solidFill>
                <a:latin typeface="Century Gothic" panose="020B0502020202020204" pitchFamily="34" charset="0"/>
                <a:sym typeface="Wingdings" panose="05000000000000000000" pitchFamily="2" charset="2"/>
              </a:rPr>
              <a:t>  </a:t>
            </a:r>
            <a:r>
              <a:rPr lang="it-IT" sz="2000" dirty="0" smtClean="0">
                <a:solidFill>
                  <a:schemeClr val="bg1"/>
                </a:solidFill>
                <a:latin typeface="Century Gothic" panose="020B0502020202020204" pitchFamily="34" charset="0"/>
                <a:sym typeface="Wingdings" panose="05000000000000000000" pitchFamily="2" charset="2"/>
              </a:rPr>
              <a:t>H.G. </a:t>
            </a:r>
            <a:r>
              <a:rPr lang="it-IT" sz="2000" dirty="0" err="1" smtClean="0">
                <a:solidFill>
                  <a:schemeClr val="bg1"/>
                </a:solidFill>
                <a:latin typeface="Century Gothic" panose="020B0502020202020204" pitchFamily="34" charset="0"/>
                <a:sym typeface="Wingdings" panose="05000000000000000000" pitchFamily="2" charset="2"/>
              </a:rPr>
              <a:t>Well’s</a:t>
            </a:r>
            <a:r>
              <a:rPr lang="it-IT" sz="2000" dirty="0" smtClean="0">
                <a:solidFill>
                  <a:schemeClr val="bg1"/>
                </a:solidFill>
                <a:latin typeface="Century Gothic" panose="020B0502020202020204" pitchFamily="34" charset="0"/>
                <a:sym typeface="Wingdings" panose="05000000000000000000" pitchFamily="2" charset="2"/>
              </a:rPr>
              <a:t> </a:t>
            </a:r>
            <a:r>
              <a:rPr lang="it-IT" sz="2000" i="1" dirty="0" err="1" smtClean="0">
                <a:solidFill>
                  <a:schemeClr val="bg1"/>
                </a:solidFill>
                <a:latin typeface="Century Gothic" panose="020B0502020202020204" pitchFamily="34" charset="0"/>
                <a:sym typeface="Wingdings" panose="05000000000000000000" pitchFamily="2" charset="2"/>
              </a:rPr>
              <a:t>Anticipations</a:t>
            </a:r>
            <a:r>
              <a:rPr lang="it-IT" sz="2000" dirty="0" smtClean="0">
                <a:solidFill>
                  <a:schemeClr val="bg1"/>
                </a:solidFill>
                <a:latin typeface="Century Gothic" panose="020B0502020202020204" pitchFamily="34" charset="0"/>
                <a:sym typeface="Wingdings" panose="05000000000000000000" pitchFamily="2" charset="2"/>
              </a:rPr>
              <a:t> (1902) «</a:t>
            </a:r>
            <a:r>
              <a:rPr lang="en-US" sz="2000" dirty="0">
                <a:solidFill>
                  <a:schemeClr val="bg1"/>
                </a:solidFill>
                <a:latin typeface="Century Gothic" panose="020B0502020202020204" pitchFamily="34" charset="0"/>
              </a:rPr>
              <a:t>was the first comprehensive and widely read survey of future developments in the short history of predictive </a:t>
            </a:r>
            <a:r>
              <a:rPr lang="en-US" sz="2000" dirty="0" smtClean="0">
                <a:solidFill>
                  <a:schemeClr val="bg1"/>
                </a:solidFill>
                <a:latin typeface="Century Gothic" panose="020B0502020202020204" pitchFamily="34" charset="0"/>
              </a:rPr>
              <a:t>writing</a:t>
            </a:r>
            <a:r>
              <a:rPr lang="it-IT" sz="2000" dirty="0" smtClean="0">
                <a:solidFill>
                  <a:schemeClr val="bg1"/>
                </a:solidFill>
                <a:latin typeface="Century Gothic" panose="020B0502020202020204" pitchFamily="34" charset="0"/>
              </a:rPr>
              <a:t>» (I.F. Clarke). Wells </a:t>
            </a:r>
            <a:r>
              <a:rPr lang="it-IT" sz="2000" dirty="0" err="1" smtClean="0">
                <a:solidFill>
                  <a:schemeClr val="bg1"/>
                </a:solidFill>
                <a:latin typeface="Century Gothic" panose="020B0502020202020204" pitchFamily="34" charset="0"/>
              </a:rPr>
              <a:t>wasn’t</a:t>
            </a:r>
            <a:r>
              <a:rPr lang="it-IT" sz="2000" dirty="0" smtClean="0">
                <a:solidFill>
                  <a:schemeClr val="bg1"/>
                </a:solidFill>
                <a:latin typeface="Century Gothic" panose="020B0502020202020204" pitchFamily="34" charset="0"/>
              </a:rPr>
              <a:t> just </a:t>
            </a:r>
            <a:r>
              <a:rPr lang="it-IT" sz="2000" dirty="0" err="1" smtClean="0">
                <a:solidFill>
                  <a:schemeClr val="bg1"/>
                </a:solidFill>
                <a:latin typeface="Century Gothic" panose="020B0502020202020204" pitchFamily="34" charset="0"/>
              </a:rPr>
              <a:t>one</a:t>
            </a:r>
            <a:r>
              <a:rPr lang="it-IT" sz="2000" dirty="0" smtClean="0">
                <a:solidFill>
                  <a:schemeClr val="bg1"/>
                </a:solidFill>
                <a:latin typeface="Century Gothic" panose="020B0502020202020204" pitchFamily="34" charset="0"/>
              </a:rPr>
              <a:t> of the </a:t>
            </a:r>
            <a:r>
              <a:rPr lang="it-IT" sz="2000" dirty="0" err="1" smtClean="0">
                <a:solidFill>
                  <a:schemeClr val="bg1"/>
                </a:solidFill>
                <a:latin typeface="Century Gothic" panose="020B0502020202020204" pitchFamily="34" charset="0"/>
              </a:rPr>
              <a:t>funding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fathers</a:t>
            </a:r>
            <a:r>
              <a:rPr lang="it-IT" sz="2000" dirty="0" smtClean="0">
                <a:solidFill>
                  <a:schemeClr val="bg1"/>
                </a:solidFill>
                <a:latin typeface="Century Gothic" panose="020B0502020202020204" pitchFamily="34" charset="0"/>
              </a:rPr>
              <a:t> of science fiction, </a:t>
            </a:r>
            <a:r>
              <a:rPr lang="it-IT" sz="2000" dirty="0" err="1" smtClean="0">
                <a:solidFill>
                  <a:schemeClr val="bg1"/>
                </a:solidFill>
                <a:latin typeface="Century Gothic" panose="020B0502020202020204" pitchFamily="34" charset="0"/>
              </a:rPr>
              <a:t>but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also</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one</a:t>
            </a:r>
            <a:r>
              <a:rPr lang="it-IT" sz="2000" dirty="0" smtClean="0">
                <a:solidFill>
                  <a:schemeClr val="bg1"/>
                </a:solidFill>
                <a:latin typeface="Century Gothic" panose="020B0502020202020204" pitchFamily="34" charset="0"/>
              </a:rPr>
              <a:t> of the first </a:t>
            </a:r>
            <a:r>
              <a:rPr lang="it-IT" sz="2000" dirty="0" err="1" smtClean="0">
                <a:solidFill>
                  <a:schemeClr val="bg1"/>
                </a:solidFill>
                <a:latin typeface="Century Gothic" panose="020B0502020202020204" pitchFamily="34" charset="0"/>
              </a:rPr>
              <a:t>futurists</a:t>
            </a:r>
            <a:r>
              <a:rPr lang="it-IT" sz="2000" dirty="0" smtClean="0">
                <a:solidFill>
                  <a:schemeClr val="bg1"/>
                </a:solidFill>
                <a:latin typeface="Century Gothic" panose="020B0502020202020204" pitchFamily="34" charset="0"/>
              </a:rPr>
              <a:t>. At the </a:t>
            </a:r>
            <a:r>
              <a:rPr lang="it-IT" sz="2000" dirty="0" err="1" smtClean="0">
                <a:solidFill>
                  <a:schemeClr val="bg1"/>
                </a:solidFill>
                <a:latin typeface="Century Gothic" panose="020B0502020202020204" pitchFamily="34" charset="0"/>
              </a:rPr>
              <a:t>Royal</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Institution</a:t>
            </a:r>
            <a:r>
              <a:rPr lang="it-IT" sz="2000" dirty="0" smtClean="0">
                <a:solidFill>
                  <a:schemeClr val="bg1"/>
                </a:solidFill>
                <a:latin typeface="Century Gothic" panose="020B0502020202020204" pitchFamily="34" charset="0"/>
              </a:rPr>
              <a:t> in </a:t>
            </a:r>
            <a:r>
              <a:rPr lang="it-IT" sz="2000" dirty="0" err="1" smtClean="0">
                <a:solidFill>
                  <a:schemeClr val="bg1"/>
                </a:solidFill>
                <a:latin typeface="Century Gothic" panose="020B0502020202020204" pitchFamily="34" charset="0"/>
              </a:rPr>
              <a:t>that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same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year</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during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his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lecture</a:t>
            </a:r>
            <a:r>
              <a:rPr lang="it-IT" sz="2000" dirty="0" smtClean="0">
                <a:solidFill>
                  <a:schemeClr val="bg1"/>
                </a:solidFill>
                <a:latin typeface="Century Gothic" panose="020B0502020202020204" pitchFamily="34" charset="0"/>
              </a:rPr>
              <a:t> </a:t>
            </a:r>
            <a:r>
              <a:rPr lang="it-IT" sz="2000" i="1" dirty="0" smtClean="0">
                <a:solidFill>
                  <a:schemeClr val="bg1"/>
                </a:solidFill>
                <a:latin typeface="Century Gothic" panose="020B0502020202020204" pitchFamily="34" charset="0"/>
              </a:rPr>
              <a:t>The </a:t>
            </a:r>
            <a:r>
              <a:rPr lang="it-IT" sz="2000" i="1" dirty="0" err="1" smtClean="0">
                <a:solidFill>
                  <a:schemeClr val="bg1"/>
                </a:solidFill>
                <a:latin typeface="Century Gothic" panose="020B0502020202020204" pitchFamily="34" charset="0"/>
              </a:rPr>
              <a:t>Discovery</a:t>
            </a:r>
            <a:r>
              <a:rPr lang="it-IT" sz="2000" i="1" dirty="0" smtClean="0">
                <a:solidFill>
                  <a:schemeClr val="bg1"/>
                </a:solidFill>
                <a:latin typeface="Century Gothic" panose="020B0502020202020204" pitchFamily="34" charset="0"/>
              </a:rPr>
              <a:t> of the Future</a:t>
            </a:r>
            <a:r>
              <a:rPr lang="it-IT" sz="2000" dirty="0" smtClean="0">
                <a:solidFill>
                  <a:schemeClr val="bg1"/>
                </a:solidFill>
                <a:latin typeface="Century Gothic" panose="020B0502020202020204" pitchFamily="34" charset="0"/>
              </a:rPr>
              <a:t>, he </a:t>
            </a:r>
            <a:r>
              <a:rPr lang="it-IT" sz="2000" dirty="0" err="1" smtClean="0">
                <a:solidFill>
                  <a:schemeClr val="bg1"/>
                </a:solidFill>
                <a:latin typeface="Century Gothic" panose="020B0502020202020204" pitchFamily="34" charset="0"/>
              </a:rPr>
              <a:t>called</a:t>
            </a:r>
            <a:r>
              <a:rPr lang="it-IT" sz="2000" dirty="0" smtClean="0">
                <a:solidFill>
                  <a:schemeClr val="bg1"/>
                </a:solidFill>
                <a:latin typeface="Century Gothic" panose="020B0502020202020204" pitchFamily="34" charset="0"/>
              </a:rPr>
              <a:t> for a new science for the «</a:t>
            </a:r>
            <a:r>
              <a:rPr lang="it-IT" sz="2000" dirty="0" err="1" smtClean="0">
                <a:solidFill>
                  <a:schemeClr val="bg1"/>
                </a:solidFill>
                <a:latin typeface="Century Gothic" panose="020B0502020202020204" pitchFamily="34" charset="0"/>
              </a:rPr>
              <a:t>knowledge</a:t>
            </a:r>
            <a:r>
              <a:rPr lang="it-IT" sz="2000" dirty="0" smtClean="0">
                <a:solidFill>
                  <a:schemeClr val="bg1"/>
                </a:solidFill>
                <a:latin typeface="Century Gothic" panose="020B0502020202020204" pitchFamily="34" charset="0"/>
              </a:rPr>
              <a:t> of the future».</a:t>
            </a:r>
            <a:endParaRPr lang="it-IT" sz="2000" dirty="0">
              <a:solidFill>
                <a:schemeClr val="bg1"/>
              </a:solidFill>
              <a:latin typeface="Century Gothic" panose="020B0502020202020204" pitchFamily="34" charset="0"/>
            </a:endParaRPr>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92551" y="1812052"/>
            <a:ext cx="2856013" cy="4320401"/>
          </a:xfrm>
          <a:prstGeom prst="rect">
            <a:avLst/>
          </a:prstGeom>
        </p:spPr>
      </p:pic>
    </p:spTree>
    <p:extLst>
      <p:ext uri="{BB962C8B-B14F-4D97-AF65-F5344CB8AC3E}">
        <p14:creationId xmlns:p14="http://schemas.microsoft.com/office/powerpoint/2010/main" val="144253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err="1" smtClean="0">
                <a:solidFill>
                  <a:schemeClr val="bg1"/>
                </a:solidFill>
                <a:latin typeface="Century Gothic" panose="020B0502020202020204" pitchFamily="34" charset="0"/>
              </a:rPr>
              <a:t>References</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4119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sp>
        <p:nvSpPr>
          <p:cNvPr id="16" name="CasellaDiTesto 15"/>
          <p:cNvSpPr txBox="1"/>
          <p:nvPr/>
        </p:nvSpPr>
        <p:spPr>
          <a:xfrm>
            <a:off x="562931" y="1278829"/>
            <a:ext cx="11014987" cy="4708981"/>
          </a:xfrm>
          <a:prstGeom prst="rect">
            <a:avLst/>
          </a:prstGeom>
          <a:noFill/>
        </p:spPr>
        <p:txBody>
          <a:bodyPr wrap="square" rtlCol="0">
            <a:spAutoFit/>
          </a:bodyPr>
          <a:lstStyle/>
          <a:p>
            <a:endParaRPr lang="it-IT" sz="2000" dirty="0" smtClean="0">
              <a:solidFill>
                <a:schemeClr val="bg1"/>
              </a:solidFill>
              <a:latin typeface="Century Gothic" panose="020B0502020202020204" pitchFamily="34" charset="0"/>
            </a:endParaRPr>
          </a:p>
          <a:p>
            <a:pPr marL="342900" indent="-342900">
              <a:buFont typeface="Wingdings" panose="05000000000000000000" pitchFamily="2" charset="2"/>
              <a:buChar char="Ø"/>
            </a:pPr>
            <a:r>
              <a:rPr lang="it-IT" sz="2000" dirty="0" smtClean="0">
                <a:solidFill>
                  <a:schemeClr val="bg1"/>
                </a:solidFill>
                <a:latin typeface="Century Gothic" panose="020B0502020202020204" pitchFamily="34" charset="0"/>
              </a:rPr>
              <a:t>Love </a:t>
            </a:r>
            <a:r>
              <a:rPr lang="it-IT" sz="2000" dirty="0" err="1" smtClean="0">
                <a:solidFill>
                  <a:schemeClr val="bg1"/>
                </a:solidFill>
                <a:latin typeface="Century Gothic" panose="020B0502020202020204" pitchFamily="34" charset="0"/>
              </a:rPr>
              <a:t>Rosaleen</a:t>
            </a:r>
            <a:r>
              <a:rPr lang="it-IT" sz="2000" dirty="0">
                <a:solidFill>
                  <a:schemeClr val="bg1"/>
                </a:solidFill>
                <a:latin typeface="Century Gothic" panose="020B0502020202020204" pitchFamily="34" charset="0"/>
              </a:rPr>
              <a:t> </a:t>
            </a:r>
            <a:r>
              <a:rPr lang="it-IT" sz="2000" dirty="0" smtClean="0">
                <a:solidFill>
                  <a:schemeClr val="bg1"/>
                </a:solidFill>
                <a:latin typeface="Century Gothic" panose="020B0502020202020204" pitchFamily="34" charset="0"/>
              </a:rPr>
              <a:t>(2001). </a:t>
            </a:r>
            <a:r>
              <a:rPr lang="it-IT" sz="2000" i="1" dirty="0" smtClean="0">
                <a:solidFill>
                  <a:schemeClr val="bg1"/>
                </a:solidFill>
                <a:latin typeface="Century Gothic" panose="020B0502020202020204" pitchFamily="34" charset="0"/>
              </a:rPr>
              <a:t>Robot </a:t>
            </a:r>
            <a:r>
              <a:rPr lang="it-IT" sz="2000" i="1" dirty="0" err="1" smtClean="0">
                <a:solidFill>
                  <a:schemeClr val="bg1"/>
                </a:solidFill>
                <a:latin typeface="Century Gothic" panose="020B0502020202020204" pitchFamily="34" charset="0"/>
              </a:rPr>
              <a:t>futures</a:t>
            </a:r>
            <a:r>
              <a:rPr lang="it-IT" sz="2000" i="1" dirty="0" smtClean="0">
                <a:solidFill>
                  <a:schemeClr val="bg1"/>
                </a:solidFill>
                <a:latin typeface="Century Gothic" panose="020B0502020202020204" pitchFamily="34" charset="0"/>
              </a:rPr>
              <a:t>: science fiction and </a:t>
            </a:r>
            <a:r>
              <a:rPr lang="it-IT" sz="2000" i="1" dirty="0" err="1" smtClean="0">
                <a:solidFill>
                  <a:schemeClr val="bg1"/>
                </a:solidFill>
                <a:latin typeface="Century Gothic" panose="020B0502020202020204" pitchFamily="34" charset="0"/>
              </a:rPr>
              <a:t>futures</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studies</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methodologies</a:t>
            </a:r>
            <a:r>
              <a:rPr lang="it-IT" sz="2000" i="1" dirty="0" smtClean="0">
                <a:solidFill>
                  <a:schemeClr val="bg1"/>
                </a:solidFill>
                <a:latin typeface="Century Gothic" panose="020B0502020202020204" pitchFamily="34" charset="0"/>
              </a:rPr>
              <a:t> in </a:t>
            </a:r>
            <a:r>
              <a:rPr lang="it-IT" sz="2000" i="1" dirty="0" err="1" smtClean="0">
                <a:solidFill>
                  <a:schemeClr val="bg1"/>
                </a:solidFill>
                <a:latin typeface="Century Gothic" panose="020B0502020202020204" pitchFamily="34" charset="0"/>
              </a:rPr>
              <a:t>action</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33.</a:t>
            </a:r>
          </a:p>
          <a:p>
            <a:pPr marL="342900" indent="-342900">
              <a:buFont typeface="Wingdings" panose="05000000000000000000" pitchFamily="2" charset="2"/>
              <a:buChar char="Ø"/>
            </a:pPr>
            <a:r>
              <a:rPr lang="it-IT" sz="2000" dirty="0" err="1" smtClean="0">
                <a:solidFill>
                  <a:schemeClr val="bg1"/>
                </a:solidFill>
                <a:latin typeface="Century Gothic" panose="020B0502020202020204" pitchFamily="34" charset="0"/>
              </a:rPr>
              <a:t>Wu</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Hsuan-Yi</a:t>
            </a:r>
            <a:r>
              <a:rPr lang="it-IT" sz="2000" dirty="0">
                <a:solidFill>
                  <a:schemeClr val="bg1"/>
                </a:solidFill>
                <a:latin typeface="Century Gothic" panose="020B0502020202020204" pitchFamily="34" charset="0"/>
              </a:rPr>
              <a:t> </a:t>
            </a:r>
            <a:r>
              <a:rPr lang="it-IT" sz="2000" dirty="0" smtClean="0">
                <a:solidFill>
                  <a:schemeClr val="bg1"/>
                </a:solidFill>
                <a:latin typeface="Century Gothic" panose="020B0502020202020204" pitchFamily="34" charset="0"/>
              </a:rPr>
              <a:t>(2013). </a:t>
            </a:r>
            <a:r>
              <a:rPr lang="it-IT" sz="2000" i="1" dirty="0" err="1" smtClean="0">
                <a:solidFill>
                  <a:schemeClr val="bg1"/>
                </a:solidFill>
                <a:latin typeface="Century Gothic" panose="020B0502020202020204" pitchFamily="34" charset="0"/>
              </a:rPr>
              <a:t>Imagionation</a:t>
            </a:r>
            <a:r>
              <a:rPr lang="it-IT" sz="2000" i="1" dirty="0" smtClean="0">
                <a:solidFill>
                  <a:schemeClr val="bg1"/>
                </a:solidFill>
                <a:latin typeface="Century Gothic" panose="020B0502020202020204" pitchFamily="34" charset="0"/>
              </a:rPr>
              <a:t> workshops: An </a:t>
            </a:r>
            <a:r>
              <a:rPr lang="it-IT" sz="2000" i="1" dirty="0" err="1" smtClean="0">
                <a:solidFill>
                  <a:schemeClr val="bg1"/>
                </a:solidFill>
                <a:latin typeface="Century Gothic" panose="020B0502020202020204" pitchFamily="34" charset="0"/>
              </a:rPr>
              <a:t>empirical</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exploration</a:t>
            </a:r>
            <a:r>
              <a:rPr lang="it-IT" sz="2000" i="1" dirty="0" smtClean="0">
                <a:solidFill>
                  <a:schemeClr val="bg1"/>
                </a:solidFill>
                <a:latin typeface="Century Gothic" panose="020B0502020202020204" pitchFamily="34" charset="0"/>
              </a:rPr>
              <a:t> of SFP for </a:t>
            </a:r>
            <a:r>
              <a:rPr lang="it-IT" sz="2000" i="1" dirty="0" err="1" smtClean="0">
                <a:solidFill>
                  <a:schemeClr val="bg1"/>
                </a:solidFill>
                <a:latin typeface="Century Gothic" panose="020B0502020202020204" pitchFamily="34" charset="0"/>
              </a:rPr>
              <a:t>technology-based</a:t>
            </a:r>
            <a:r>
              <a:rPr lang="it-IT" sz="2000" i="1" dirty="0" smtClean="0">
                <a:solidFill>
                  <a:schemeClr val="bg1"/>
                </a:solidFill>
                <a:latin typeface="Century Gothic" panose="020B0502020202020204" pitchFamily="34" charset="0"/>
              </a:rPr>
              <a:t> business </a:t>
            </a:r>
            <a:r>
              <a:rPr lang="it-IT" sz="2000" i="1" dirty="0" err="1" smtClean="0">
                <a:solidFill>
                  <a:schemeClr val="bg1"/>
                </a:solidFill>
                <a:latin typeface="Century Gothic" panose="020B0502020202020204" pitchFamily="34" charset="0"/>
              </a:rPr>
              <a:t>innovation</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50.</a:t>
            </a:r>
          </a:p>
          <a:p>
            <a:pPr marL="342900" indent="-342900">
              <a:buFont typeface="Wingdings" panose="05000000000000000000" pitchFamily="2" charset="2"/>
              <a:buChar char="Ø"/>
            </a:pPr>
            <a:r>
              <a:rPr lang="it-IT" sz="2000" dirty="0" smtClean="0">
                <a:solidFill>
                  <a:schemeClr val="bg1"/>
                </a:solidFill>
                <a:latin typeface="Century Gothic" panose="020B0502020202020204" pitchFamily="34" charset="0"/>
              </a:rPr>
              <a:t>Davies Sarah R. et al. (2015). </a:t>
            </a:r>
            <a:r>
              <a:rPr lang="it-IT" sz="2000" i="1" dirty="0" err="1" smtClean="0">
                <a:solidFill>
                  <a:schemeClr val="bg1"/>
                </a:solidFill>
                <a:latin typeface="Century Gothic" panose="020B0502020202020204" pitchFamily="34" charset="0"/>
              </a:rPr>
              <a:t>Studying</a:t>
            </a:r>
            <a:r>
              <a:rPr lang="it-IT" sz="2000" i="1" dirty="0" smtClean="0">
                <a:solidFill>
                  <a:schemeClr val="bg1"/>
                </a:solidFill>
                <a:latin typeface="Century Gothic" panose="020B0502020202020204" pitchFamily="34" charset="0"/>
              </a:rPr>
              <a:t> </a:t>
            </a:r>
            <a:r>
              <a:rPr lang="it-IT" sz="2000" dirty="0" smtClean="0">
                <a:solidFill>
                  <a:schemeClr val="bg1"/>
                </a:solidFill>
                <a:latin typeface="Century Gothic" panose="020B0502020202020204" pitchFamily="34" charset="0"/>
              </a:rPr>
              <a:t>Emerge</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Findings</a:t>
            </a:r>
            <a:r>
              <a:rPr lang="it-IT" sz="2000" i="1" dirty="0" smtClean="0">
                <a:solidFill>
                  <a:schemeClr val="bg1"/>
                </a:solidFill>
                <a:latin typeface="Century Gothic" panose="020B0502020202020204" pitchFamily="34" charset="0"/>
              </a:rPr>
              <a:t> from an </a:t>
            </a:r>
            <a:r>
              <a:rPr lang="it-IT" sz="2000" i="1" dirty="0" err="1" smtClean="0">
                <a:solidFill>
                  <a:schemeClr val="bg1"/>
                </a:solidFill>
                <a:latin typeface="Century Gothic" panose="020B0502020202020204" pitchFamily="34" charset="0"/>
              </a:rPr>
              <a:t>event</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ethnography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70.</a:t>
            </a:r>
          </a:p>
          <a:p>
            <a:pPr marL="342900" indent="-342900">
              <a:buFont typeface="Wingdings" panose="05000000000000000000" pitchFamily="2" charset="2"/>
              <a:buChar char="Ø"/>
            </a:pPr>
            <a:r>
              <a:rPr lang="it-IT" sz="2000" dirty="0" err="1" smtClean="0">
                <a:solidFill>
                  <a:schemeClr val="bg1"/>
                </a:solidFill>
                <a:latin typeface="Century Gothic" panose="020B0502020202020204" pitchFamily="34" charset="0"/>
              </a:rPr>
              <a:t>Burnam-Fink</a:t>
            </a:r>
            <a:r>
              <a:rPr lang="it-IT" sz="2000" dirty="0" smtClean="0">
                <a:solidFill>
                  <a:schemeClr val="bg1"/>
                </a:solidFill>
                <a:latin typeface="Century Gothic" panose="020B0502020202020204" pitchFamily="34" charset="0"/>
              </a:rPr>
              <a:t> Michael (2015). </a:t>
            </a:r>
            <a:r>
              <a:rPr lang="it-IT" sz="2000" i="1" dirty="0" smtClean="0">
                <a:solidFill>
                  <a:schemeClr val="bg1"/>
                </a:solidFill>
                <a:latin typeface="Century Gothic" panose="020B0502020202020204" pitchFamily="34" charset="0"/>
              </a:rPr>
              <a:t>Creative narrative </a:t>
            </a:r>
            <a:r>
              <a:rPr lang="it-IT" sz="2000" i="1" dirty="0" err="1" smtClean="0">
                <a:solidFill>
                  <a:schemeClr val="bg1"/>
                </a:solidFill>
                <a:latin typeface="Century Gothic" panose="020B0502020202020204" pitchFamily="34" charset="0"/>
              </a:rPr>
              <a:t>scenarios</a:t>
            </a:r>
            <a:r>
              <a:rPr lang="it-IT" sz="2000" i="1" dirty="0" smtClean="0">
                <a:solidFill>
                  <a:schemeClr val="bg1"/>
                </a:solidFill>
                <a:latin typeface="Century Gothic" panose="020B0502020202020204" pitchFamily="34" charset="0"/>
              </a:rPr>
              <a:t>: Science fiction </a:t>
            </a:r>
            <a:r>
              <a:rPr lang="it-IT" sz="2000" i="1" dirty="0" err="1" smtClean="0">
                <a:solidFill>
                  <a:schemeClr val="bg1"/>
                </a:solidFill>
                <a:latin typeface="Century Gothic" panose="020B0502020202020204" pitchFamily="34" charset="0"/>
              </a:rPr>
              <a:t>prototyping</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at</a:t>
            </a:r>
            <a:r>
              <a:rPr lang="it-IT" sz="2000" i="1" dirty="0" smtClean="0">
                <a:solidFill>
                  <a:schemeClr val="bg1"/>
                </a:solidFill>
                <a:latin typeface="Century Gothic" panose="020B0502020202020204" pitchFamily="34" charset="0"/>
              </a:rPr>
              <a:t> </a:t>
            </a:r>
            <a:r>
              <a:rPr lang="it-IT" sz="2000" dirty="0" smtClean="0">
                <a:solidFill>
                  <a:schemeClr val="bg1"/>
                </a:solidFill>
                <a:latin typeface="Century Gothic" panose="020B0502020202020204" pitchFamily="34" charset="0"/>
              </a:rPr>
              <a:t>Emerge</a:t>
            </a:r>
            <a:r>
              <a:rPr lang="it-IT" sz="2000" i="1"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70.</a:t>
            </a:r>
          </a:p>
          <a:p>
            <a:pPr marL="342900" indent="-342900">
              <a:buFont typeface="Wingdings" panose="05000000000000000000" pitchFamily="2" charset="2"/>
              <a:buChar char="Ø"/>
            </a:pPr>
            <a:r>
              <a:rPr lang="it-IT" sz="2000" dirty="0" smtClean="0">
                <a:solidFill>
                  <a:schemeClr val="bg1"/>
                </a:solidFill>
                <a:latin typeface="Century Gothic" panose="020B0502020202020204" pitchFamily="34" charset="0"/>
              </a:rPr>
              <a:t>Johnson Brian David (2011). </a:t>
            </a:r>
            <a:r>
              <a:rPr lang="it-IT" sz="2000" i="1" dirty="0" smtClean="0">
                <a:solidFill>
                  <a:schemeClr val="bg1"/>
                </a:solidFill>
                <a:latin typeface="Century Gothic" panose="020B0502020202020204" pitchFamily="34" charset="0"/>
              </a:rPr>
              <a:t>Science Fiction </a:t>
            </a:r>
            <a:r>
              <a:rPr lang="it-IT" sz="2000" i="1" dirty="0" err="1" smtClean="0">
                <a:solidFill>
                  <a:schemeClr val="bg1"/>
                </a:solidFill>
                <a:latin typeface="Century Gothic" panose="020B0502020202020204" pitchFamily="34" charset="0"/>
              </a:rPr>
              <a:t>Prototyping</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Designing</a:t>
            </a:r>
            <a:r>
              <a:rPr lang="it-IT" sz="2000" i="1" dirty="0" smtClean="0">
                <a:solidFill>
                  <a:schemeClr val="bg1"/>
                </a:solidFill>
                <a:latin typeface="Century Gothic" panose="020B0502020202020204" pitchFamily="34" charset="0"/>
              </a:rPr>
              <a:t> the Future with Science Fiction</a:t>
            </a:r>
            <a:r>
              <a:rPr lang="it-IT" sz="2000" dirty="0" smtClean="0">
                <a:solidFill>
                  <a:schemeClr val="bg1"/>
                </a:solidFill>
                <a:latin typeface="Century Gothic" panose="020B0502020202020204" pitchFamily="34" charset="0"/>
              </a:rPr>
              <a:t>, Morgan &amp; </a:t>
            </a:r>
            <a:r>
              <a:rPr lang="it-IT" sz="2000" dirty="0" err="1" smtClean="0">
                <a:solidFill>
                  <a:schemeClr val="bg1"/>
                </a:solidFill>
                <a:latin typeface="Century Gothic" panose="020B0502020202020204" pitchFamily="34" charset="0"/>
              </a:rPr>
              <a:t>Claypool</a:t>
            </a:r>
            <a:r>
              <a:rPr lang="it-IT" sz="2000" dirty="0" smtClean="0">
                <a:solidFill>
                  <a:schemeClr val="bg1"/>
                </a:solidFill>
                <a:latin typeface="Century Gothic" panose="020B0502020202020204" pitchFamily="34" charset="0"/>
              </a:rPr>
              <a:t>, California.</a:t>
            </a:r>
          </a:p>
          <a:p>
            <a:pPr marL="342900" indent="-342900">
              <a:buFont typeface="Wingdings" panose="05000000000000000000" pitchFamily="2" charset="2"/>
              <a:buChar char="Ø"/>
            </a:pPr>
            <a:r>
              <a:rPr lang="it-IT" sz="2000" dirty="0" err="1" smtClean="0">
                <a:solidFill>
                  <a:schemeClr val="bg1"/>
                </a:solidFill>
                <a:latin typeface="Century Gothic" panose="020B0502020202020204" pitchFamily="34" charset="0"/>
              </a:rPr>
              <a:t>Finn</a:t>
            </a:r>
            <a:r>
              <a:rPr lang="it-IT" sz="2000" dirty="0" smtClean="0">
                <a:solidFill>
                  <a:schemeClr val="bg1"/>
                </a:solidFill>
                <a:latin typeface="Century Gothic" panose="020B0502020202020204" pitchFamily="34" charset="0"/>
              </a:rPr>
              <a:t> Ed &amp; </a:t>
            </a:r>
            <a:r>
              <a:rPr lang="it-IT" sz="2000" dirty="0" err="1" smtClean="0">
                <a:solidFill>
                  <a:schemeClr val="bg1"/>
                </a:solidFill>
                <a:latin typeface="Century Gothic" panose="020B0502020202020204" pitchFamily="34" charset="0"/>
              </a:rPr>
              <a:t>Cramer</a:t>
            </a:r>
            <a:r>
              <a:rPr lang="it-IT" sz="2000" dirty="0" smtClean="0">
                <a:solidFill>
                  <a:schemeClr val="bg1"/>
                </a:solidFill>
                <a:latin typeface="Century Gothic" panose="020B0502020202020204" pitchFamily="34" charset="0"/>
              </a:rPr>
              <a:t> </a:t>
            </a:r>
            <a:r>
              <a:rPr lang="it-IT" sz="2000" dirty="0" err="1">
                <a:solidFill>
                  <a:schemeClr val="bg1"/>
                </a:solidFill>
                <a:latin typeface="Century Gothic" panose="020B0502020202020204" pitchFamily="34" charset="0"/>
              </a:rPr>
              <a:t>K</a:t>
            </a:r>
            <a:r>
              <a:rPr lang="it-IT" sz="2000" dirty="0" err="1" smtClean="0">
                <a:solidFill>
                  <a:schemeClr val="bg1"/>
                </a:solidFill>
                <a:latin typeface="Century Gothic" panose="020B0502020202020204" pitchFamily="34" charset="0"/>
              </a:rPr>
              <a:t>athryn</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eds</a:t>
            </a:r>
            <a:r>
              <a:rPr lang="it-IT" sz="2000" dirty="0" smtClean="0">
                <a:solidFill>
                  <a:schemeClr val="bg1"/>
                </a:solidFill>
                <a:latin typeface="Century Gothic" panose="020B0502020202020204" pitchFamily="34" charset="0"/>
              </a:rPr>
              <a:t>. (2014). </a:t>
            </a:r>
            <a:r>
              <a:rPr lang="it-IT" sz="2000" i="1" dirty="0" err="1" smtClean="0">
                <a:solidFill>
                  <a:schemeClr val="bg1"/>
                </a:solidFill>
                <a:latin typeface="Century Gothic" panose="020B0502020202020204" pitchFamily="34" charset="0"/>
              </a:rPr>
              <a:t>Hieroglyph</a:t>
            </a:r>
            <a:r>
              <a:rPr lang="it-IT" sz="2000" i="1" dirty="0" smtClean="0">
                <a:solidFill>
                  <a:schemeClr val="bg1"/>
                </a:solidFill>
                <a:latin typeface="Century Gothic" panose="020B0502020202020204" pitchFamily="34" charset="0"/>
              </a:rPr>
              <a:t>: Stories and Visions for a </a:t>
            </a:r>
            <a:r>
              <a:rPr lang="it-IT" sz="2000" i="1" dirty="0" err="1" smtClean="0">
                <a:solidFill>
                  <a:schemeClr val="bg1"/>
                </a:solidFill>
                <a:latin typeface="Century Gothic" panose="020B0502020202020204" pitchFamily="34" charset="0"/>
              </a:rPr>
              <a:t>Better</a:t>
            </a:r>
            <a:r>
              <a:rPr lang="it-IT" sz="2000" i="1" dirty="0" smtClean="0">
                <a:solidFill>
                  <a:schemeClr val="bg1"/>
                </a:solidFill>
                <a:latin typeface="Century Gothic" panose="020B0502020202020204" pitchFamily="34" charset="0"/>
              </a:rPr>
              <a:t> Future</a:t>
            </a:r>
            <a:r>
              <a:rPr lang="it-IT" sz="2000" dirty="0" smtClean="0">
                <a:solidFill>
                  <a:schemeClr val="bg1"/>
                </a:solidFill>
                <a:latin typeface="Century Gothic" panose="020B0502020202020204" pitchFamily="34" charset="0"/>
              </a:rPr>
              <a:t>, William </a:t>
            </a:r>
            <a:r>
              <a:rPr lang="it-IT" sz="2000" dirty="0" err="1" smtClean="0">
                <a:solidFill>
                  <a:schemeClr val="bg1"/>
                </a:solidFill>
                <a:latin typeface="Century Gothic" panose="020B0502020202020204" pitchFamily="34" charset="0"/>
              </a:rPr>
              <a:t>Morrow</a:t>
            </a:r>
            <a:r>
              <a:rPr lang="it-IT" sz="2000" dirty="0" smtClean="0">
                <a:solidFill>
                  <a:schemeClr val="bg1"/>
                </a:solidFill>
                <a:latin typeface="Century Gothic" panose="020B0502020202020204" pitchFamily="34" charset="0"/>
              </a:rPr>
              <a:t>, New York.</a:t>
            </a:r>
          </a:p>
          <a:p>
            <a:pPr marL="342900" indent="-342900">
              <a:buFont typeface="Wingdings" panose="05000000000000000000" pitchFamily="2" charset="2"/>
              <a:buChar char="Ø"/>
            </a:pPr>
            <a:r>
              <a:rPr lang="it-IT" sz="2000" dirty="0" err="1" smtClean="0">
                <a:solidFill>
                  <a:schemeClr val="bg1"/>
                </a:solidFill>
                <a:latin typeface="Century Gothic" panose="020B0502020202020204" pitchFamily="34" charset="0"/>
              </a:rPr>
              <a:t>Pescovitz</a:t>
            </a:r>
            <a:r>
              <a:rPr lang="it-IT" sz="2000" dirty="0" smtClean="0">
                <a:solidFill>
                  <a:schemeClr val="bg1"/>
                </a:solidFill>
                <a:latin typeface="Century Gothic" panose="020B0502020202020204" pitchFamily="34" charset="0"/>
              </a:rPr>
              <a:t> David ed. (2013). </a:t>
            </a:r>
            <a:r>
              <a:rPr lang="it-IT" sz="2000" i="1" dirty="0" smtClean="0">
                <a:solidFill>
                  <a:schemeClr val="bg1"/>
                </a:solidFill>
                <a:latin typeface="Century Gothic" panose="020B0502020202020204" pitchFamily="34" charset="0"/>
              </a:rPr>
              <a:t>An Aura of </a:t>
            </a:r>
            <a:r>
              <a:rPr lang="it-IT" sz="2000" i="1" dirty="0" err="1" smtClean="0">
                <a:solidFill>
                  <a:schemeClr val="bg1"/>
                </a:solidFill>
                <a:latin typeface="Century Gothic" panose="020B0502020202020204" pitchFamily="34" charset="0"/>
              </a:rPr>
              <a:t>Familiarity</a:t>
            </a:r>
            <a:r>
              <a:rPr lang="it-IT" sz="2000" i="1" dirty="0" smtClean="0">
                <a:solidFill>
                  <a:schemeClr val="bg1"/>
                </a:solidFill>
                <a:latin typeface="Century Gothic" panose="020B0502020202020204" pitchFamily="34" charset="0"/>
              </a:rPr>
              <a:t>: Visions from the </a:t>
            </a:r>
            <a:r>
              <a:rPr lang="it-IT" sz="2000" i="1" dirty="0" err="1" smtClean="0">
                <a:solidFill>
                  <a:schemeClr val="bg1"/>
                </a:solidFill>
                <a:latin typeface="Century Gothic" panose="020B0502020202020204" pitchFamily="34" charset="0"/>
              </a:rPr>
              <a:t>Coming</a:t>
            </a:r>
            <a:r>
              <a:rPr lang="it-IT" sz="2000" i="1" dirty="0" smtClean="0">
                <a:solidFill>
                  <a:schemeClr val="bg1"/>
                </a:solidFill>
                <a:latin typeface="Century Gothic" panose="020B0502020202020204" pitchFamily="34" charset="0"/>
              </a:rPr>
              <a:t> Age of </a:t>
            </a:r>
            <a:r>
              <a:rPr lang="it-IT" sz="2000" i="1" dirty="0" err="1" smtClean="0">
                <a:solidFill>
                  <a:schemeClr val="bg1"/>
                </a:solidFill>
                <a:latin typeface="Century Gothic" panose="020B0502020202020204" pitchFamily="34" charset="0"/>
              </a:rPr>
              <a:t>Networked</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Matter</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Institute</a:t>
            </a:r>
            <a:r>
              <a:rPr lang="it-IT" sz="2000" dirty="0" smtClean="0">
                <a:solidFill>
                  <a:schemeClr val="bg1"/>
                </a:solidFill>
                <a:latin typeface="Century Gothic" panose="020B0502020202020204" pitchFamily="34" charset="0"/>
              </a:rPr>
              <a:t> for the Future, Palo Alto, California.</a:t>
            </a:r>
          </a:p>
        </p:txBody>
      </p:sp>
    </p:spTree>
    <p:extLst>
      <p:ext uri="{BB962C8B-B14F-4D97-AF65-F5344CB8AC3E}">
        <p14:creationId xmlns:p14="http://schemas.microsoft.com/office/powerpoint/2010/main" val="4054728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428171" y="223590"/>
            <a:ext cx="11379199"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a:t>
            </a:r>
            <a:r>
              <a:rPr lang="it-IT" sz="3600" dirty="0" err="1" smtClean="0">
                <a:solidFill>
                  <a:schemeClr val="bg1"/>
                </a:solidFill>
                <a:latin typeface="Century Gothic" panose="020B0502020202020204" pitchFamily="34" charset="0"/>
              </a:rPr>
              <a:t>does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not</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predict</a:t>
            </a:r>
            <a:r>
              <a:rPr lang="it-IT" sz="3600" dirty="0" smtClean="0">
                <a:solidFill>
                  <a:schemeClr val="bg1"/>
                </a:solidFill>
                <a:latin typeface="Century Gothic" panose="020B0502020202020204" pitchFamily="34" charset="0"/>
              </a:rPr>
              <a:t> the future…</a:t>
            </a:r>
            <a:endParaRPr lang="it-IT" sz="3600" dirty="0">
              <a:solidFill>
                <a:schemeClr val="bg1"/>
              </a:solidFill>
              <a:latin typeface="Century Gothic" panose="020B0502020202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70" y="1285420"/>
            <a:ext cx="3835213" cy="2676979"/>
          </a:xfrm>
          <a:prstGeom prst="rect">
            <a:avLst/>
          </a:prstGeom>
        </p:spPr>
      </p:pic>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9183" y="1285420"/>
            <a:ext cx="4761425" cy="2676979"/>
          </a:xfrm>
          <a:prstGeom prst="rect">
            <a:avLst/>
          </a:prstGeom>
        </p:spPr>
      </p:pic>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0608" y="1285419"/>
            <a:ext cx="3346223" cy="2676979"/>
          </a:xfrm>
          <a:prstGeom prst="rect">
            <a:avLst/>
          </a:prstGeom>
        </p:spPr>
      </p:pic>
      <p:sp>
        <p:nvSpPr>
          <p:cNvPr id="9" name="CasellaDiTesto 8"/>
          <p:cNvSpPr txBox="1"/>
          <p:nvPr/>
        </p:nvSpPr>
        <p:spPr>
          <a:xfrm>
            <a:off x="428172" y="4368800"/>
            <a:ext cx="11243876" cy="1938992"/>
          </a:xfrm>
          <a:prstGeom prst="rect">
            <a:avLst/>
          </a:prstGeom>
          <a:noFill/>
        </p:spPr>
        <p:txBody>
          <a:bodyPr wrap="square" rtlCol="0">
            <a:spAutoFit/>
          </a:bodyPr>
          <a:lstStyle/>
          <a:p>
            <a:r>
              <a:rPr lang="it-IT" sz="2000" dirty="0" smtClean="0">
                <a:solidFill>
                  <a:schemeClr val="bg1"/>
                </a:solidFill>
                <a:latin typeface="Century Gothic" panose="020B0502020202020204" pitchFamily="34" charset="0"/>
              </a:rPr>
              <a:t>«A general </a:t>
            </a:r>
            <a:r>
              <a:rPr lang="it-IT" sz="2000" dirty="0" err="1" smtClean="0">
                <a:solidFill>
                  <a:schemeClr val="bg1"/>
                </a:solidFill>
                <a:latin typeface="Century Gothic" panose="020B0502020202020204" pitchFamily="34" charset="0"/>
              </a:rPr>
              <a:t>myth</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among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laymen</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that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somehow</a:t>
            </a:r>
            <a:r>
              <a:rPr lang="it-IT" sz="2000" dirty="0" smtClean="0">
                <a:solidFill>
                  <a:schemeClr val="bg1"/>
                </a:solidFill>
                <a:latin typeface="Century Gothic" panose="020B0502020202020204" pitchFamily="34" charset="0"/>
              </a:rPr>
              <a:t>, the </a:t>
            </a:r>
            <a:r>
              <a:rPr lang="it-IT" sz="2000" dirty="0" err="1" smtClean="0">
                <a:solidFill>
                  <a:schemeClr val="bg1"/>
                </a:solidFill>
                <a:latin typeface="Century Gothic" panose="020B0502020202020204" pitchFamily="34" charset="0"/>
              </a:rPr>
              <a:t>chief</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function</a:t>
            </a:r>
            <a:r>
              <a:rPr lang="it-IT" sz="2000" dirty="0" smtClean="0">
                <a:solidFill>
                  <a:schemeClr val="bg1"/>
                </a:solidFill>
                <a:latin typeface="Century Gothic" panose="020B0502020202020204" pitchFamily="34" charset="0"/>
              </a:rPr>
              <a:t> of a science fiction </a:t>
            </a:r>
            <a:r>
              <a:rPr lang="it-IT" sz="2000" dirty="0" err="1" smtClean="0">
                <a:solidFill>
                  <a:schemeClr val="bg1"/>
                </a:solidFill>
                <a:latin typeface="Century Gothic" panose="020B0502020202020204" pitchFamily="34" charset="0"/>
              </a:rPr>
              <a:t>writer</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is</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make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predictions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that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eventually</a:t>
            </a:r>
            <a:r>
              <a:rPr lang="it-IT" sz="2000" dirty="0" smtClean="0">
                <a:solidFill>
                  <a:schemeClr val="bg1"/>
                </a:solidFill>
                <a:latin typeface="Century Gothic" panose="020B0502020202020204" pitchFamily="34" charset="0"/>
              </a:rPr>
              <a:t> come </a:t>
            </a:r>
            <a:r>
              <a:rPr lang="it-IT" sz="2000" dirty="0" err="1" smtClean="0">
                <a:solidFill>
                  <a:schemeClr val="bg1"/>
                </a:solidFill>
                <a:latin typeface="Century Gothic" panose="020B0502020202020204" pitchFamily="34" charset="0"/>
              </a:rPr>
              <a:t>true</a:t>
            </a:r>
            <a:r>
              <a:rPr lang="it-IT" sz="2000" dirty="0" smtClean="0">
                <a:solidFill>
                  <a:schemeClr val="bg1"/>
                </a:solidFill>
                <a:latin typeface="Century Gothic" panose="020B0502020202020204" pitchFamily="34" charset="0"/>
              </a:rPr>
              <a:t>». </a:t>
            </a:r>
          </a:p>
          <a:p>
            <a:r>
              <a:rPr lang="it-IT" sz="2000" dirty="0" smtClean="0">
                <a:solidFill>
                  <a:schemeClr val="bg1"/>
                </a:solidFill>
                <a:latin typeface="Century Gothic" panose="020B0502020202020204" pitchFamily="34" charset="0"/>
              </a:rPr>
              <a:t>(Isaac Asimov)</a:t>
            </a:r>
          </a:p>
          <a:p>
            <a:endParaRPr lang="it-IT" sz="2000" dirty="0">
              <a:solidFill>
                <a:schemeClr val="bg1"/>
              </a:solidFill>
              <a:latin typeface="Century Gothic" panose="020B0502020202020204" pitchFamily="34" charset="0"/>
            </a:endParaRPr>
          </a:p>
          <a:p>
            <a:r>
              <a:rPr lang="it-IT" sz="2000" dirty="0" err="1" smtClean="0">
                <a:solidFill>
                  <a:schemeClr val="bg1"/>
                </a:solidFill>
                <a:latin typeface="Century Gothic" panose="020B0502020202020204" pitchFamily="34" charset="0"/>
              </a:rPr>
              <a:t>After</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all</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there</a:t>
            </a:r>
            <a:r>
              <a:rPr lang="it-IT" sz="2000" dirty="0" smtClean="0">
                <a:solidFill>
                  <a:schemeClr val="bg1"/>
                </a:solidFill>
                <a:latin typeface="Century Gothic" panose="020B0502020202020204" pitchFamily="34" charset="0"/>
              </a:rPr>
              <a:t> are no </a:t>
            </a:r>
            <a:r>
              <a:rPr lang="it-IT" sz="2000" dirty="0" err="1" smtClean="0">
                <a:solidFill>
                  <a:schemeClr val="bg1"/>
                </a:solidFill>
                <a:latin typeface="Century Gothic" panose="020B0502020202020204" pitchFamily="34" charset="0"/>
              </a:rPr>
              <a:t>androids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like</a:t>
            </a:r>
            <a:r>
              <a:rPr lang="it-IT" sz="2000" dirty="0" smtClean="0">
                <a:solidFill>
                  <a:schemeClr val="bg1"/>
                </a:solidFill>
                <a:latin typeface="Century Gothic" panose="020B0502020202020204" pitchFamily="34" charset="0"/>
              </a:rPr>
              <a:t> the </a:t>
            </a:r>
            <a:r>
              <a:rPr lang="it-IT" sz="2000" dirty="0" err="1" smtClean="0">
                <a:solidFill>
                  <a:schemeClr val="bg1"/>
                </a:solidFill>
                <a:latin typeface="Century Gothic" panose="020B0502020202020204" pitchFamily="34" charset="0"/>
              </a:rPr>
              <a:t>ones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predicted</a:t>
            </a:r>
            <a:r>
              <a:rPr lang="it-IT" sz="2000" dirty="0" smtClean="0">
                <a:solidFill>
                  <a:schemeClr val="bg1"/>
                </a:solidFill>
                <a:latin typeface="Century Gothic" panose="020B0502020202020204" pitchFamily="34" charset="0"/>
              </a:rPr>
              <a:t> by Asimov, in 2001 </a:t>
            </a:r>
            <a:r>
              <a:rPr lang="it-IT" sz="2000" dirty="0" err="1" smtClean="0">
                <a:solidFill>
                  <a:schemeClr val="bg1"/>
                </a:solidFill>
                <a:latin typeface="Century Gothic" panose="020B0502020202020204" pitchFamily="34" charset="0"/>
              </a:rPr>
              <a:t>there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weren’t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basis</a:t>
            </a:r>
            <a:r>
              <a:rPr lang="it-IT" sz="2000" dirty="0" smtClean="0">
                <a:solidFill>
                  <a:schemeClr val="bg1"/>
                </a:solidFill>
                <a:latin typeface="Century Gothic" panose="020B0502020202020204" pitchFamily="34" charset="0"/>
              </a:rPr>
              <a:t> on the Moon or </a:t>
            </a:r>
            <a:r>
              <a:rPr lang="it-IT" sz="2000" dirty="0" err="1" smtClean="0">
                <a:solidFill>
                  <a:schemeClr val="bg1"/>
                </a:solidFill>
                <a:latin typeface="Century Gothic" panose="020B0502020202020204" pitchFamily="34" charset="0"/>
              </a:rPr>
              <a:t>space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hubs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well</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as</a:t>
            </a:r>
            <a:r>
              <a:rPr lang="it-IT" sz="2000" dirty="0" smtClean="0">
                <a:solidFill>
                  <a:schemeClr val="bg1"/>
                </a:solidFill>
                <a:latin typeface="Century Gothic" panose="020B0502020202020204" pitchFamily="34" charset="0"/>
              </a:rPr>
              <a:t> in 2015 </a:t>
            </a:r>
            <a:r>
              <a:rPr lang="it-IT" sz="2000" dirty="0" err="1" smtClean="0">
                <a:solidFill>
                  <a:schemeClr val="bg1"/>
                </a:solidFill>
                <a:latin typeface="Century Gothic" panose="020B0502020202020204" pitchFamily="34" charset="0"/>
              </a:rPr>
              <a:t>we</a:t>
            </a:r>
            <a:r>
              <a:rPr lang="it-IT" sz="2000" dirty="0" smtClean="0">
                <a:solidFill>
                  <a:schemeClr val="bg1"/>
                </a:solidFill>
                <a:latin typeface="Century Gothic" panose="020B0502020202020204" pitchFamily="34" charset="0"/>
              </a:rPr>
              <a:t> do </a:t>
            </a:r>
            <a:r>
              <a:rPr lang="it-IT" sz="2000" dirty="0" err="1" smtClean="0">
                <a:solidFill>
                  <a:schemeClr val="bg1"/>
                </a:solidFill>
                <a:latin typeface="Century Gothic" panose="020B0502020202020204" pitchFamily="34" charset="0"/>
              </a:rPr>
              <a:t>not</a:t>
            </a:r>
            <a:r>
              <a:rPr lang="it-IT" sz="2000" dirty="0" smtClean="0">
                <a:solidFill>
                  <a:schemeClr val="bg1"/>
                </a:solidFill>
                <a:latin typeface="Century Gothic" panose="020B0502020202020204" pitchFamily="34" charset="0"/>
              </a:rPr>
              <a:t> drive </a:t>
            </a:r>
            <a:r>
              <a:rPr lang="it-IT" sz="2000" dirty="0" err="1" smtClean="0">
                <a:solidFill>
                  <a:schemeClr val="bg1"/>
                </a:solidFill>
                <a:latin typeface="Century Gothic" panose="020B0502020202020204" pitchFamily="34" charset="0"/>
              </a:rPr>
              <a:t>flying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cars</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636181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428171" y="223590"/>
            <a:ext cx="11379199"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 Science Fiction </a:t>
            </a:r>
            <a:r>
              <a:rPr lang="it-IT" sz="3600" dirty="0" err="1" smtClean="0">
                <a:solidFill>
                  <a:schemeClr val="bg1"/>
                </a:solidFill>
                <a:latin typeface="Century Gothic" panose="020B0502020202020204" pitchFamily="34" charset="0"/>
              </a:rPr>
              <a:t>anticipates</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likely</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futures</a:t>
            </a:r>
            <a:r>
              <a:rPr lang="it-IT" sz="3600" dirty="0" smtClean="0">
                <a:solidFill>
                  <a:schemeClr val="bg1"/>
                </a:solidFill>
                <a:latin typeface="Century Gothic" panose="020B0502020202020204" pitchFamily="34" charset="0"/>
              </a:rPr>
              <a:t>.</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605118" y="4168600"/>
            <a:ext cx="11202252" cy="2246769"/>
          </a:xfrm>
          <a:prstGeom prst="rect">
            <a:avLst/>
          </a:prstGeom>
          <a:noFill/>
        </p:spPr>
        <p:txBody>
          <a:bodyPr wrap="square" rtlCol="0">
            <a:spAutoFit/>
          </a:bodyPr>
          <a:lstStyle/>
          <a:p>
            <a:r>
              <a:rPr lang="it-IT" sz="2000" dirty="0" smtClean="0">
                <a:solidFill>
                  <a:schemeClr val="bg1"/>
                </a:solidFill>
                <a:latin typeface="Century Gothic" panose="020B0502020202020204" pitchFamily="34" charset="0"/>
              </a:rPr>
              <a:t>«The </a:t>
            </a:r>
            <a:r>
              <a:rPr lang="it-IT" sz="2000" dirty="0" err="1" smtClean="0">
                <a:solidFill>
                  <a:schemeClr val="bg1"/>
                </a:solidFill>
                <a:latin typeface="Century Gothic" panose="020B0502020202020204" pitchFamily="34" charset="0"/>
              </a:rPr>
              <a:t>thing</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keep</a:t>
            </a:r>
            <a:r>
              <a:rPr lang="it-IT" sz="2000" dirty="0" smtClean="0">
                <a:solidFill>
                  <a:schemeClr val="bg1"/>
                </a:solidFill>
                <a:latin typeface="Century Gothic" panose="020B0502020202020204" pitchFamily="34" charset="0"/>
              </a:rPr>
              <a:t> in </a:t>
            </a:r>
            <a:r>
              <a:rPr lang="it-IT" sz="2000" dirty="0" err="1" smtClean="0">
                <a:solidFill>
                  <a:schemeClr val="bg1"/>
                </a:solidFill>
                <a:latin typeface="Century Gothic" panose="020B0502020202020204" pitchFamily="34" charset="0"/>
              </a:rPr>
              <a:t>mind</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that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I’m</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not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actually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predicting</a:t>
            </a:r>
            <a:r>
              <a:rPr lang="it-IT" sz="2000" dirty="0" smtClean="0">
                <a:solidFill>
                  <a:schemeClr val="bg1"/>
                </a:solidFill>
                <a:latin typeface="Century Gothic" panose="020B0502020202020204" pitchFamily="34" charset="0"/>
              </a:rPr>
              <a:t> the future. </a:t>
            </a:r>
            <a:r>
              <a:rPr lang="it-IT" sz="2000" dirty="0" err="1" smtClean="0">
                <a:solidFill>
                  <a:schemeClr val="bg1"/>
                </a:solidFill>
                <a:latin typeface="Century Gothic" panose="020B0502020202020204" pitchFamily="34" charset="0"/>
              </a:rPr>
              <a:t>I’m</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generating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scenarios</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because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I’m</a:t>
            </a:r>
            <a:r>
              <a:rPr lang="it-IT" sz="2000" dirty="0" smtClean="0">
                <a:solidFill>
                  <a:schemeClr val="bg1"/>
                </a:solidFill>
                <a:latin typeface="Century Gothic" panose="020B0502020202020204" pitchFamily="34" charset="0"/>
              </a:rPr>
              <a:t> a fiction </a:t>
            </a:r>
            <a:r>
              <a:rPr lang="it-IT" sz="2000" dirty="0" err="1" smtClean="0">
                <a:solidFill>
                  <a:schemeClr val="bg1"/>
                </a:solidFill>
                <a:latin typeface="Century Gothic" panose="020B0502020202020204" pitchFamily="34" charset="0"/>
              </a:rPr>
              <a:t>writer</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not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really</a:t>
            </a:r>
            <a:r>
              <a:rPr lang="it-IT" sz="2000" dirty="0" smtClean="0">
                <a:solidFill>
                  <a:schemeClr val="bg1"/>
                </a:solidFill>
                <a:latin typeface="Century Gothic" panose="020B0502020202020204" pitchFamily="34" charset="0"/>
              </a:rPr>
              <a:t> a </a:t>
            </a:r>
            <a:r>
              <a:rPr lang="it-IT" sz="2000" dirty="0" err="1" smtClean="0">
                <a:solidFill>
                  <a:schemeClr val="bg1"/>
                </a:solidFill>
                <a:latin typeface="Century Gothic" panose="020B0502020202020204" pitchFamily="34" charset="0"/>
              </a:rPr>
              <a:t>futurist</a:t>
            </a:r>
            <a:r>
              <a:rPr lang="it-IT" sz="2000" dirty="0" smtClean="0">
                <a:solidFill>
                  <a:schemeClr val="bg1"/>
                </a:solidFill>
                <a:latin typeface="Century Gothic" panose="020B0502020202020204" pitchFamily="34" charset="0"/>
              </a:rPr>
              <a:t>… </a:t>
            </a:r>
            <a:r>
              <a:rPr lang="en-US" sz="2000" dirty="0">
                <a:solidFill>
                  <a:schemeClr val="bg1"/>
                </a:solidFill>
                <a:latin typeface="Century Gothic" panose="020B0502020202020204" pitchFamily="34" charset="0"/>
              </a:rPr>
              <a:t>I’m not actually saying this is what we’re going to look </a:t>
            </a:r>
            <a:r>
              <a:rPr lang="en-US" sz="2000" dirty="0" smtClean="0">
                <a:solidFill>
                  <a:schemeClr val="bg1"/>
                </a:solidFill>
                <a:latin typeface="Century Gothic" panose="020B0502020202020204" pitchFamily="34" charset="0"/>
              </a:rPr>
              <a:t>like</a:t>
            </a:r>
            <a:r>
              <a:rPr lang="it-IT" sz="2000" dirty="0" smtClean="0">
                <a:solidFill>
                  <a:schemeClr val="bg1"/>
                </a:solidFill>
                <a:latin typeface="Century Gothic" panose="020B0502020202020204" pitchFamily="34" charset="0"/>
              </a:rPr>
              <a:t>».</a:t>
            </a:r>
          </a:p>
          <a:p>
            <a:r>
              <a:rPr lang="it-IT" sz="2000" dirty="0" smtClean="0">
                <a:solidFill>
                  <a:schemeClr val="bg1"/>
                </a:solidFill>
                <a:latin typeface="Century Gothic" panose="020B0502020202020204" pitchFamily="34" charset="0"/>
              </a:rPr>
              <a:t>(William Gibson)</a:t>
            </a:r>
            <a:endParaRPr lang="it-IT" sz="2000" dirty="0">
              <a:solidFill>
                <a:schemeClr val="bg1"/>
              </a:solidFill>
              <a:latin typeface="Century Gothic" panose="020B0502020202020204" pitchFamily="34" charset="0"/>
            </a:endParaRPr>
          </a:p>
          <a:p>
            <a:endParaRPr lang="it-IT" sz="2000" dirty="0" smtClean="0">
              <a:solidFill>
                <a:schemeClr val="bg1"/>
              </a:solidFill>
              <a:latin typeface="Century Gothic" panose="020B0502020202020204" pitchFamily="34" charset="0"/>
            </a:endParaRPr>
          </a:p>
          <a:p>
            <a:r>
              <a:rPr lang="it-IT" sz="2000" dirty="0" err="1" smtClean="0">
                <a:solidFill>
                  <a:schemeClr val="bg1"/>
                </a:solidFill>
                <a:latin typeface="Century Gothic" panose="020B0502020202020204" pitchFamily="34" charset="0"/>
              </a:rPr>
              <a:t>Anticipating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likely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futures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implies</a:t>
            </a:r>
            <a:r>
              <a:rPr lang="it-IT" sz="2000" dirty="0" smtClean="0">
                <a:solidFill>
                  <a:schemeClr val="bg1"/>
                </a:solidFill>
                <a:latin typeface="Century Gothic" panose="020B0502020202020204" pitchFamily="34" charset="0"/>
              </a:rPr>
              <a:t> the </a:t>
            </a:r>
            <a:r>
              <a:rPr lang="it-IT" sz="2000" dirty="0" err="1" smtClean="0">
                <a:solidFill>
                  <a:schemeClr val="bg1"/>
                </a:solidFill>
                <a:latin typeface="Century Gothic" panose="020B0502020202020204" pitchFamily="34" charset="0"/>
              </a:rPr>
              <a:t>possibility</a:t>
            </a:r>
            <a:r>
              <a:rPr lang="it-IT" sz="2000" dirty="0" smtClean="0">
                <a:solidFill>
                  <a:schemeClr val="bg1"/>
                </a:solidFill>
                <a:latin typeface="Century Gothic" panose="020B0502020202020204" pitchFamily="34" charset="0"/>
              </a:rPr>
              <a:t> for </a:t>
            </a:r>
            <a:r>
              <a:rPr lang="it-IT" sz="2000" dirty="0" err="1" smtClean="0">
                <a:solidFill>
                  <a:schemeClr val="bg1"/>
                </a:solidFill>
                <a:latin typeface="Century Gothic" panose="020B0502020202020204" pitchFamily="34" charset="0"/>
              </a:rPr>
              <a:t>us</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avoid</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worst</a:t>
            </a:r>
            <a:r>
              <a:rPr lang="it-IT" sz="2000" dirty="0" smtClean="0">
                <a:solidFill>
                  <a:schemeClr val="bg1"/>
                </a:solidFill>
                <a:latin typeface="Century Gothic" panose="020B0502020202020204" pitchFamily="34" charset="0"/>
              </a:rPr>
              <a:t>-case </a:t>
            </a:r>
            <a:r>
              <a:rPr lang="it-IT" sz="2000" dirty="0" err="1" smtClean="0">
                <a:solidFill>
                  <a:schemeClr val="bg1"/>
                </a:solidFill>
                <a:latin typeface="Century Gothic" panose="020B0502020202020204" pitchFamily="34" charset="0"/>
              </a:rPr>
              <a:t>scenarios</a:t>
            </a:r>
            <a:r>
              <a:rPr lang="it-IT" sz="2000" dirty="0" smtClean="0">
                <a:solidFill>
                  <a:schemeClr val="bg1"/>
                </a:solidFill>
                <a:latin typeface="Century Gothic" panose="020B0502020202020204" pitchFamily="34" charset="0"/>
              </a:rPr>
              <a:t> by </a:t>
            </a:r>
            <a:r>
              <a:rPr lang="it-IT" sz="2000" dirty="0" err="1" smtClean="0">
                <a:solidFill>
                  <a:schemeClr val="bg1"/>
                </a:solidFill>
                <a:latin typeface="Century Gothic" panose="020B0502020202020204" pitchFamily="34" charset="0"/>
              </a:rPr>
              <a:t>changing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current</a:t>
            </a:r>
            <a:r>
              <a:rPr lang="it-IT" sz="2000" dirty="0" smtClean="0">
                <a:solidFill>
                  <a:schemeClr val="bg1"/>
                </a:solidFill>
                <a:latin typeface="Century Gothic" panose="020B0502020202020204" pitchFamily="34" charset="0"/>
              </a:rPr>
              <a:t> trends.</a:t>
            </a:r>
            <a:endParaRPr lang="it-IT" sz="2000" dirty="0">
              <a:solidFill>
                <a:schemeClr val="bg1"/>
              </a:solidFill>
              <a:latin typeface="Century Gothic" panose="020B0502020202020204"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85" y="1205136"/>
            <a:ext cx="2837543" cy="2837543"/>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813" y="1205136"/>
            <a:ext cx="3281958" cy="2859388"/>
          </a:xfrm>
          <a:prstGeom prst="rect">
            <a:avLst/>
          </a:prstGeom>
        </p:spPr>
      </p:pic>
      <p:pic>
        <p:nvPicPr>
          <p:cNvPr id="10" name="Immagin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5045" y="1194923"/>
            <a:ext cx="5059051" cy="2847756"/>
          </a:xfrm>
          <a:prstGeom prst="rect">
            <a:avLst/>
          </a:prstGeom>
        </p:spPr>
      </p:pic>
    </p:spTree>
    <p:extLst>
      <p:ext uri="{BB962C8B-B14F-4D97-AF65-F5344CB8AC3E}">
        <p14:creationId xmlns:p14="http://schemas.microsoft.com/office/powerpoint/2010/main" val="279980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and </a:t>
            </a:r>
            <a:r>
              <a:rPr lang="it-IT" sz="3600" dirty="0" err="1" smtClean="0">
                <a:solidFill>
                  <a:schemeClr val="bg1"/>
                </a:solidFill>
                <a:latin typeface="Century Gothic" panose="020B0502020202020204" pitchFamily="34" charset="0"/>
              </a:rPr>
              <a:t>Foresight</a:t>
            </a:r>
            <a:r>
              <a:rPr lang="it-IT" sz="3600" dirty="0" smtClean="0">
                <a:solidFill>
                  <a:schemeClr val="bg1"/>
                </a:solidFill>
                <a:latin typeface="Century Gothic" panose="020B0502020202020204" pitchFamily="34" charset="0"/>
              </a:rPr>
              <a:t>: a </a:t>
            </a:r>
            <a:r>
              <a:rPr lang="it-IT" sz="3600" dirty="0" err="1" smtClean="0">
                <a:solidFill>
                  <a:schemeClr val="bg1"/>
                </a:solidFill>
                <a:latin typeface="Century Gothic" panose="020B0502020202020204" pitchFamily="34" charset="0"/>
              </a:rPr>
              <a:t>close</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relationship</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3543299" y="1311794"/>
            <a:ext cx="8301038" cy="4708981"/>
          </a:xfrm>
          <a:prstGeom prst="rect">
            <a:avLst/>
          </a:prstGeom>
          <a:noFill/>
        </p:spPr>
        <p:txBody>
          <a:bodyPr wrap="square" rtlCol="0">
            <a:spAutoFit/>
          </a:bodyPr>
          <a:lstStyle/>
          <a:p>
            <a:pPr>
              <a:buClr>
                <a:schemeClr val="bg1"/>
              </a:buClr>
            </a:pPr>
            <a:r>
              <a:rPr lang="it-IT" sz="2000" dirty="0" smtClean="0">
                <a:solidFill>
                  <a:schemeClr val="bg1"/>
                </a:solidFill>
                <a:latin typeface="Century Gothic" panose="020B0502020202020204" pitchFamily="34" charset="0"/>
              </a:rPr>
              <a:t>Asimov’s </a:t>
            </a:r>
            <a:r>
              <a:rPr lang="it-IT" sz="2000" b="1" dirty="0" err="1" smtClean="0">
                <a:solidFill>
                  <a:schemeClr val="bg1"/>
                </a:solidFill>
                <a:latin typeface="Century Gothic" panose="020B0502020202020204" pitchFamily="34" charset="0"/>
              </a:rPr>
              <a:t>Psycohistory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had</a:t>
            </a:r>
            <a:r>
              <a:rPr lang="it-IT" sz="2000" dirty="0" smtClean="0">
                <a:solidFill>
                  <a:schemeClr val="bg1"/>
                </a:solidFill>
                <a:latin typeface="Century Gothic" panose="020B0502020202020204" pitchFamily="34" charset="0"/>
              </a:rPr>
              <a:t> a strong </a:t>
            </a:r>
            <a:r>
              <a:rPr lang="it-IT" sz="2000" dirty="0" err="1" smtClean="0">
                <a:solidFill>
                  <a:schemeClr val="bg1"/>
                </a:solidFill>
                <a:latin typeface="Century Gothic" panose="020B0502020202020204" pitchFamily="34" charset="0"/>
              </a:rPr>
              <a:t>influence</a:t>
            </a:r>
            <a:r>
              <a:rPr lang="it-IT" sz="2000" dirty="0" smtClean="0">
                <a:solidFill>
                  <a:schemeClr val="bg1"/>
                </a:solidFill>
                <a:latin typeface="Century Gothic" panose="020B0502020202020204" pitchFamily="34" charset="0"/>
              </a:rPr>
              <a:t> on </a:t>
            </a:r>
            <a:r>
              <a:rPr lang="it-IT" sz="2000" dirty="0" err="1" smtClean="0">
                <a:solidFill>
                  <a:schemeClr val="bg1"/>
                </a:solidFill>
                <a:latin typeface="Century Gothic" panose="020B0502020202020204" pitchFamily="34" charset="0"/>
              </a:rPr>
              <a:t>many</a:t>
            </a:r>
            <a:r>
              <a:rPr lang="it-IT" sz="2000" dirty="0" smtClean="0">
                <a:solidFill>
                  <a:schemeClr val="bg1"/>
                </a:solidFill>
                <a:latin typeface="Century Gothic" panose="020B0502020202020204" pitchFamily="34" charset="0"/>
              </a:rPr>
              <a:t> social </a:t>
            </a:r>
            <a:r>
              <a:rPr lang="it-IT" sz="2000" dirty="0" err="1" smtClean="0">
                <a:solidFill>
                  <a:schemeClr val="bg1"/>
                </a:solidFill>
                <a:latin typeface="Century Gothic" panose="020B0502020202020204" pitchFamily="34" charset="0"/>
              </a:rPr>
              <a:t>scientists</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pushed</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toward</a:t>
            </a:r>
            <a:r>
              <a:rPr lang="it-IT" sz="2000" dirty="0" smtClean="0">
                <a:solidFill>
                  <a:schemeClr val="bg1"/>
                </a:solidFill>
                <a:latin typeface="Century Gothic" panose="020B0502020202020204" pitchFamily="34" charset="0"/>
              </a:rPr>
              <a:t> a more </a:t>
            </a:r>
            <a:r>
              <a:rPr lang="it-IT" sz="2000" dirty="0" err="1" smtClean="0">
                <a:solidFill>
                  <a:schemeClr val="bg1"/>
                </a:solidFill>
                <a:latin typeface="Century Gothic" panose="020B0502020202020204" pitchFamily="34" charset="0"/>
              </a:rPr>
              <a:t>scientific</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approach</a:t>
            </a:r>
            <a:r>
              <a:rPr lang="it-IT" sz="2000" dirty="0" smtClean="0">
                <a:solidFill>
                  <a:schemeClr val="bg1"/>
                </a:solidFill>
                <a:latin typeface="Century Gothic" panose="020B0502020202020204" pitchFamily="34" charset="0"/>
              </a:rPr>
              <a:t> to the </a:t>
            </a:r>
            <a:r>
              <a:rPr lang="it-IT" sz="2000" dirty="0" err="1" smtClean="0">
                <a:solidFill>
                  <a:schemeClr val="bg1"/>
                </a:solidFill>
                <a:latin typeface="Century Gothic" panose="020B0502020202020204" pitchFamily="34" charset="0"/>
              </a:rPr>
              <a:t>understanding</a:t>
            </a:r>
            <a:r>
              <a:rPr lang="it-IT" sz="2000" dirty="0" smtClean="0">
                <a:solidFill>
                  <a:schemeClr val="bg1"/>
                </a:solidFill>
                <a:latin typeface="Century Gothic" panose="020B0502020202020204" pitchFamily="34" charset="0"/>
              </a:rPr>
              <a:t> of society.</a:t>
            </a: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Paul </a:t>
            </a:r>
            <a:r>
              <a:rPr lang="it-IT" sz="2000" dirty="0" err="1" smtClean="0">
                <a:solidFill>
                  <a:schemeClr val="bg1"/>
                </a:solidFill>
                <a:latin typeface="Century Gothic" panose="020B0502020202020204" pitchFamily="34" charset="0"/>
              </a:rPr>
              <a:t>Krugman</a:t>
            </a:r>
            <a:r>
              <a:rPr lang="it-IT" sz="2000" dirty="0" smtClean="0">
                <a:solidFill>
                  <a:schemeClr val="bg1"/>
                </a:solidFill>
                <a:latin typeface="Century Gothic" panose="020B0502020202020204" pitchFamily="34" charset="0"/>
              </a:rPr>
              <a:t> </a:t>
            </a: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RAND Corporation </a:t>
            </a:r>
            <a:r>
              <a:rPr lang="it-IT" sz="2000" dirty="0" err="1" smtClean="0">
                <a:solidFill>
                  <a:schemeClr val="bg1"/>
                </a:solidFill>
                <a:latin typeface="Century Gothic" panose="020B0502020202020204" pitchFamily="34" charset="0"/>
              </a:rPr>
              <a:t>as</a:t>
            </a:r>
            <a:r>
              <a:rPr lang="it-IT" sz="2000" dirty="0" smtClean="0">
                <a:solidFill>
                  <a:schemeClr val="bg1"/>
                </a:solidFill>
                <a:latin typeface="Century Gothic" panose="020B0502020202020204" pitchFamily="34" charset="0"/>
              </a:rPr>
              <a:t> a first </a:t>
            </a:r>
            <a:r>
              <a:rPr lang="it-IT" sz="2000" dirty="0" err="1" smtClean="0">
                <a:solidFill>
                  <a:schemeClr val="bg1"/>
                </a:solidFill>
                <a:latin typeface="Century Gothic" panose="020B0502020202020204" pitchFamily="34" charset="0"/>
              </a:rPr>
              <a:t>attempt</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lead</a:t>
            </a:r>
            <a:r>
              <a:rPr lang="it-IT" sz="2000" dirty="0" smtClean="0">
                <a:solidFill>
                  <a:schemeClr val="bg1"/>
                </a:solidFill>
                <a:latin typeface="Century Gothic" panose="020B0502020202020204" pitchFamily="34" charset="0"/>
              </a:rPr>
              <a:t> the progress of US </a:t>
            </a:r>
            <a:r>
              <a:rPr lang="it-IT" sz="2000" dirty="0" err="1" smtClean="0">
                <a:solidFill>
                  <a:schemeClr val="bg1"/>
                </a:solidFill>
                <a:latin typeface="Century Gothic" panose="020B0502020202020204" pitchFamily="34" charset="0"/>
              </a:rPr>
              <a:t>through</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foresight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methdologies</a:t>
            </a:r>
            <a:r>
              <a:rPr lang="it-IT" sz="2000" dirty="0" smtClean="0">
                <a:solidFill>
                  <a:schemeClr val="bg1"/>
                </a:solidFill>
                <a:latin typeface="Century Gothic" panose="020B0502020202020204" pitchFamily="34" charset="0"/>
              </a:rPr>
              <a:t>.</a:t>
            </a: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The science of </a:t>
            </a:r>
            <a:r>
              <a:rPr lang="it-IT" sz="2000" dirty="0" err="1" smtClean="0">
                <a:solidFill>
                  <a:schemeClr val="bg1"/>
                </a:solidFill>
                <a:latin typeface="Century Gothic" panose="020B0502020202020204" pitchFamily="34" charset="0"/>
              </a:rPr>
              <a:t>Complex</a:t>
            </a:r>
            <a:r>
              <a:rPr lang="it-IT" sz="2000" dirty="0" smtClean="0">
                <a:solidFill>
                  <a:schemeClr val="bg1"/>
                </a:solidFill>
                <a:latin typeface="Century Gothic" panose="020B0502020202020204" pitchFamily="34" charset="0"/>
              </a:rPr>
              <a:t> Systems </a:t>
            </a:r>
            <a:r>
              <a:rPr lang="it-IT" sz="2000" dirty="0" err="1" smtClean="0">
                <a:solidFill>
                  <a:schemeClr val="bg1"/>
                </a:solidFill>
                <a:latin typeface="Century Gothic" panose="020B0502020202020204" pitchFamily="34" charset="0"/>
              </a:rPr>
              <a:t>combines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mathematics</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sociology</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understand</a:t>
            </a:r>
            <a:r>
              <a:rPr lang="it-IT" sz="2000" dirty="0" smtClean="0">
                <a:solidFill>
                  <a:schemeClr val="bg1"/>
                </a:solidFill>
                <a:latin typeface="Century Gothic" panose="020B0502020202020204" pitchFamily="34" charset="0"/>
              </a:rPr>
              <a:t> social </a:t>
            </a:r>
            <a:r>
              <a:rPr lang="it-IT" sz="2000" dirty="0" err="1" smtClean="0">
                <a:solidFill>
                  <a:schemeClr val="bg1"/>
                </a:solidFill>
                <a:latin typeface="Century Gothic" panose="020B0502020202020204" pitchFamily="34" charset="0"/>
              </a:rPr>
              <a:t>phenomena</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psychohistory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does</a:t>
            </a:r>
            <a:r>
              <a:rPr lang="it-IT" sz="2000" dirty="0" smtClean="0">
                <a:solidFill>
                  <a:schemeClr val="bg1"/>
                </a:solidFill>
                <a:latin typeface="Century Gothic" panose="020B0502020202020204" pitchFamily="34" charset="0"/>
              </a:rPr>
              <a:t>.</a:t>
            </a: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Joseph </a:t>
            </a:r>
            <a:r>
              <a:rPr lang="it-IT" sz="2000" dirty="0" err="1" smtClean="0">
                <a:solidFill>
                  <a:schemeClr val="bg1"/>
                </a:solidFill>
                <a:latin typeface="Century Gothic" panose="020B0502020202020204" pitchFamily="34" charset="0"/>
              </a:rPr>
              <a:t>Tainter’s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theories</a:t>
            </a:r>
            <a:r>
              <a:rPr lang="it-IT" sz="2000" dirty="0" smtClean="0">
                <a:solidFill>
                  <a:schemeClr val="bg1"/>
                </a:solidFill>
                <a:latin typeface="Century Gothic" panose="020B0502020202020204" pitchFamily="34" charset="0"/>
              </a:rPr>
              <a:t> on the </a:t>
            </a:r>
            <a:r>
              <a:rPr lang="it-IT" sz="2000" dirty="0" err="1" smtClean="0">
                <a:solidFill>
                  <a:schemeClr val="bg1"/>
                </a:solidFill>
                <a:latin typeface="Century Gothic" panose="020B0502020202020204" pitchFamily="34" charset="0"/>
              </a:rPr>
              <a:t>collapse</a:t>
            </a:r>
            <a:r>
              <a:rPr lang="it-IT" sz="2000" dirty="0" smtClean="0">
                <a:solidFill>
                  <a:schemeClr val="bg1"/>
                </a:solidFill>
                <a:latin typeface="Century Gothic" panose="020B0502020202020204" pitchFamily="34" charset="0"/>
              </a:rPr>
              <a:t> of </a:t>
            </a:r>
            <a:r>
              <a:rPr lang="it-IT" sz="2000" dirty="0" err="1" smtClean="0">
                <a:solidFill>
                  <a:schemeClr val="bg1"/>
                </a:solidFill>
                <a:latin typeface="Century Gothic" panose="020B0502020202020204" pitchFamily="34" charset="0"/>
              </a:rPr>
              <a:t>complex</a:t>
            </a:r>
            <a:r>
              <a:rPr lang="it-IT" sz="2000" dirty="0" smtClean="0">
                <a:solidFill>
                  <a:schemeClr val="bg1"/>
                </a:solidFill>
                <a:latin typeface="Century Gothic" panose="020B0502020202020204" pitchFamily="34" charset="0"/>
              </a:rPr>
              <a:t> societies.</a:t>
            </a: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Peter </a:t>
            </a:r>
            <a:r>
              <a:rPr lang="it-IT" sz="2000" dirty="0" err="1" smtClean="0">
                <a:solidFill>
                  <a:schemeClr val="bg1"/>
                </a:solidFill>
                <a:latin typeface="Century Gothic" panose="020B0502020202020204" pitchFamily="34" charset="0"/>
              </a:rPr>
              <a:t>Turchin’s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clyodinamics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is</a:t>
            </a:r>
            <a:r>
              <a:rPr lang="it-IT" sz="2000" dirty="0" smtClean="0">
                <a:solidFill>
                  <a:schemeClr val="bg1"/>
                </a:solidFill>
                <a:latin typeface="Century Gothic" panose="020B0502020202020204" pitchFamily="34" charset="0"/>
              </a:rPr>
              <a:t> just </a:t>
            </a:r>
            <a:r>
              <a:rPr lang="it-IT" sz="2000" dirty="0" err="1" smtClean="0">
                <a:solidFill>
                  <a:schemeClr val="bg1"/>
                </a:solidFill>
                <a:latin typeface="Century Gothic" panose="020B0502020202020204" pitchFamily="34" charset="0"/>
              </a:rPr>
              <a:t>another</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step</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into</a:t>
            </a:r>
            <a:r>
              <a:rPr lang="it-IT" sz="2000" dirty="0" smtClean="0">
                <a:solidFill>
                  <a:schemeClr val="bg1"/>
                </a:solidFill>
                <a:latin typeface="Century Gothic" panose="020B0502020202020204" pitchFamily="34" charset="0"/>
              </a:rPr>
              <a:t> the quantitative </a:t>
            </a:r>
            <a:r>
              <a:rPr lang="it-IT" sz="2000" dirty="0" err="1" smtClean="0">
                <a:solidFill>
                  <a:schemeClr val="bg1"/>
                </a:solidFill>
                <a:latin typeface="Century Gothic" panose="020B0502020202020204" pitchFamily="34" charset="0"/>
              </a:rPr>
              <a:t>history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established</a:t>
            </a:r>
            <a:r>
              <a:rPr lang="it-IT" sz="2000" dirty="0" smtClean="0">
                <a:solidFill>
                  <a:schemeClr val="bg1"/>
                </a:solidFill>
                <a:latin typeface="Century Gothic" panose="020B0502020202020204" pitchFamily="34" charset="0"/>
              </a:rPr>
              <a:t> in 1960s).</a:t>
            </a:r>
          </a:p>
          <a:p>
            <a:pPr marL="800100" lvl="1" indent="-342900">
              <a:buClr>
                <a:schemeClr val="bg1"/>
              </a:buClr>
              <a:buFont typeface="Wingdings" panose="05000000000000000000" pitchFamily="2" charset="2"/>
              <a:buChar char="Ø"/>
            </a:pPr>
            <a:r>
              <a:rPr lang="it-IT" sz="2000" dirty="0" err="1" smtClean="0">
                <a:solidFill>
                  <a:schemeClr val="bg1"/>
                </a:solidFill>
                <a:latin typeface="Century Gothic" panose="020B0502020202020204" pitchFamily="34" charset="0"/>
              </a:rPr>
              <a:t>Sociophysics</a:t>
            </a:r>
            <a:r>
              <a:rPr lang="it-IT" sz="2000" dirty="0" smtClean="0">
                <a:solidFill>
                  <a:schemeClr val="bg1"/>
                </a:solidFill>
                <a:latin typeface="Century Gothic" panose="020B0502020202020204" pitchFamily="34" charset="0"/>
              </a:rPr>
              <a:t>.</a:t>
            </a:r>
          </a:p>
          <a:p>
            <a:pPr marL="800100" lvl="1" indent="-342900">
              <a:buClr>
                <a:schemeClr val="bg1"/>
              </a:buClr>
              <a:buFont typeface="Wingdings" panose="05000000000000000000" pitchFamily="2" charset="2"/>
              <a:buChar char="Ø"/>
            </a:pPr>
            <a:endParaRPr lang="it-IT" sz="2000" dirty="0">
              <a:solidFill>
                <a:schemeClr val="bg1"/>
              </a:solidFill>
              <a:latin typeface="Century Gothic" panose="020B0502020202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86" y="1081575"/>
            <a:ext cx="2971800" cy="4886325"/>
          </a:xfrm>
          <a:prstGeom prst="rect">
            <a:avLst/>
          </a:prstGeom>
        </p:spPr>
      </p:pic>
    </p:spTree>
    <p:extLst>
      <p:ext uri="{BB962C8B-B14F-4D97-AF65-F5344CB8AC3E}">
        <p14:creationId xmlns:p14="http://schemas.microsoft.com/office/powerpoint/2010/main" val="2175500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and </a:t>
            </a:r>
            <a:r>
              <a:rPr lang="it-IT" sz="3600" dirty="0" err="1" smtClean="0">
                <a:solidFill>
                  <a:schemeClr val="bg1"/>
                </a:solidFill>
                <a:latin typeface="Century Gothic" panose="020B0502020202020204" pitchFamily="34" charset="0"/>
              </a:rPr>
              <a:t>Foresight</a:t>
            </a:r>
            <a:r>
              <a:rPr lang="it-IT" sz="3600" dirty="0" smtClean="0">
                <a:solidFill>
                  <a:schemeClr val="bg1"/>
                </a:solidFill>
                <a:latin typeface="Century Gothic" panose="020B0502020202020204" pitchFamily="34" charset="0"/>
              </a:rPr>
              <a:t>: a </a:t>
            </a:r>
            <a:r>
              <a:rPr lang="it-IT" sz="3600" dirty="0" err="1" smtClean="0">
                <a:solidFill>
                  <a:schemeClr val="bg1"/>
                </a:solidFill>
                <a:latin typeface="Century Gothic" panose="020B0502020202020204" pitchFamily="34" charset="0"/>
              </a:rPr>
              <a:t>close</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relationship</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204960" y="1394277"/>
            <a:ext cx="5986229" cy="4708981"/>
          </a:xfrm>
          <a:prstGeom prst="rect">
            <a:avLst/>
          </a:prstGeom>
          <a:noFill/>
        </p:spPr>
        <p:txBody>
          <a:bodyPr wrap="square" rtlCol="0">
            <a:spAutoFit/>
          </a:bodyPr>
          <a:lstStyle/>
          <a:p>
            <a:pPr lvl="1">
              <a:buClr>
                <a:schemeClr val="bg1"/>
              </a:buClr>
            </a:pPr>
            <a:r>
              <a:rPr lang="it-IT" sz="2000" dirty="0" smtClean="0">
                <a:solidFill>
                  <a:schemeClr val="bg1"/>
                </a:solidFill>
                <a:latin typeface="Century Gothic" panose="020B0502020202020204" pitchFamily="34" charset="0"/>
              </a:rPr>
              <a:t>A </a:t>
            </a:r>
            <a:r>
              <a:rPr lang="it-IT" sz="2000" dirty="0" err="1" smtClean="0">
                <a:solidFill>
                  <a:schemeClr val="bg1"/>
                </a:solidFill>
                <a:latin typeface="Century Gothic" panose="020B0502020202020204" pitchFamily="34" charset="0"/>
              </a:rPr>
              <a:t>number</a:t>
            </a:r>
            <a:r>
              <a:rPr lang="it-IT" sz="2000" dirty="0" smtClean="0">
                <a:solidFill>
                  <a:schemeClr val="bg1"/>
                </a:solidFill>
                <a:latin typeface="Century Gothic" panose="020B0502020202020204" pitchFamily="34" charset="0"/>
              </a:rPr>
              <a:t> of SF </a:t>
            </a:r>
            <a:r>
              <a:rPr lang="it-IT" sz="2000" dirty="0" err="1" smtClean="0">
                <a:solidFill>
                  <a:schemeClr val="bg1"/>
                </a:solidFill>
                <a:latin typeface="Century Gothic" panose="020B0502020202020204" pitchFamily="34" charset="0"/>
              </a:rPr>
              <a:t>writers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worked</a:t>
            </a:r>
            <a:r>
              <a:rPr lang="it-IT" sz="2000" dirty="0" smtClean="0">
                <a:solidFill>
                  <a:schemeClr val="bg1"/>
                </a:solidFill>
                <a:latin typeface="Century Gothic" panose="020B0502020202020204" pitchFamily="34" charset="0"/>
              </a:rPr>
              <a:t> or work </a:t>
            </a:r>
            <a:r>
              <a:rPr lang="it-IT" sz="2000" dirty="0" err="1" smtClean="0">
                <a:solidFill>
                  <a:schemeClr val="bg1"/>
                </a:solidFill>
                <a:latin typeface="Century Gothic" panose="020B0502020202020204" pitchFamily="34" charset="0"/>
              </a:rPr>
              <a:t>as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foresight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consultants</a:t>
            </a:r>
            <a:r>
              <a:rPr lang="it-IT" sz="2000" dirty="0" smtClean="0">
                <a:solidFill>
                  <a:schemeClr val="bg1"/>
                </a:solidFill>
                <a:latin typeface="Century Gothic" panose="020B0502020202020204" pitchFamily="34" charset="0"/>
              </a:rPr>
              <a:t> for companies and </a:t>
            </a:r>
            <a:r>
              <a:rPr lang="it-IT" sz="2000" dirty="0" err="1" smtClean="0">
                <a:solidFill>
                  <a:schemeClr val="bg1"/>
                </a:solidFill>
                <a:latin typeface="Century Gothic" panose="020B0502020202020204" pitchFamily="34" charset="0"/>
              </a:rPr>
              <a:t>governmental</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agencies</a:t>
            </a:r>
            <a:r>
              <a:rPr lang="it-IT" sz="2000" dirty="0" smtClean="0">
                <a:solidFill>
                  <a:schemeClr val="bg1"/>
                </a:solidFill>
                <a:latin typeface="Century Gothic" panose="020B0502020202020204" pitchFamily="34" charset="0"/>
              </a:rPr>
              <a:t>.</a:t>
            </a:r>
          </a:p>
          <a:p>
            <a:pPr lvl="1">
              <a:buClr>
                <a:schemeClr val="bg1"/>
              </a:buClr>
            </a:pPr>
            <a:endParaRPr lang="it-IT" sz="2000" dirty="0" smtClean="0">
              <a:solidFill>
                <a:schemeClr val="bg1"/>
              </a:solidFill>
              <a:latin typeface="Century Gothic" panose="020B0502020202020204" pitchFamily="34" charset="0"/>
            </a:endParaRP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Isaac Asimov </a:t>
            </a:r>
          </a:p>
          <a:p>
            <a:pPr lvl="1">
              <a:buClr>
                <a:schemeClr val="bg1"/>
              </a:buClr>
            </a:pPr>
            <a:endParaRPr lang="it-IT" sz="2000" dirty="0" smtClean="0">
              <a:solidFill>
                <a:schemeClr val="bg1"/>
              </a:solidFill>
              <a:latin typeface="Century Gothic" panose="020B0502020202020204" pitchFamily="34" charset="0"/>
            </a:endParaRP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Robert </a:t>
            </a:r>
            <a:r>
              <a:rPr lang="it-IT" sz="2000" dirty="0" err="1" smtClean="0">
                <a:solidFill>
                  <a:schemeClr val="bg1"/>
                </a:solidFill>
                <a:latin typeface="Century Gothic" panose="020B0502020202020204" pitchFamily="34" charset="0"/>
              </a:rPr>
              <a:t>Heinlein</a:t>
            </a:r>
            <a:endParaRPr lang="it-IT" sz="2000" dirty="0" smtClean="0">
              <a:solidFill>
                <a:schemeClr val="bg1"/>
              </a:solidFill>
              <a:latin typeface="Century Gothic" panose="020B0502020202020204" pitchFamily="34" charset="0"/>
            </a:endParaRPr>
          </a:p>
          <a:p>
            <a:pPr lvl="1">
              <a:buClr>
                <a:schemeClr val="bg1"/>
              </a:buClr>
            </a:pPr>
            <a:endParaRPr lang="it-IT" sz="2000" dirty="0" smtClean="0">
              <a:solidFill>
                <a:schemeClr val="bg1"/>
              </a:solidFill>
              <a:latin typeface="Century Gothic" panose="020B0502020202020204" pitchFamily="34" charset="0"/>
            </a:endParaRP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Arthur C. Clarke</a:t>
            </a:r>
          </a:p>
          <a:p>
            <a:pPr lvl="1">
              <a:buClr>
                <a:schemeClr val="bg1"/>
              </a:buClr>
            </a:pPr>
            <a:endParaRPr lang="it-IT" sz="2000" dirty="0" smtClean="0">
              <a:solidFill>
                <a:schemeClr val="bg1"/>
              </a:solidFill>
              <a:latin typeface="Century Gothic" panose="020B0502020202020204" pitchFamily="34" charset="0"/>
            </a:endParaRP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Bruce Sterling</a:t>
            </a:r>
          </a:p>
          <a:p>
            <a:pPr lvl="1">
              <a:buClr>
                <a:schemeClr val="bg1"/>
              </a:buClr>
            </a:pPr>
            <a:endParaRPr lang="it-IT" sz="2000" dirty="0" smtClean="0">
              <a:solidFill>
                <a:schemeClr val="bg1"/>
              </a:solidFill>
              <a:latin typeface="Century Gothic" panose="020B0502020202020204" pitchFamily="34" charset="0"/>
            </a:endParaRP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Neal </a:t>
            </a:r>
            <a:r>
              <a:rPr lang="it-IT" sz="2000" dirty="0" err="1" smtClean="0">
                <a:solidFill>
                  <a:schemeClr val="bg1"/>
                </a:solidFill>
                <a:latin typeface="Century Gothic" panose="020B0502020202020204" pitchFamily="34" charset="0"/>
              </a:rPr>
              <a:t>Stephenson</a:t>
            </a:r>
            <a:endParaRPr lang="it-IT" sz="2000" dirty="0" smtClean="0">
              <a:solidFill>
                <a:schemeClr val="bg1"/>
              </a:solidFill>
              <a:latin typeface="Century Gothic" panose="020B0502020202020204" pitchFamily="34" charset="0"/>
            </a:endParaRPr>
          </a:p>
          <a:p>
            <a:pPr lvl="1">
              <a:buClr>
                <a:schemeClr val="bg1"/>
              </a:buClr>
            </a:pPr>
            <a:endParaRPr lang="it-IT" sz="2000" dirty="0" smtClean="0">
              <a:solidFill>
                <a:schemeClr val="bg1"/>
              </a:solidFill>
              <a:latin typeface="Century Gothic" panose="020B0502020202020204" pitchFamily="34" charset="0"/>
            </a:endParaRPr>
          </a:p>
          <a:p>
            <a:pPr marL="800100" lvl="1" indent="-342900">
              <a:buClr>
                <a:schemeClr val="bg1"/>
              </a:buClr>
              <a:buFont typeface="Wingdings" panose="05000000000000000000" pitchFamily="2" charset="2"/>
              <a:buChar char="Ø"/>
            </a:pPr>
            <a:r>
              <a:rPr lang="it-IT" sz="2000" dirty="0" smtClean="0">
                <a:solidFill>
                  <a:schemeClr val="bg1"/>
                </a:solidFill>
                <a:latin typeface="Century Gothic" panose="020B0502020202020204" pitchFamily="34" charset="0"/>
              </a:rPr>
              <a:t>David </a:t>
            </a:r>
            <a:r>
              <a:rPr lang="it-IT" sz="2000" dirty="0" err="1" smtClean="0">
                <a:solidFill>
                  <a:schemeClr val="bg1"/>
                </a:solidFill>
                <a:latin typeface="Century Gothic" panose="020B0502020202020204" pitchFamily="34" charset="0"/>
              </a:rPr>
              <a:t>Brin</a:t>
            </a:r>
            <a:endParaRPr lang="it-IT" sz="2000" dirty="0">
              <a:solidFill>
                <a:schemeClr val="bg1"/>
              </a:solidFill>
              <a:latin typeface="Century Gothic" panose="020B0502020202020204" pitchFamily="34" charset="0"/>
            </a:endParaRPr>
          </a:p>
        </p:txBody>
      </p:sp>
      <p:pic>
        <p:nvPicPr>
          <p:cNvPr id="2" name="Immagine 1"/>
          <p:cNvPicPr>
            <a:picLocks noChangeAspect="1"/>
          </p:cNvPicPr>
          <p:nvPr/>
        </p:nvPicPr>
        <p:blipFill rotWithShape="1">
          <a:blip r:embed="rId2">
            <a:extLst>
              <a:ext uri="{28A0092B-C50C-407E-A947-70E740481C1C}">
                <a14:useLocalDpi xmlns:a14="http://schemas.microsoft.com/office/drawing/2010/main" val="0"/>
              </a:ext>
            </a:extLst>
          </a:blip>
          <a:srcRect l="6775" r="6890"/>
          <a:stretch/>
        </p:blipFill>
        <p:spPr>
          <a:xfrm>
            <a:off x="10105245" y="3788750"/>
            <a:ext cx="2028825" cy="2364499"/>
          </a:xfrm>
          <a:prstGeom prst="rect">
            <a:avLst/>
          </a:prstGeom>
        </p:spPr>
      </p:pic>
      <p:pic>
        <p:nvPicPr>
          <p:cNvPr id="3" name="Immagine 2"/>
          <p:cNvPicPr>
            <a:picLocks noChangeAspect="1"/>
          </p:cNvPicPr>
          <p:nvPr/>
        </p:nvPicPr>
        <p:blipFill rotWithShape="1">
          <a:blip r:embed="rId3" cstate="print">
            <a:extLst>
              <a:ext uri="{28A0092B-C50C-407E-A947-70E740481C1C}">
                <a14:useLocalDpi xmlns:a14="http://schemas.microsoft.com/office/drawing/2010/main" val="0"/>
              </a:ext>
            </a:extLst>
          </a:blip>
          <a:srcRect r="17646"/>
          <a:stretch/>
        </p:blipFill>
        <p:spPr>
          <a:xfrm>
            <a:off x="8385238" y="3810807"/>
            <a:ext cx="1857500" cy="2363272"/>
          </a:xfrm>
          <a:prstGeom prst="rect">
            <a:avLst/>
          </a:prstGeom>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l="-1" r="26994"/>
          <a:stretch/>
        </p:blipFill>
        <p:spPr>
          <a:xfrm>
            <a:off x="6332250" y="3810807"/>
            <a:ext cx="2052988" cy="2340951"/>
          </a:xfrm>
          <a:prstGeom prst="rect">
            <a:avLst/>
          </a:prstGeom>
        </p:spPr>
      </p:pic>
      <p:pic>
        <p:nvPicPr>
          <p:cNvPr id="8" name="Immagine 7"/>
          <p:cNvPicPr>
            <a:picLocks noChangeAspect="1"/>
          </p:cNvPicPr>
          <p:nvPr/>
        </p:nvPicPr>
        <p:blipFill rotWithShape="1">
          <a:blip r:embed="rId5">
            <a:extLst>
              <a:ext uri="{28A0092B-C50C-407E-A947-70E740481C1C}">
                <a14:useLocalDpi xmlns:a14="http://schemas.microsoft.com/office/drawing/2010/main" val="0"/>
              </a:ext>
            </a:extLst>
          </a:blip>
          <a:srcRect r="6961"/>
          <a:stretch/>
        </p:blipFill>
        <p:spPr>
          <a:xfrm>
            <a:off x="10122575" y="1422506"/>
            <a:ext cx="2007986" cy="2366244"/>
          </a:xfrm>
          <a:prstGeom prst="rect">
            <a:avLst/>
          </a:prstGeom>
        </p:spPr>
      </p:pic>
      <p:pic>
        <p:nvPicPr>
          <p:cNvPr id="11" name="Immagin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3729" y="1404603"/>
            <a:ext cx="1815353" cy="2402050"/>
          </a:xfrm>
          <a:prstGeom prst="rect">
            <a:avLst/>
          </a:prstGeom>
        </p:spPr>
      </p:pic>
      <p:pic>
        <p:nvPicPr>
          <p:cNvPr id="12" name="Immagine 11"/>
          <p:cNvPicPr>
            <a:picLocks noChangeAspect="1"/>
          </p:cNvPicPr>
          <p:nvPr/>
        </p:nvPicPr>
        <p:blipFill rotWithShape="1">
          <a:blip r:embed="rId7" cstate="print">
            <a:extLst>
              <a:ext uri="{28A0092B-C50C-407E-A947-70E740481C1C}">
                <a14:useLocalDpi xmlns:a14="http://schemas.microsoft.com/office/drawing/2010/main" val="0"/>
              </a:ext>
            </a:extLst>
          </a:blip>
          <a:srcRect l="17823"/>
          <a:stretch/>
        </p:blipFill>
        <p:spPr>
          <a:xfrm>
            <a:off x="6332250" y="1384240"/>
            <a:ext cx="1985963" cy="2416676"/>
          </a:xfrm>
          <a:prstGeom prst="rect">
            <a:avLst/>
          </a:prstGeom>
        </p:spPr>
      </p:pic>
    </p:spTree>
    <p:extLst>
      <p:ext uri="{BB962C8B-B14F-4D97-AF65-F5344CB8AC3E}">
        <p14:creationId xmlns:p14="http://schemas.microsoft.com/office/powerpoint/2010/main" val="32167594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in </a:t>
            </a:r>
            <a:r>
              <a:rPr lang="it-IT" sz="3600" dirty="0" err="1" smtClean="0">
                <a:solidFill>
                  <a:schemeClr val="bg1"/>
                </a:solidFill>
                <a:latin typeface="Century Gothic" panose="020B0502020202020204" pitchFamily="34" charset="0"/>
              </a:rPr>
              <a:t>foresight</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practice</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4765862" y="1191465"/>
            <a:ext cx="7067550" cy="5016758"/>
          </a:xfrm>
          <a:prstGeom prst="rect">
            <a:avLst/>
          </a:prstGeom>
          <a:noFill/>
        </p:spPr>
        <p:txBody>
          <a:bodyPr wrap="square" rtlCol="0">
            <a:spAutoFit/>
          </a:bodyPr>
          <a:lstStyle/>
          <a:p>
            <a:pPr marL="0" lvl="1">
              <a:buClr>
                <a:schemeClr val="bg1"/>
              </a:buClr>
            </a:pPr>
            <a:r>
              <a:rPr lang="it-IT" sz="2000" b="1" dirty="0" smtClean="0">
                <a:solidFill>
                  <a:schemeClr val="bg1"/>
                </a:solidFill>
                <a:latin typeface="Century Gothic" panose="020B0502020202020204" pitchFamily="34" charset="0"/>
              </a:rPr>
              <a:t>Science Fiction </a:t>
            </a:r>
            <a:r>
              <a:rPr lang="it-IT" sz="2000" b="1" dirty="0" err="1" smtClean="0">
                <a:solidFill>
                  <a:schemeClr val="bg1"/>
                </a:solidFill>
                <a:latin typeface="Century Gothic" panose="020B0502020202020204" pitchFamily="34" charset="0"/>
              </a:rPr>
              <a:t>Prototyping</a:t>
            </a:r>
            <a:r>
              <a:rPr lang="it-IT" sz="2000" b="1" dirty="0" smtClean="0">
                <a:solidFill>
                  <a:schemeClr val="bg1"/>
                </a:solidFill>
                <a:latin typeface="Century Gothic" panose="020B0502020202020204" pitchFamily="34" charset="0"/>
              </a:rPr>
              <a:t> (SFP)</a:t>
            </a:r>
          </a:p>
          <a:p>
            <a:pPr marL="0" lvl="1">
              <a:buClr>
                <a:schemeClr val="bg1"/>
              </a:buClr>
            </a:pPr>
            <a:endParaRPr lang="it-IT" sz="2000" b="1" dirty="0">
              <a:solidFill>
                <a:schemeClr val="bg1"/>
              </a:solidFill>
              <a:latin typeface="Century Gothic" panose="020B0502020202020204" pitchFamily="34" charset="0"/>
            </a:endParaRPr>
          </a:p>
          <a:p>
            <a:pPr marL="0" lvl="1">
              <a:buClr>
                <a:schemeClr val="bg1"/>
              </a:buClr>
            </a:pPr>
            <a:r>
              <a:rPr lang="it-IT" sz="2000" dirty="0" err="1" smtClean="0">
                <a:solidFill>
                  <a:schemeClr val="bg1"/>
                </a:solidFill>
                <a:latin typeface="Century Gothic" panose="020B0502020202020204" pitchFamily="34" charset="0"/>
              </a:rPr>
              <a:t>Developed</a:t>
            </a:r>
            <a:r>
              <a:rPr lang="it-IT" sz="2000" dirty="0" smtClean="0">
                <a:solidFill>
                  <a:schemeClr val="bg1"/>
                </a:solidFill>
                <a:latin typeface="Century Gothic" panose="020B0502020202020204" pitchFamily="34" charset="0"/>
              </a:rPr>
              <a:t> by Brian David Johnson </a:t>
            </a:r>
            <a:r>
              <a:rPr lang="it-IT" sz="2000" dirty="0" err="1" smtClean="0">
                <a:solidFill>
                  <a:schemeClr val="bg1"/>
                </a:solidFill>
                <a:latin typeface="Century Gothic" panose="020B0502020202020204" pitchFamily="34" charset="0"/>
              </a:rPr>
              <a:t>at</a:t>
            </a:r>
            <a:r>
              <a:rPr lang="it-IT" sz="2000" dirty="0" smtClean="0">
                <a:solidFill>
                  <a:schemeClr val="bg1"/>
                </a:solidFill>
                <a:latin typeface="Century Gothic" panose="020B0502020202020204" pitchFamily="34" charset="0"/>
              </a:rPr>
              <a:t> INTEL, </a:t>
            </a:r>
            <a:r>
              <a:rPr lang="it-IT" sz="2000" dirty="0" err="1" smtClean="0">
                <a:solidFill>
                  <a:schemeClr val="bg1"/>
                </a:solidFill>
                <a:latin typeface="Century Gothic" panose="020B0502020202020204" pitchFamily="34" charset="0"/>
              </a:rPr>
              <a:t>as</a:t>
            </a:r>
            <a:r>
              <a:rPr lang="it-IT" sz="2000" dirty="0" smtClean="0">
                <a:solidFill>
                  <a:schemeClr val="bg1"/>
                </a:solidFill>
                <a:latin typeface="Century Gothic" panose="020B0502020202020204" pitchFamily="34" charset="0"/>
              </a:rPr>
              <a:t> a </a:t>
            </a:r>
            <a:r>
              <a:rPr lang="it-IT" sz="2000" dirty="0" err="1" smtClean="0">
                <a:solidFill>
                  <a:schemeClr val="bg1"/>
                </a:solidFill>
                <a:latin typeface="Century Gothic" panose="020B0502020202020204" pitchFamily="34" charset="0"/>
              </a:rPr>
              <a:t>method</a:t>
            </a:r>
            <a:r>
              <a:rPr lang="it-IT" sz="2000" dirty="0" smtClean="0">
                <a:solidFill>
                  <a:schemeClr val="bg1"/>
                </a:solidFill>
                <a:latin typeface="Century Gothic" panose="020B0502020202020204" pitchFamily="34" charset="0"/>
              </a:rPr>
              <a:t> for </a:t>
            </a:r>
            <a:r>
              <a:rPr lang="it-IT" sz="2000" dirty="0" err="1" smtClean="0">
                <a:solidFill>
                  <a:schemeClr val="bg1"/>
                </a:solidFill>
                <a:latin typeface="Century Gothic" panose="020B0502020202020204" pitchFamily="34" charset="0"/>
              </a:rPr>
              <a:t>scientists</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engineers</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support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product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innovation</a:t>
            </a:r>
            <a:r>
              <a:rPr lang="it-IT" sz="2000" dirty="0" smtClean="0">
                <a:solidFill>
                  <a:schemeClr val="bg1"/>
                </a:solidFill>
                <a:latin typeface="Century Gothic" panose="020B0502020202020204" pitchFamily="34" charset="0"/>
              </a:rPr>
              <a:t>. </a:t>
            </a:r>
          </a:p>
          <a:p>
            <a:pPr marL="0" lvl="1">
              <a:buClr>
                <a:schemeClr val="bg1"/>
              </a:buClr>
            </a:pPr>
            <a:endParaRPr lang="it-IT" sz="2000" dirty="0">
              <a:solidFill>
                <a:schemeClr val="bg1"/>
              </a:solidFill>
              <a:latin typeface="Century Gothic" panose="020B0502020202020204" pitchFamily="34" charset="0"/>
            </a:endParaRPr>
          </a:p>
          <a:p>
            <a:pPr marL="0" lvl="1">
              <a:buClr>
                <a:schemeClr val="bg1"/>
              </a:buClr>
            </a:pPr>
            <a:r>
              <a:rPr lang="it-IT" sz="2000" dirty="0" err="1" smtClean="0">
                <a:solidFill>
                  <a:schemeClr val="bg1"/>
                </a:solidFill>
                <a:latin typeface="Century Gothic" panose="020B0502020202020204" pitchFamily="34" charset="0"/>
              </a:rPr>
              <a:t>Imagination</a:t>
            </a:r>
            <a:r>
              <a:rPr lang="it-IT" sz="2000" dirty="0" smtClean="0">
                <a:solidFill>
                  <a:schemeClr val="bg1"/>
                </a:solidFill>
                <a:latin typeface="Century Gothic" panose="020B0502020202020204" pitchFamily="34" charset="0"/>
              </a:rPr>
              <a:t> Workshop: </a:t>
            </a:r>
            <a:r>
              <a:rPr lang="it-IT" sz="2000" dirty="0" err="1" smtClean="0">
                <a:solidFill>
                  <a:schemeClr val="bg1"/>
                </a:solidFill>
                <a:latin typeface="Century Gothic" panose="020B0502020202020204" pitchFamily="34" charset="0"/>
              </a:rPr>
              <a:t>combining</a:t>
            </a:r>
            <a:r>
              <a:rPr lang="it-IT" sz="2000" dirty="0" smtClean="0">
                <a:solidFill>
                  <a:schemeClr val="bg1"/>
                </a:solidFill>
                <a:latin typeface="Century Gothic" panose="020B0502020202020204" pitchFamily="34" charset="0"/>
              </a:rPr>
              <a:t> new </a:t>
            </a:r>
            <a:r>
              <a:rPr lang="it-IT" sz="2000" dirty="0" err="1" smtClean="0">
                <a:solidFill>
                  <a:schemeClr val="bg1"/>
                </a:solidFill>
                <a:latin typeface="Century Gothic" panose="020B0502020202020204" pitchFamily="34" charset="0"/>
              </a:rPr>
              <a:t>emerging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technologies</a:t>
            </a:r>
            <a:r>
              <a:rPr lang="it-IT" sz="2000" dirty="0" smtClean="0">
                <a:solidFill>
                  <a:schemeClr val="bg1"/>
                </a:solidFill>
                <a:latin typeface="Century Gothic" panose="020B0502020202020204" pitchFamily="34" charset="0"/>
              </a:rPr>
              <a:t> with </a:t>
            </a:r>
            <a:r>
              <a:rPr lang="it-IT" sz="2000" dirty="0" err="1" smtClean="0">
                <a:solidFill>
                  <a:schemeClr val="bg1"/>
                </a:solidFill>
                <a:latin typeface="Century Gothic" panose="020B0502020202020204" pitchFamily="34" charset="0"/>
              </a:rPr>
              <a:t>imagination</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creativy</a:t>
            </a:r>
            <a:r>
              <a:rPr lang="it-IT" sz="2000" dirty="0" smtClean="0">
                <a:solidFill>
                  <a:schemeClr val="bg1"/>
                </a:solidFill>
                <a:latin typeface="Century Gothic" panose="020B0502020202020204" pitchFamily="34" charset="0"/>
              </a:rPr>
              <a:t> </a:t>
            </a:r>
            <a:r>
              <a:rPr lang="en-US" sz="2000" dirty="0" smtClean="0">
                <a:solidFill>
                  <a:schemeClr val="bg1"/>
                </a:solidFill>
                <a:latin typeface="Century Gothic" panose="020B0502020202020204" pitchFamily="34" charset="0"/>
              </a:rPr>
              <a:t>for </a:t>
            </a:r>
            <a:r>
              <a:rPr lang="en-US" sz="2000" dirty="0">
                <a:solidFill>
                  <a:schemeClr val="bg1"/>
                </a:solidFill>
                <a:latin typeface="Century Gothic" panose="020B0502020202020204" pitchFamily="34" charset="0"/>
              </a:rPr>
              <a:t>building the vision of future </a:t>
            </a:r>
            <a:r>
              <a:rPr lang="en-US" sz="2000" dirty="0" smtClean="0">
                <a:solidFill>
                  <a:schemeClr val="bg1"/>
                </a:solidFill>
                <a:latin typeface="Century Gothic" panose="020B0502020202020204" pitchFamily="34" charset="0"/>
              </a:rPr>
              <a:t>business.</a:t>
            </a:r>
          </a:p>
          <a:p>
            <a:pPr marL="0" lvl="1">
              <a:buClr>
                <a:schemeClr val="bg1"/>
              </a:buClr>
            </a:pPr>
            <a:endParaRPr lang="en-US" sz="2000" dirty="0">
              <a:solidFill>
                <a:schemeClr val="bg1"/>
              </a:solidFill>
              <a:latin typeface="Century Gothic" panose="020B0502020202020204" pitchFamily="34" charset="0"/>
            </a:endParaRPr>
          </a:p>
          <a:p>
            <a:pPr marL="0" lvl="1">
              <a:buClr>
                <a:schemeClr val="bg1"/>
              </a:buClr>
            </a:pPr>
            <a:r>
              <a:rPr lang="it-IT" sz="2000" dirty="0" err="1" smtClean="0">
                <a:solidFill>
                  <a:schemeClr val="bg1"/>
                </a:solidFill>
                <a:latin typeface="Century Gothic" panose="020B0502020202020204" pitchFamily="34" charset="0"/>
              </a:rPr>
              <a:t>Participants</a:t>
            </a:r>
            <a:r>
              <a:rPr lang="it-IT" sz="2000" dirty="0" smtClean="0">
                <a:solidFill>
                  <a:schemeClr val="bg1"/>
                </a:solidFill>
                <a:latin typeface="Century Gothic" panose="020B0502020202020204" pitchFamily="34" charset="0"/>
              </a:rPr>
              <a:t> create a </a:t>
            </a:r>
            <a:r>
              <a:rPr lang="it-IT" sz="2000" dirty="0" err="1" smtClean="0">
                <a:solidFill>
                  <a:schemeClr val="bg1"/>
                </a:solidFill>
                <a:latin typeface="Century Gothic" panose="020B0502020202020204" pitchFamily="34" charset="0"/>
              </a:rPr>
              <a:t>fictional</a:t>
            </a:r>
            <a:r>
              <a:rPr lang="it-IT" sz="2000" dirty="0" smtClean="0">
                <a:solidFill>
                  <a:schemeClr val="bg1"/>
                </a:solidFill>
                <a:latin typeface="Century Gothic" panose="020B0502020202020204" pitchFamily="34" charset="0"/>
              </a:rPr>
              <a:t> future scenario </a:t>
            </a:r>
            <a:r>
              <a:rPr lang="it-IT" sz="2000" dirty="0" err="1" smtClean="0">
                <a:solidFill>
                  <a:schemeClr val="bg1"/>
                </a:solidFill>
                <a:latin typeface="Century Gothic" panose="020B0502020202020204" pitchFamily="34" charset="0"/>
              </a:rPr>
              <a:t>as</a:t>
            </a:r>
            <a:r>
              <a:rPr lang="it-IT" sz="2000" dirty="0" smtClean="0">
                <a:solidFill>
                  <a:schemeClr val="bg1"/>
                </a:solidFill>
                <a:latin typeface="Century Gothic" panose="020B0502020202020204" pitchFamily="34" charset="0"/>
              </a:rPr>
              <a:t> a </a:t>
            </a:r>
            <a:r>
              <a:rPr lang="it-IT" sz="2000" dirty="0" err="1" smtClean="0">
                <a:solidFill>
                  <a:schemeClr val="bg1"/>
                </a:solidFill>
                <a:latin typeface="Century Gothic" panose="020B0502020202020204" pitchFamily="34" charset="0"/>
              </a:rPr>
              <a:t>framework</a:t>
            </a:r>
            <a:r>
              <a:rPr lang="it-IT" sz="2000" dirty="0" smtClean="0">
                <a:solidFill>
                  <a:schemeClr val="bg1"/>
                </a:solidFill>
                <a:latin typeface="Century Gothic" panose="020B0502020202020204" pitchFamily="34" charset="0"/>
              </a:rPr>
              <a:t> for the new </a:t>
            </a:r>
            <a:r>
              <a:rPr lang="it-IT" sz="2000" dirty="0" err="1" smtClean="0">
                <a:solidFill>
                  <a:schemeClr val="bg1"/>
                </a:solidFill>
                <a:latin typeface="Century Gothic" panose="020B0502020202020204" pitchFamily="34" charset="0"/>
              </a:rPr>
              <a:t>technology</a:t>
            </a:r>
            <a:r>
              <a:rPr lang="it-IT" sz="2000" dirty="0" smtClean="0">
                <a:solidFill>
                  <a:schemeClr val="bg1"/>
                </a:solidFill>
                <a:latin typeface="Century Gothic" panose="020B0502020202020204" pitchFamily="34" charset="0"/>
              </a:rPr>
              <a:t> and extrapolate </a:t>
            </a:r>
            <a:r>
              <a:rPr lang="it-IT" sz="2000" dirty="0" err="1" smtClean="0">
                <a:solidFill>
                  <a:schemeClr val="bg1"/>
                </a:solidFill>
                <a:latin typeface="Century Gothic" panose="020B0502020202020204" pitchFamily="34" charset="0"/>
              </a:rPr>
              <a:t>its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possible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effects</a:t>
            </a:r>
            <a:r>
              <a:rPr lang="it-IT" sz="2000" dirty="0" smtClean="0">
                <a:solidFill>
                  <a:schemeClr val="bg1"/>
                </a:solidFill>
                <a:latin typeface="Century Gothic" panose="020B0502020202020204" pitchFamily="34" charset="0"/>
              </a:rPr>
              <a:t> on future society.</a:t>
            </a:r>
          </a:p>
          <a:p>
            <a:pPr marL="0" lvl="1">
              <a:buClr>
                <a:schemeClr val="bg1"/>
              </a:buClr>
            </a:pPr>
            <a:endParaRPr lang="it-IT" sz="2000" dirty="0">
              <a:solidFill>
                <a:schemeClr val="bg1"/>
              </a:solidFill>
              <a:latin typeface="Century Gothic" panose="020B0502020202020204" pitchFamily="34" charset="0"/>
            </a:endParaRPr>
          </a:p>
          <a:p>
            <a:pPr marL="0" lvl="1">
              <a:buClr>
                <a:schemeClr val="bg1"/>
              </a:buClr>
            </a:pPr>
            <a:r>
              <a:rPr lang="it-IT" sz="2000" dirty="0" err="1" smtClean="0">
                <a:solidFill>
                  <a:schemeClr val="bg1"/>
                </a:solidFill>
                <a:latin typeface="Century Gothic" panose="020B0502020202020204" pitchFamily="34" charset="0"/>
              </a:rPr>
              <a:t>It’s</a:t>
            </a:r>
            <a:r>
              <a:rPr lang="it-IT" sz="2000" dirty="0" smtClean="0">
                <a:solidFill>
                  <a:schemeClr val="bg1"/>
                </a:solidFill>
                <a:latin typeface="Century Gothic" panose="020B0502020202020204" pitchFamily="34" charset="0"/>
              </a:rPr>
              <a:t> just a </a:t>
            </a:r>
            <a:r>
              <a:rPr lang="it-IT" sz="2000" dirty="0" err="1" smtClean="0">
                <a:solidFill>
                  <a:schemeClr val="bg1"/>
                </a:solidFill>
                <a:latin typeface="Century Gothic" panose="020B0502020202020204" pitchFamily="34" charset="0"/>
              </a:rPr>
              <a:t>vision</a:t>
            </a:r>
            <a:r>
              <a:rPr lang="it-IT" sz="2000" dirty="0" smtClean="0">
                <a:solidFill>
                  <a:schemeClr val="bg1"/>
                </a:solidFill>
                <a:latin typeface="Century Gothic" panose="020B0502020202020204" pitchFamily="34" charset="0"/>
              </a:rPr>
              <a:t> of the future, </a:t>
            </a:r>
            <a:r>
              <a:rPr lang="it-IT" sz="2000" dirty="0" err="1" smtClean="0">
                <a:solidFill>
                  <a:schemeClr val="bg1"/>
                </a:solidFill>
                <a:latin typeface="Century Gothic" panose="020B0502020202020204" pitchFamily="34" charset="0"/>
              </a:rPr>
              <a:t>not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based</a:t>
            </a:r>
            <a:r>
              <a:rPr lang="it-IT" sz="2000" dirty="0" smtClean="0">
                <a:solidFill>
                  <a:schemeClr val="bg1"/>
                </a:solidFill>
                <a:latin typeface="Century Gothic" panose="020B0502020202020204" pitchFamily="34" charset="0"/>
              </a:rPr>
              <a:t> (or </a:t>
            </a:r>
            <a:r>
              <a:rPr lang="it-IT" sz="2000" dirty="0" err="1" smtClean="0">
                <a:solidFill>
                  <a:schemeClr val="bg1"/>
                </a:solidFill>
                <a:latin typeface="Century Gothic" panose="020B0502020202020204" pitchFamily="34" charset="0"/>
              </a:rPr>
              <a:t>only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partially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based</a:t>
            </a:r>
            <a:r>
              <a:rPr lang="it-IT" sz="2000" dirty="0" smtClean="0">
                <a:solidFill>
                  <a:schemeClr val="bg1"/>
                </a:solidFill>
                <a:latin typeface="Century Gothic" panose="020B0502020202020204" pitchFamily="34" charset="0"/>
              </a:rPr>
              <a:t>) on concrete </a:t>
            </a:r>
            <a:r>
              <a:rPr lang="it-IT" sz="2000" dirty="0" err="1" smtClean="0">
                <a:solidFill>
                  <a:schemeClr val="bg1"/>
                </a:solidFill>
                <a:latin typeface="Century Gothic" panose="020B0502020202020204" pitchFamily="34" charset="0"/>
              </a:rPr>
              <a:t>numbers</a:t>
            </a:r>
            <a:r>
              <a:rPr lang="it-IT" sz="2000" dirty="0" smtClean="0">
                <a:solidFill>
                  <a:schemeClr val="bg1"/>
                </a:solidFill>
                <a:latin typeface="Century Gothic" panose="020B0502020202020204" pitchFamily="34" charset="0"/>
              </a:rPr>
              <a:t> or </a:t>
            </a:r>
            <a:r>
              <a:rPr lang="it-IT" sz="2000" dirty="0" err="1" smtClean="0">
                <a:solidFill>
                  <a:schemeClr val="bg1"/>
                </a:solidFill>
                <a:latin typeface="Century Gothic" panose="020B0502020202020204" pitchFamily="34" charset="0"/>
              </a:rPr>
              <a:t>statistics</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96" y="1191465"/>
            <a:ext cx="4097991" cy="5090966"/>
          </a:xfrm>
          <a:prstGeom prst="rect">
            <a:avLst/>
          </a:prstGeom>
        </p:spPr>
      </p:pic>
    </p:spTree>
    <p:extLst>
      <p:ext uri="{BB962C8B-B14F-4D97-AF65-F5344CB8AC3E}">
        <p14:creationId xmlns:p14="http://schemas.microsoft.com/office/powerpoint/2010/main" val="33269570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in </a:t>
            </a:r>
            <a:r>
              <a:rPr lang="it-IT" sz="3600" dirty="0" err="1" smtClean="0">
                <a:solidFill>
                  <a:schemeClr val="bg1"/>
                </a:solidFill>
                <a:latin typeface="Century Gothic" panose="020B0502020202020204" pitchFamily="34" charset="0"/>
              </a:rPr>
              <a:t>foresight</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practice</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488576" y="1506137"/>
            <a:ext cx="11515165" cy="4708981"/>
          </a:xfrm>
          <a:prstGeom prst="rect">
            <a:avLst/>
          </a:prstGeom>
          <a:noFill/>
        </p:spPr>
        <p:txBody>
          <a:bodyPr wrap="square" rtlCol="0">
            <a:spAutoFit/>
          </a:bodyPr>
          <a:lstStyle/>
          <a:p>
            <a:pPr marL="0" lvl="1">
              <a:buClr>
                <a:schemeClr val="bg1"/>
              </a:buClr>
            </a:pPr>
            <a:r>
              <a:rPr lang="it-IT" sz="2000" b="1" dirty="0" smtClean="0">
                <a:solidFill>
                  <a:schemeClr val="bg1"/>
                </a:solidFill>
                <a:latin typeface="Century Gothic" panose="020B0502020202020204" pitchFamily="34" charset="0"/>
              </a:rPr>
              <a:t>SFP in </a:t>
            </a:r>
            <a:r>
              <a:rPr lang="it-IT" sz="2000" b="1" dirty="0" err="1" smtClean="0">
                <a:solidFill>
                  <a:schemeClr val="bg1"/>
                </a:solidFill>
                <a:latin typeface="Century Gothic" panose="020B0502020202020204" pitchFamily="34" charset="0"/>
              </a:rPr>
              <a:t>practice</a:t>
            </a:r>
            <a:r>
              <a:rPr lang="it-IT" sz="2000" b="1" dirty="0" smtClean="0">
                <a:solidFill>
                  <a:schemeClr val="bg1"/>
                </a:solidFill>
                <a:latin typeface="Century Gothic" panose="020B0502020202020204" pitchFamily="34" charset="0"/>
              </a:rPr>
              <a:t>: the </a:t>
            </a:r>
            <a:r>
              <a:rPr lang="it-IT" sz="2000" b="1" i="1" dirty="0" smtClean="0">
                <a:solidFill>
                  <a:schemeClr val="bg1"/>
                </a:solidFill>
                <a:latin typeface="Century Gothic" panose="020B0502020202020204" pitchFamily="34" charset="0"/>
              </a:rPr>
              <a:t>Emerge </a:t>
            </a:r>
            <a:r>
              <a:rPr lang="it-IT" sz="2000" b="1" dirty="0" err="1" smtClean="0">
                <a:solidFill>
                  <a:schemeClr val="bg1"/>
                </a:solidFill>
                <a:latin typeface="Century Gothic" panose="020B0502020202020204" pitchFamily="34" charset="0"/>
              </a:rPr>
              <a:t>event</a:t>
            </a:r>
            <a:endParaRPr lang="it-IT" sz="2000" b="1" dirty="0" smtClean="0">
              <a:solidFill>
                <a:schemeClr val="bg1"/>
              </a:solidFill>
              <a:latin typeface="Century Gothic" panose="020B0502020202020204" pitchFamily="34" charset="0"/>
            </a:endParaRPr>
          </a:p>
          <a:p>
            <a:pPr marL="0" lvl="1">
              <a:buClr>
                <a:schemeClr val="bg1"/>
              </a:buClr>
            </a:pPr>
            <a:endParaRPr lang="it-IT" sz="2000" b="1" dirty="0">
              <a:solidFill>
                <a:schemeClr val="bg1"/>
              </a:solidFill>
              <a:latin typeface="Century Gothic" panose="020B0502020202020204" pitchFamily="34" charset="0"/>
            </a:endParaRPr>
          </a:p>
          <a:p>
            <a:pPr marL="0" lvl="1">
              <a:buClr>
                <a:schemeClr val="bg1"/>
              </a:buClr>
            </a:pPr>
            <a:r>
              <a:rPr lang="it-IT" sz="2000" i="1" dirty="0" smtClean="0">
                <a:solidFill>
                  <a:schemeClr val="bg1"/>
                </a:solidFill>
                <a:latin typeface="Century Gothic" panose="020B0502020202020204" pitchFamily="34" charset="0"/>
              </a:rPr>
              <a:t>Emerge: Artists and </a:t>
            </a:r>
            <a:r>
              <a:rPr lang="it-IT" sz="2000" i="1" dirty="0" err="1" smtClean="0">
                <a:solidFill>
                  <a:schemeClr val="bg1"/>
                </a:solidFill>
                <a:latin typeface="Century Gothic" panose="020B0502020202020204" pitchFamily="34" charset="0"/>
              </a:rPr>
              <a:t>Scientists</a:t>
            </a:r>
            <a:r>
              <a:rPr lang="it-IT" sz="2000" i="1" dirty="0" smtClean="0">
                <a:solidFill>
                  <a:schemeClr val="bg1"/>
                </a:solidFill>
                <a:latin typeface="Century Gothic" panose="020B0502020202020204" pitchFamily="34" charset="0"/>
              </a:rPr>
              <a:t> </a:t>
            </a:r>
            <a:r>
              <a:rPr lang="it-IT" sz="2000" i="1" dirty="0" err="1" smtClean="0">
                <a:solidFill>
                  <a:schemeClr val="bg1"/>
                </a:solidFill>
                <a:latin typeface="Century Gothic" panose="020B0502020202020204" pitchFamily="34" charset="0"/>
              </a:rPr>
              <a:t>Redesign</a:t>
            </a:r>
            <a:r>
              <a:rPr lang="it-IT" sz="2000" i="1" dirty="0" smtClean="0">
                <a:solidFill>
                  <a:schemeClr val="bg1"/>
                </a:solidFill>
                <a:latin typeface="Century Gothic" panose="020B0502020202020204" pitchFamily="34" charset="0"/>
              </a:rPr>
              <a:t> the </a:t>
            </a:r>
          </a:p>
          <a:p>
            <a:pPr marL="0" lvl="1">
              <a:buClr>
                <a:schemeClr val="bg1"/>
              </a:buClr>
            </a:pPr>
            <a:r>
              <a:rPr lang="it-IT" sz="2000" i="1" dirty="0" smtClean="0">
                <a:solidFill>
                  <a:schemeClr val="bg1"/>
                </a:solidFill>
                <a:latin typeface="Century Gothic" panose="020B0502020202020204" pitchFamily="34" charset="0"/>
              </a:rPr>
              <a:t>Future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Summer</a:t>
            </a:r>
            <a:r>
              <a:rPr lang="it-IT" sz="2000" dirty="0" smtClean="0">
                <a:solidFill>
                  <a:schemeClr val="bg1"/>
                </a:solidFill>
                <a:latin typeface="Century Gothic" panose="020B0502020202020204" pitchFamily="34" charset="0"/>
              </a:rPr>
              <a:t> 2012, Arizona State </a:t>
            </a:r>
            <a:r>
              <a:rPr lang="it-IT" sz="2000" dirty="0" err="1" smtClean="0">
                <a:solidFill>
                  <a:schemeClr val="bg1"/>
                </a:solidFill>
                <a:latin typeface="Century Gothic" panose="020B0502020202020204" pitchFamily="34" charset="0"/>
              </a:rPr>
              <a:t>University</a:t>
            </a:r>
            <a:r>
              <a:rPr lang="it-IT" sz="2000" dirty="0" smtClean="0">
                <a:solidFill>
                  <a:schemeClr val="bg1"/>
                </a:solidFill>
                <a:latin typeface="Century Gothic" panose="020B0502020202020204" pitchFamily="34" charset="0"/>
              </a:rPr>
              <a:t>. </a:t>
            </a:r>
          </a:p>
          <a:p>
            <a:pPr marL="0" lvl="1">
              <a:buClr>
                <a:schemeClr val="bg1"/>
              </a:buClr>
            </a:pPr>
            <a:r>
              <a:rPr lang="it-IT" sz="2000" dirty="0" smtClean="0">
                <a:solidFill>
                  <a:schemeClr val="bg1"/>
                </a:solidFill>
                <a:latin typeface="Century Gothic" panose="020B0502020202020204" pitchFamily="34" charset="0"/>
              </a:rPr>
              <a:t>Three </a:t>
            </a:r>
            <a:r>
              <a:rPr lang="it-IT" sz="2000" dirty="0" err="1" smtClean="0">
                <a:solidFill>
                  <a:schemeClr val="bg1"/>
                </a:solidFill>
                <a:latin typeface="Century Gothic" panose="020B0502020202020204" pitchFamily="34" charset="0"/>
              </a:rPr>
              <a:t>days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nine</a:t>
            </a:r>
            <a:r>
              <a:rPr lang="it-IT" sz="2000" dirty="0" smtClean="0">
                <a:solidFill>
                  <a:schemeClr val="bg1"/>
                </a:solidFill>
                <a:latin typeface="Century Gothic" panose="020B0502020202020204" pitchFamily="34" charset="0"/>
              </a:rPr>
              <a:t> workshops, 700 </a:t>
            </a:r>
            <a:r>
              <a:rPr lang="it-IT" sz="2000" dirty="0" err="1" smtClean="0">
                <a:solidFill>
                  <a:schemeClr val="bg1"/>
                </a:solidFill>
                <a:latin typeface="Century Gothic" panose="020B0502020202020204" pitchFamily="34" charset="0"/>
              </a:rPr>
              <a:t>participants</a:t>
            </a:r>
            <a:r>
              <a:rPr lang="it-IT" sz="2000" dirty="0" smtClean="0">
                <a:solidFill>
                  <a:schemeClr val="bg1"/>
                </a:solidFill>
                <a:latin typeface="Century Gothic" panose="020B0502020202020204" pitchFamily="34" charset="0"/>
              </a:rPr>
              <a:t> to </a:t>
            </a:r>
          </a:p>
          <a:p>
            <a:pPr marL="0" lvl="1">
              <a:buClr>
                <a:schemeClr val="bg1"/>
              </a:buClr>
            </a:pPr>
            <a:r>
              <a:rPr lang="it-IT" sz="2000" dirty="0" smtClean="0">
                <a:solidFill>
                  <a:schemeClr val="bg1"/>
                </a:solidFill>
                <a:latin typeface="Century Gothic" panose="020B0502020202020204" pitchFamily="34" charset="0"/>
              </a:rPr>
              <a:t>produce </a:t>
            </a:r>
            <a:r>
              <a:rPr lang="it-IT" sz="2000" dirty="0" err="1" smtClean="0">
                <a:solidFill>
                  <a:schemeClr val="bg1"/>
                </a:solidFill>
                <a:latin typeface="Century Gothic" panose="020B0502020202020204" pitchFamily="34" charset="0"/>
              </a:rPr>
              <a:t>fictional</a:t>
            </a:r>
            <a:r>
              <a:rPr lang="it-IT" sz="2000" dirty="0" smtClean="0">
                <a:solidFill>
                  <a:schemeClr val="bg1"/>
                </a:solidFill>
                <a:latin typeface="Century Gothic" panose="020B0502020202020204" pitchFamily="34" charset="0"/>
              </a:rPr>
              <a:t> future </a:t>
            </a:r>
            <a:r>
              <a:rPr lang="it-IT" sz="2000" dirty="0" err="1" smtClean="0">
                <a:solidFill>
                  <a:schemeClr val="bg1"/>
                </a:solidFill>
                <a:latin typeface="Century Gothic" panose="020B0502020202020204" pitchFamily="34" charset="0"/>
              </a:rPr>
              <a:t>scienarios</a:t>
            </a:r>
            <a:r>
              <a:rPr lang="it-IT" sz="2000" dirty="0" smtClean="0">
                <a:solidFill>
                  <a:schemeClr val="bg1"/>
                </a:solidFill>
                <a:latin typeface="Century Gothic" panose="020B0502020202020204" pitchFamily="34" charset="0"/>
              </a:rPr>
              <a:t>. </a:t>
            </a:r>
          </a:p>
          <a:p>
            <a:pPr marL="0" lvl="1">
              <a:buClr>
                <a:schemeClr val="bg1"/>
              </a:buClr>
            </a:pPr>
            <a:endParaRPr lang="it-IT" sz="2000" dirty="0">
              <a:solidFill>
                <a:schemeClr val="bg1"/>
              </a:solidFill>
              <a:latin typeface="Century Gothic" panose="020B0502020202020204" pitchFamily="34" charset="0"/>
            </a:endParaRPr>
          </a:p>
          <a:p>
            <a:pPr marL="0" lvl="1">
              <a:buClr>
                <a:schemeClr val="bg1"/>
              </a:buClr>
            </a:pPr>
            <a:r>
              <a:rPr lang="it-IT" sz="2000" dirty="0" smtClean="0">
                <a:solidFill>
                  <a:schemeClr val="bg1"/>
                </a:solidFill>
                <a:latin typeface="Century Gothic" panose="020B0502020202020204" pitchFamily="34" charset="0"/>
              </a:rPr>
              <a:t>The </a:t>
            </a:r>
            <a:r>
              <a:rPr lang="it-IT" sz="2000" dirty="0" err="1" smtClean="0">
                <a:solidFill>
                  <a:schemeClr val="bg1"/>
                </a:solidFill>
                <a:latin typeface="Century Gothic" panose="020B0502020202020204" pitchFamily="34" charset="0"/>
              </a:rPr>
              <a:t>works</a:t>
            </a:r>
            <a:r>
              <a:rPr lang="it-IT" sz="2000" dirty="0" smtClean="0">
                <a:solidFill>
                  <a:schemeClr val="bg1"/>
                </a:solidFill>
                <a:latin typeface="Century Gothic" panose="020B0502020202020204" pitchFamily="34" charset="0"/>
              </a:rPr>
              <a:t> start with </a:t>
            </a:r>
            <a:r>
              <a:rPr lang="it-IT" sz="2000" dirty="0" err="1" smtClean="0">
                <a:solidFill>
                  <a:schemeClr val="bg1"/>
                </a:solidFill>
                <a:latin typeface="Century Gothic" panose="020B0502020202020204" pitchFamily="34" charset="0"/>
              </a:rPr>
              <a:t>presentations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about</a:t>
            </a:r>
            <a:r>
              <a:rPr lang="it-IT" sz="2000" dirty="0" smtClean="0">
                <a:solidFill>
                  <a:schemeClr val="bg1"/>
                </a:solidFill>
                <a:latin typeface="Century Gothic" panose="020B0502020202020204" pitchFamily="34" charset="0"/>
              </a:rPr>
              <a:t> </a:t>
            </a:r>
          </a:p>
          <a:p>
            <a:pPr marL="0" lvl="1">
              <a:buClr>
                <a:schemeClr val="bg1"/>
              </a:buClr>
            </a:pPr>
            <a:r>
              <a:rPr lang="it-IT" sz="2000" dirty="0" err="1" smtClean="0">
                <a:solidFill>
                  <a:schemeClr val="bg1"/>
                </a:solidFill>
                <a:latin typeface="Century Gothic" panose="020B0502020202020204" pitchFamily="34" charset="0"/>
              </a:rPr>
              <a:t>emerging</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technologies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designed</a:t>
            </a:r>
            <a:r>
              <a:rPr lang="it-IT" sz="2000" dirty="0" smtClean="0">
                <a:solidFill>
                  <a:schemeClr val="bg1"/>
                </a:solidFill>
                <a:latin typeface="Century Gothic" panose="020B0502020202020204" pitchFamily="34" charset="0"/>
              </a:rPr>
              <a:t> to </a:t>
            </a:r>
            <a:r>
              <a:rPr lang="it-IT" sz="2000" dirty="0" err="1" smtClean="0">
                <a:solidFill>
                  <a:schemeClr val="bg1"/>
                </a:solidFill>
                <a:latin typeface="Century Gothic" panose="020B0502020202020204" pitchFamily="34" charset="0"/>
              </a:rPr>
              <a:t>foster</a:t>
            </a:r>
            <a:r>
              <a:rPr lang="it-IT" sz="2000" dirty="0" smtClean="0">
                <a:solidFill>
                  <a:schemeClr val="bg1"/>
                </a:solidFill>
                <a:latin typeface="Century Gothic" panose="020B0502020202020204" pitchFamily="34" charset="0"/>
              </a:rPr>
              <a:t> </a:t>
            </a:r>
          </a:p>
          <a:p>
            <a:pPr marL="0" lvl="1">
              <a:buClr>
                <a:schemeClr val="bg1"/>
              </a:buClr>
            </a:pPr>
            <a:r>
              <a:rPr lang="it-IT" sz="2000" dirty="0" err="1" smtClean="0">
                <a:solidFill>
                  <a:schemeClr val="bg1"/>
                </a:solidFill>
                <a:latin typeface="Century Gothic" panose="020B0502020202020204" pitchFamily="34" charset="0"/>
              </a:rPr>
              <a:t>reflections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about</a:t>
            </a:r>
            <a:r>
              <a:rPr lang="it-IT" sz="2000" dirty="0" smtClean="0">
                <a:solidFill>
                  <a:schemeClr val="bg1"/>
                </a:solidFill>
                <a:latin typeface="Century Gothic" panose="020B0502020202020204" pitchFamily="34" charset="0"/>
              </a:rPr>
              <a:t> the </a:t>
            </a:r>
            <a:r>
              <a:rPr lang="it-IT" sz="2000" dirty="0" err="1" smtClean="0">
                <a:solidFill>
                  <a:schemeClr val="bg1"/>
                </a:solidFill>
                <a:latin typeface="Century Gothic" panose="020B0502020202020204" pitchFamily="34" charset="0"/>
              </a:rPr>
              <a:t>issues</a:t>
            </a:r>
            <a:r>
              <a:rPr lang="it-IT" sz="2000" dirty="0" smtClean="0">
                <a:solidFill>
                  <a:schemeClr val="bg1"/>
                </a:solidFill>
                <a:latin typeface="Century Gothic" panose="020B0502020202020204" pitchFamily="34" charset="0"/>
              </a:rPr>
              <a:t> of </a:t>
            </a:r>
            <a:r>
              <a:rPr lang="it-IT" sz="2000" dirty="0" err="1" smtClean="0">
                <a:solidFill>
                  <a:schemeClr val="bg1"/>
                </a:solidFill>
                <a:latin typeface="Century Gothic" panose="020B0502020202020204" pitchFamily="34" charset="0"/>
              </a:rPr>
              <a:t>sustainability</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ethics</a:t>
            </a:r>
            <a:r>
              <a:rPr lang="it-IT" sz="2000" dirty="0" smtClean="0">
                <a:solidFill>
                  <a:schemeClr val="bg1"/>
                </a:solidFill>
                <a:latin typeface="Century Gothic" panose="020B0502020202020204" pitchFamily="34" charset="0"/>
              </a:rPr>
              <a:t>, </a:t>
            </a:r>
          </a:p>
          <a:p>
            <a:pPr marL="0" lvl="1">
              <a:buClr>
                <a:schemeClr val="bg1"/>
              </a:buClr>
            </a:pPr>
            <a:r>
              <a:rPr lang="it-IT" sz="2000" dirty="0" err="1" smtClean="0">
                <a:solidFill>
                  <a:schemeClr val="bg1"/>
                </a:solidFill>
                <a:latin typeface="Century Gothic" panose="020B0502020202020204" pitchFamily="34" charset="0"/>
              </a:rPr>
              <a:t>justisce</a:t>
            </a:r>
            <a:r>
              <a:rPr lang="it-IT" sz="2000" dirty="0" smtClean="0">
                <a:solidFill>
                  <a:schemeClr val="bg1"/>
                </a:solidFill>
                <a:latin typeface="Century Gothic" panose="020B0502020202020204" pitchFamily="34" charset="0"/>
              </a:rPr>
              <a:t>, in </a:t>
            </a:r>
            <a:r>
              <a:rPr lang="it-IT" sz="2000" dirty="0" err="1" smtClean="0">
                <a:solidFill>
                  <a:schemeClr val="bg1"/>
                </a:solidFill>
                <a:latin typeface="Century Gothic" panose="020B0502020202020204" pitchFamily="34" charset="0"/>
              </a:rPr>
              <a:t>order</a:t>
            </a:r>
            <a:r>
              <a:rPr lang="it-IT" sz="2000" dirty="0" smtClean="0">
                <a:solidFill>
                  <a:schemeClr val="bg1"/>
                </a:solidFill>
                <a:latin typeface="Century Gothic" panose="020B0502020202020204" pitchFamily="34" charset="0"/>
              </a:rPr>
              <a:t> to interrogate the </a:t>
            </a:r>
            <a:r>
              <a:rPr lang="it-IT" sz="2000" dirty="0" err="1" smtClean="0">
                <a:solidFill>
                  <a:schemeClr val="bg1"/>
                </a:solidFill>
                <a:latin typeface="Century Gothic" panose="020B0502020202020204" pitchFamily="34" charset="0"/>
              </a:rPr>
              <a:t>desiderability</a:t>
            </a:r>
            <a:r>
              <a:rPr lang="it-IT" sz="2000" dirty="0" smtClean="0">
                <a:solidFill>
                  <a:schemeClr val="bg1"/>
                </a:solidFill>
                <a:latin typeface="Century Gothic" panose="020B0502020202020204" pitchFamily="34" charset="0"/>
              </a:rPr>
              <a:t> and </a:t>
            </a:r>
            <a:r>
              <a:rPr lang="it-IT" sz="2000" dirty="0" err="1" smtClean="0">
                <a:solidFill>
                  <a:schemeClr val="bg1"/>
                </a:solidFill>
                <a:latin typeface="Century Gothic" panose="020B0502020202020204" pitchFamily="34" charset="0"/>
              </a:rPr>
              <a:t>implications</a:t>
            </a:r>
            <a:r>
              <a:rPr lang="it-IT" sz="2000" dirty="0" smtClean="0">
                <a:solidFill>
                  <a:schemeClr val="bg1"/>
                </a:solidFill>
                <a:latin typeface="Century Gothic" panose="020B0502020202020204" pitchFamily="34" charset="0"/>
              </a:rPr>
              <a:t> of </a:t>
            </a:r>
            <a:r>
              <a:rPr lang="it-IT" sz="2000" dirty="0" err="1" smtClean="0">
                <a:solidFill>
                  <a:schemeClr val="bg1"/>
                </a:solidFill>
                <a:latin typeface="Century Gothic" panose="020B0502020202020204" pitchFamily="34" charset="0"/>
              </a:rPr>
              <a:t>these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technologies</a:t>
            </a:r>
            <a:r>
              <a:rPr lang="it-IT" sz="2000" dirty="0" smtClean="0">
                <a:solidFill>
                  <a:schemeClr val="bg1"/>
                </a:solidFill>
                <a:latin typeface="Century Gothic" panose="020B0502020202020204" pitchFamily="34" charset="0"/>
              </a:rPr>
              <a:t>.</a:t>
            </a:r>
          </a:p>
          <a:p>
            <a:pPr marL="0" lvl="1">
              <a:buClr>
                <a:schemeClr val="bg1"/>
              </a:buClr>
            </a:pPr>
            <a:endParaRPr lang="it-IT" sz="2000" dirty="0">
              <a:solidFill>
                <a:schemeClr val="bg1"/>
              </a:solidFill>
              <a:latin typeface="Century Gothic" panose="020B0502020202020204" pitchFamily="34" charset="0"/>
            </a:endParaRPr>
          </a:p>
          <a:p>
            <a:pPr marL="0" lvl="1">
              <a:buClr>
                <a:schemeClr val="bg1"/>
              </a:buClr>
            </a:pPr>
            <a:r>
              <a:rPr lang="it-IT" sz="2000" dirty="0" smtClean="0">
                <a:solidFill>
                  <a:schemeClr val="bg1"/>
                </a:solidFill>
                <a:latin typeface="Century Gothic" panose="020B0502020202020204" pitchFamily="34" charset="0"/>
              </a:rPr>
              <a:t>The </a:t>
            </a:r>
            <a:r>
              <a:rPr lang="it-IT" sz="2000" dirty="0" err="1" smtClean="0">
                <a:solidFill>
                  <a:schemeClr val="bg1"/>
                </a:solidFill>
                <a:latin typeface="Century Gothic" panose="020B0502020202020204" pitchFamily="34" charset="0"/>
              </a:rPr>
              <a:t>whole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process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is</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based</a:t>
            </a:r>
            <a:r>
              <a:rPr lang="it-IT" sz="2000" dirty="0" smtClean="0">
                <a:solidFill>
                  <a:schemeClr val="bg1"/>
                </a:solidFill>
                <a:latin typeface="Century Gothic" panose="020B0502020202020204" pitchFamily="34" charset="0"/>
              </a:rPr>
              <a:t> on the </a:t>
            </a:r>
            <a:r>
              <a:rPr lang="it-IT" sz="2000" dirty="0" err="1" smtClean="0">
                <a:solidFill>
                  <a:schemeClr val="bg1"/>
                </a:solidFill>
                <a:latin typeface="Century Gothic" panose="020B0502020202020204" pitchFamily="34" charset="0"/>
              </a:rPr>
              <a:t>principle</a:t>
            </a:r>
            <a:r>
              <a:rPr lang="it-IT" sz="2000" dirty="0" smtClean="0">
                <a:solidFill>
                  <a:schemeClr val="bg1"/>
                </a:solidFill>
                <a:latin typeface="Century Gothic" panose="020B0502020202020204" pitchFamily="34" charset="0"/>
              </a:rPr>
              <a:t> of </a:t>
            </a:r>
            <a:r>
              <a:rPr lang="it-IT" sz="2000" b="1" dirty="0" err="1" smtClean="0">
                <a:solidFill>
                  <a:schemeClr val="bg1"/>
                </a:solidFill>
                <a:latin typeface="Century Gothic" panose="020B0502020202020204" pitchFamily="34" charset="0"/>
              </a:rPr>
              <a:t>anticipatory</a:t>
            </a:r>
            <a:r>
              <a:rPr lang="it-IT" sz="2000" b="1" dirty="0" smtClean="0">
                <a:solidFill>
                  <a:schemeClr val="bg1"/>
                </a:solidFill>
                <a:latin typeface="Century Gothic" panose="020B0502020202020204" pitchFamily="34" charset="0"/>
              </a:rPr>
              <a:t> governance</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aimed</a:t>
            </a:r>
            <a:r>
              <a:rPr lang="it-IT" sz="2000" dirty="0" smtClean="0">
                <a:solidFill>
                  <a:schemeClr val="bg1"/>
                </a:solidFill>
                <a:latin typeface="Century Gothic" panose="020B0502020202020204" pitchFamily="34" charset="0"/>
              </a:rPr>
              <a:t> to </a:t>
            </a:r>
            <a:r>
              <a:rPr lang="it-IT" dirty="0" smtClean="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collectively imagine, </a:t>
            </a:r>
            <a:r>
              <a:rPr lang="en-US" sz="2000" dirty="0">
                <a:solidFill>
                  <a:schemeClr val="bg1"/>
                </a:solidFill>
                <a:latin typeface="Century Gothic" panose="020B0502020202020204" pitchFamily="34" charset="0"/>
              </a:rPr>
              <a:t>critique, and thereby shape the issues presented by emerging technologies before they become reified in particular </a:t>
            </a:r>
            <a:r>
              <a:rPr lang="en-US" sz="2000" dirty="0" smtClean="0">
                <a:solidFill>
                  <a:schemeClr val="bg1"/>
                </a:solidFill>
                <a:latin typeface="Century Gothic" panose="020B0502020202020204" pitchFamily="34" charset="0"/>
              </a:rPr>
              <a:t>ways</a:t>
            </a:r>
            <a:r>
              <a:rPr lang="it-IT" sz="2000" dirty="0" smtClean="0">
                <a:solidFill>
                  <a:schemeClr val="bg1"/>
                </a:solidFill>
                <a:latin typeface="Century Gothic" panose="020B0502020202020204" pitchFamily="34" charset="0"/>
              </a:rPr>
              <a:t>».</a:t>
            </a:r>
            <a:endParaRPr lang="it-IT" sz="2000" dirty="0">
              <a:solidFill>
                <a:schemeClr val="bg1"/>
              </a:solidFill>
              <a:latin typeface="Century Gothic" panose="020B0502020202020204" pitchFamily="34"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4290" y="1506137"/>
            <a:ext cx="5383306" cy="2691653"/>
          </a:xfrm>
          <a:prstGeom prst="rect">
            <a:avLst/>
          </a:prstGeom>
        </p:spPr>
      </p:pic>
    </p:spTree>
    <p:extLst>
      <p:ext uri="{BB962C8B-B14F-4D97-AF65-F5344CB8AC3E}">
        <p14:creationId xmlns:p14="http://schemas.microsoft.com/office/powerpoint/2010/main" val="2299722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in </a:t>
            </a:r>
            <a:r>
              <a:rPr lang="it-IT" sz="3600" dirty="0" err="1" smtClean="0">
                <a:solidFill>
                  <a:schemeClr val="bg1"/>
                </a:solidFill>
                <a:latin typeface="Century Gothic" panose="020B0502020202020204" pitchFamily="34" charset="0"/>
              </a:rPr>
              <a:t>foresight</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practice</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591670" y="1186304"/>
            <a:ext cx="7879976" cy="5016758"/>
          </a:xfrm>
          <a:prstGeom prst="rect">
            <a:avLst/>
          </a:prstGeom>
          <a:noFill/>
        </p:spPr>
        <p:txBody>
          <a:bodyPr wrap="square" rtlCol="0">
            <a:spAutoFit/>
          </a:bodyPr>
          <a:lstStyle/>
          <a:p>
            <a:pPr marL="0" lvl="1">
              <a:buClr>
                <a:schemeClr val="bg1"/>
              </a:buClr>
            </a:pPr>
            <a:r>
              <a:rPr lang="it-IT" sz="2000" b="1" dirty="0" smtClean="0">
                <a:solidFill>
                  <a:schemeClr val="bg1"/>
                </a:solidFill>
                <a:latin typeface="Century Gothic" panose="020B0502020202020204" pitchFamily="34" charset="0"/>
              </a:rPr>
              <a:t>A </a:t>
            </a:r>
            <a:r>
              <a:rPr lang="it-IT" sz="2000" b="1" dirty="0" err="1" smtClean="0">
                <a:solidFill>
                  <a:schemeClr val="bg1"/>
                </a:solidFill>
                <a:latin typeface="Century Gothic" panose="020B0502020202020204" pitchFamily="34" charset="0"/>
              </a:rPr>
              <a:t>tendency</a:t>
            </a:r>
            <a:r>
              <a:rPr lang="it-IT" sz="2000" b="1" dirty="0" smtClean="0">
                <a:solidFill>
                  <a:schemeClr val="bg1"/>
                </a:solidFill>
                <a:latin typeface="Century Gothic" panose="020B0502020202020204" pitchFamily="34" charset="0"/>
              </a:rPr>
              <a:t> for </a:t>
            </a:r>
            <a:r>
              <a:rPr lang="it-IT" sz="2000" b="1" dirty="0" err="1" smtClean="0">
                <a:solidFill>
                  <a:schemeClr val="bg1"/>
                </a:solidFill>
                <a:latin typeface="Century Gothic" panose="020B0502020202020204" pitchFamily="34" charset="0"/>
              </a:rPr>
              <a:t>dystopian</a:t>
            </a:r>
            <a:r>
              <a:rPr lang="it-IT" sz="2000" b="1" dirty="0" smtClean="0">
                <a:solidFill>
                  <a:schemeClr val="bg1"/>
                </a:solidFill>
                <a:latin typeface="Century Gothic" panose="020B0502020202020204" pitchFamily="34" charset="0"/>
              </a:rPr>
              <a:t> </a:t>
            </a:r>
            <a:r>
              <a:rPr lang="it-IT" sz="2000" b="1" dirty="0" err="1" smtClean="0">
                <a:solidFill>
                  <a:schemeClr val="bg1"/>
                </a:solidFill>
                <a:latin typeface="Century Gothic" panose="020B0502020202020204" pitchFamily="34" charset="0"/>
              </a:rPr>
              <a:t>futures</a:t>
            </a:r>
            <a:r>
              <a:rPr lang="it-IT" sz="2000" b="1" dirty="0" smtClean="0">
                <a:solidFill>
                  <a:schemeClr val="bg1"/>
                </a:solidFill>
                <a:latin typeface="Century Gothic" panose="020B0502020202020204" pitchFamily="34" charset="0"/>
              </a:rPr>
              <a:t>?</a:t>
            </a:r>
          </a:p>
          <a:p>
            <a:pPr marL="0" lvl="1">
              <a:buClr>
                <a:schemeClr val="bg1"/>
              </a:buClr>
            </a:pPr>
            <a:endParaRPr lang="it-IT" sz="2000" dirty="0">
              <a:solidFill>
                <a:schemeClr val="bg1"/>
              </a:solidFill>
              <a:latin typeface="Century Gothic" panose="020B0502020202020204" pitchFamily="34" charset="0"/>
            </a:endParaRPr>
          </a:p>
          <a:p>
            <a:pPr marL="0" lvl="1">
              <a:buClr>
                <a:schemeClr val="bg1"/>
              </a:buClr>
            </a:pPr>
            <a:r>
              <a:rPr lang="it-IT" sz="2000" dirty="0" smtClean="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Interestingly</a:t>
            </a:r>
            <a:r>
              <a:rPr lang="en-US" sz="2000" dirty="0">
                <a:solidFill>
                  <a:schemeClr val="bg1"/>
                </a:solidFill>
                <a:latin typeface="Century Gothic" panose="020B0502020202020204" pitchFamily="34" charset="0"/>
              </a:rPr>
              <a:t>, five of the nine completed prototypes involved an omnipresent grid of computation that (</a:t>
            </a:r>
            <a:r>
              <a:rPr lang="en-US" sz="2000" dirty="0" err="1">
                <a:solidFill>
                  <a:schemeClr val="bg1"/>
                </a:solidFill>
                <a:latin typeface="Century Gothic" panose="020B0502020202020204" pitchFamily="34" charset="0"/>
              </a:rPr>
              <a:t>mis</a:t>
            </a:r>
            <a:r>
              <a:rPr lang="en-US" sz="2000" dirty="0">
                <a:solidFill>
                  <a:schemeClr val="bg1"/>
                </a:solidFill>
                <a:latin typeface="Century Gothic" panose="020B0502020202020204" pitchFamily="34" charset="0"/>
              </a:rPr>
              <a:t>)managed the protagonists’ lives in some important way, as a source of income, identity, or even morality [Fig. 2]. In the course of the story, the network either crashed or was subverted, and the protagonists were forced to return to an authentic human identity. These common themes may have reflected the anxieties of the authors. All workshop participants were knowledge workers associated with the university, who spend an immense amount of time with computers. This amount of time spent, as well as constant pressure to share more and more information to customize and improve the user experience, demands a kind of intimacy between humans and </a:t>
            </a:r>
            <a:r>
              <a:rPr lang="en-US" sz="2000" dirty="0" smtClean="0">
                <a:solidFill>
                  <a:schemeClr val="bg1"/>
                </a:solidFill>
                <a:latin typeface="Century Gothic" panose="020B0502020202020204" pitchFamily="34" charset="0"/>
              </a:rPr>
              <a:t>computers</a:t>
            </a:r>
            <a:r>
              <a:rPr lang="it-IT" sz="2000" dirty="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 (</a:t>
            </a:r>
            <a:r>
              <a:rPr lang="en-US" sz="2000" dirty="0" err="1" smtClean="0">
                <a:solidFill>
                  <a:schemeClr val="bg1"/>
                </a:solidFill>
                <a:latin typeface="Century Gothic" panose="020B0502020202020204" pitchFamily="34" charset="0"/>
              </a:rPr>
              <a:t>Burnam</a:t>
            </a:r>
            <a:r>
              <a:rPr lang="en-US" sz="2000" dirty="0" smtClean="0">
                <a:solidFill>
                  <a:schemeClr val="bg1"/>
                </a:solidFill>
                <a:latin typeface="Century Gothic" panose="020B0502020202020204" pitchFamily="34" charset="0"/>
              </a:rPr>
              <a:t>-Fink, 2015) </a:t>
            </a:r>
            <a:endParaRPr lang="it-IT" sz="2000" dirty="0">
              <a:solidFill>
                <a:schemeClr val="bg1"/>
              </a:solidFill>
              <a:latin typeface="Century Gothic" panose="020B0502020202020204" pitchFamily="34" charset="0"/>
            </a:endParaRPr>
          </a:p>
        </p:txBody>
      </p:sp>
      <p:pic>
        <p:nvPicPr>
          <p:cNvPr id="8" name="Immagin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71646" y="1299452"/>
            <a:ext cx="3327187" cy="2495390"/>
          </a:xfrm>
          <a:prstGeom prst="rect">
            <a:avLst/>
          </a:prstGeom>
        </p:spPr>
      </p:pic>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58408" y="3220570"/>
            <a:ext cx="2844053" cy="2844053"/>
          </a:xfrm>
          <a:prstGeom prst="rect">
            <a:avLst/>
          </a:prstGeom>
        </p:spPr>
      </p:pic>
    </p:spTree>
    <p:extLst>
      <p:ext uri="{BB962C8B-B14F-4D97-AF65-F5344CB8AC3E}">
        <p14:creationId xmlns:p14="http://schemas.microsoft.com/office/powerpoint/2010/main" val="4086567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13223D"/>
            </a:gs>
            <a:gs pos="0">
              <a:schemeClr val="accent5">
                <a:lumMod val="89000"/>
              </a:schemeClr>
            </a:gs>
            <a:gs pos="0">
              <a:schemeClr val="accent5">
                <a:lumMod val="75000"/>
              </a:schemeClr>
            </a:gs>
            <a:gs pos="0">
              <a:srgbClr val="13223D"/>
            </a:gs>
          </a:gsLst>
          <a:path path="circle">
            <a:fillToRect l="100000" b="100000"/>
          </a:path>
        </a:gradFill>
        <a:effectLst/>
      </p:bgPr>
    </p:bg>
    <p:spTree>
      <p:nvGrpSpPr>
        <p:cNvPr id="1" name=""/>
        <p:cNvGrpSpPr/>
        <p:nvPr/>
      </p:nvGrpSpPr>
      <p:grpSpPr>
        <a:xfrm>
          <a:off x="0" y="0"/>
          <a:ext cx="0" cy="0"/>
          <a:chOff x="0" y="0"/>
          <a:chExt cx="0" cy="0"/>
        </a:xfrm>
      </p:grpSpPr>
      <p:sp>
        <p:nvSpPr>
          <p:cNvPr id="4" name="CasellaDiTesto 3"/>
          <p:cNvSpPr txBox="1"/>
          <p:nvPr/>
        </p:nvSpPr>
        <p:spPr>
          <a:xfrm>
            <a:off x="914400" y="6519446"/>
            <a:ext cx="10406743" cy="338554"/>
          </a:xfrm>
          <a:prstGeom prst="rect">
            <a:avLst/>
          </a:prstGeom>
          <a:noFill/>
        </p:spPr>
        <p:txBody>
          <a:bodyPr wrap="square" rtlCol="0">
            <a:spAutoFit/>
          </a:bodyPr>
          <a:lstStyle/>
          <a:p>
            <a:pPr algn="ctr"/>
            <a:r>
              <a:rPr lang="it-IT" sz="1600" b="1" dirty="0" smtClean="0">
                <a:solidFill>
                  <a:schemeClr val="bg1"/>
                </a:solidFill>
                <a:latin typeface="Century Gothic" panose="020B0502020202020204" pitchFamily="34" charset="0"/>
              </a:rPr>
              <a:t>1st International Conference on </a:t>
            </a:r>
            <a:r>
              <a:rPr lang="it-IT" sz="1600" b="1" dirty="0" err="1" smtClean="0">
                <a:solidFill>
                  <a:schemeClr val="bg1"/>
                </a:solidFill>
                <a:latin typeface="Century Gothic" panose="020B0502020202020204" pitchFamily="34" charset="0"/>
              </a:rPr>
              <a:t>Anticipation</a:t>
            </a:r>
            <a:r>
              <a:rPr lang="it-IT" sz="1600" b="1" dirty="0" smtClean="0">
                <a:solidFill>
                  <a:schemeClr val="bg1"/>
                </a:solidFill>
                <a:latin typeface="Century Gothic" panose="020B0502020202020204" pitchFamily="34" charset="0"/>
              </a:rPr>
              <a:t> – </a:t>
            </a:r>
            <a:r>
              <a:rPr lang="it-IT" sz="1600" b="1" dirty="0" err="1" smtClean="0">
                <a:solidFill>
                  <a:schemeClr val="bg1"/>
                </a:solidFill>
                <a:latin typeface="Century Gothic" panose="020B0502020202020204" pitchFamily="34" charset="0"/>
              </a:rPr>
              <a:t>University</a:t>
            </a:r>
            <a:r>
              <a:rPr lang="it-IT" sz="1600" b="1" dirty="0" smtClean="0">
                <a:solidFill>
                  <a:schemeClr val="bg1"/>
                </a:solidFill>
                <a:latin typeface="Century Gothic" panose="020B0502020202020204" pitchFamily="34" charset="0"/>
              </a:rPr>
              <a:t> of Trento, 7 </a:t>
            </a:r>
            <a:r>
              <a:rPr lang="it-IT" sz="1600" b="1" dirty="0" err="1" smtClean="0">
                <a:solidFill>
                  <a:schemeClr val="bg1"/>
                </a:solidFill>
                <a:latin typeface="Century Gothic" panose="020B0502020202020204" pitchFamily="34" charset="0"/>
              </a:rPr>
              <a:t>November</a:t>
            </a:r>
            <a:r>
              <a:rPr lang="it-IT" sz="1600" b="1" dirty="0" smtClean="0">
                <a:solidFill>
                  <a:schemeClr val="bg1"/>
                </a:solidFill>
                <a:latin typeface="Century Gothic" panose="020B0502020202020204" pitchFamily="34" charset="0"/>
              </a:rPr>
              <a:t> 2015</a:t>
            </a:r>
            <a:endParaRPr lang="it-IT" sz="1600" b="1" dirty="0">
              <a:solidFill>
                <a:schemeClr val="bg1"/>
              </a:solidFill>
              <a:latin typeface="Century Gothic" panose="020B0502020202020204" pitchFamily="34" charset="0"/>
            </a:endParaRPr>
          </a:p>
        </p:txBody>
      </p:sp>
      <p:sp>
        <p:nvSpPr>
          <p:cNvPr id="5" name="CasellaDiTesto 4"/>
          <p:cNvSpPr txBox="1"/>
          <p:nvPr/>
        </p:nvSpPr>
        <p:spPr>
          <a:xfrm>
            <a:off x="1" y="223590"/>
            <a:ext cx="12192000" cy="646331"/>
          </a:xfrm>
          <a:prstGeom prst="rect">
            <a:avLst/>
          </a:prstGeom>
          <a:noFill/>
        </p:spPr>
        <p:txBody>
          <a:bodyPr wrap="square" rtlCol="0">
            <a:spAutoFit/>
          </a:bodyPr>
          <a:lstStyle/>
          <a:p>
            <a:pPr algn="ctr"/>
            <a:r>
              <a:rPr lang="it-IT" sz="3600" dirty="0" smtClean="0">
                <a:solidFill>
                  <a:schemeClr val="bg1"/>
                </a:solidFill>
                <a:latin typeface="Century Gothic" panose="020B0502020202020204" pitchFamily="34" charset="0"/>
              </a:rPr>
              <a:t>Science Fiction in </a:t>
            </a:r>
            <a:r>
              <a:rPr lang="it-IT" sz="3600" dirty="0" err="1" smtClean="0">
                <a:solidFill>
                  <a:schemeClr val="bg1"/>
                </a:solidFill>
                <a:latin typeface="Century Gothic" panose="020B0502020202020204" pitchFamily="34" charset="0"/>
              </a:rPr>
              <a:t>foresight</a:t>
            </a:r>
            <a:r>
              <a:rPr lang="it-IT" sz="3600" dirty="0" smtClean="0">
                <a:solidFill>
                  <a:schemeClr val="bg1"/>
                </a:solidFill>
                <a:latin typeface="Century Gothic" panose="020B0502020202020204" pitchFamily="34" charset="0"/>
              </a:rPr>
              <a:t> </a:t>
            </a:r>
            <a:r>
              <a:rPr lang="it-IT" sz="3600" dirty="0" err="1" smtClean="0">
                <a:solidFill>
                  <a:schemeClr val="bg1"/>
                </a:solidFill>
                <a:latin typeface="Century Gothic" panose="020B0502020202020204" pitchFamily="34" charset="0"/>
              </a:rPr>
              <a:t>practice</a:t>
            </a:r>
            <a:endParaRPr lang="it-IT" sz="3600" dirty="0">
              <a:solidFill>
                <a:schemeClr val="bg1"/>
              </a:solidFill>
              <a:latin typeface="Century Gothic" panose="020B0502020202020204" pitchFamily="34" charset="0"/>
            </a:endParaRPr>
          </a:p>
        </p:txBody>
      </p:sp>
      <p:sp>
        <p:nvSpPr>
          <p:cNvPr id="9" name="CasellaDiTesto 8"/>
          <p:cNvSpPr txBox="1"/>
          <p:nvPr/>
        </p:nvSpPr>
        <p:spPr>
          <a:xfrm>
            <a:off x="914400" y="1183342"/>
            <a:ext cx="10228728" cy="400110"/>
          </a:xfrm>
          <a:prstGeom prst="rect">
            <a:avLst/>
          </a:prstGeom>
          <a:noFill/>
        </p:spPr>
        <p:txBody>
          <a:bodyPr wrap="square" rtlCol="0">
            <a:spAutoFit/>
          </a:bodyPr>
          <a:lstStyle/>
          <a:p>
            <a:pPr marL="0" lvl="1">
              <a:buClr>
                <a:schemeClr val="bg1"/>
              </a:buClr>
            </a:pP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 y="1183342"/>
            <a:ext cx="3332909" cy="4990356"/>
          </a:xfrm>
          <a:prstGeom prst="rect">
            <a:avLst/>
          </a:prstGeom>
        </p:spPr>
      </p:pic>
      <p:sp>
        <p:nvSpPr>
          <p:cNvPr id="3" name="CasellaDiTesto 2"/>
          <p:cNvSpPr txBox="1"/>
          <p:nvPr/>
        </p:nvSpPr>
        <p:spPr>
          <a:xfrm>
            <a:off x="4477871" y="1183342"/>
            <a:ext cx="7247964" cy="5632311"/>
          </a:xfrm>
          <a:prstGeom prst="rect">
            <a:avLst/>
          </a:prstGeom>
          <a:noFill/>
        </p:spPr>
        <p:txBody>
          <a:bodyPr wrap="square" rtlCol="0">
            <a:spAutoFit/>
          </a:bodyPr>
          <a:lstStyle/>
          <a:p>
            <a:r>
              <a:rPr lang="it-IT" sz="2000" b="1" dirty="0" smtClean="0">
                <a:solidFill>
                  <a:schemeClr val="bg1"/>
                </a:solidFill>
                <a:latin typeface="Century Gothic" panose="020B0502020202020204" pitchFamily="34" charset="0"/>
              </a:rPr>
              <a:t>The </a:t>
            </a:r>
            <a:r>
              <a:rPr lang="it-IT" sz="2000" b="1" i="1" dirty="0" err="1" smtClean="0">
                <a:solidFill>
                  <a:schemeClr val="bg1"/>
                </a:solidFill>
                <a:latin typeface="Century Gothic" panose="020B0502020202020204" pitchFamily="34" charset="0"/>
              </a:rPr>
              <a:t>Hieroglyph</a:t>
            </a:r>
            <a:r>
              <a:rPr lang="it-IT" sz="2000" b="1" i="1" dirty="0" smtClean="0">
                <a:solidFill>
                  <a:schemeClr val="bg1"/>
                </a:solidFill>
                <a:latin typeface="Century Gothic" panose="020B0502020202020204" pitchFamily="34" charset="0"/>
              </a:rPr>
              <a:t> Project</a:t>
            </a:r>
            <a:endParaRPr lang="it-IT" sz="2000" b="1" dirty="0" smtClean="0">
              <a:solidFill>
                <a:schemeClr val="bg1"/>
              </a:solidFill>
              <a:latin typeface="Century Gothic" panose="020B0502020202020204" pitchFamily="34" charset="0"/>
            </a:endParaRPr>
          </a:p>
          <a:p>
            <a:endParaRPr lang="it-IT" sz="2000" b="1" dirty="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A </a:t>
            </a:r>
            <a:r>
              <a:rPr lang="it-IT" sz="2000" dirty="0" err="1" smtClean="0">
                <a:solidFill>
                  <a:schemeClr val="bg1"/>
                </a:solidFill>
                <a:latin typeface="Century Gothic" panose="020B0502020202020204" pitchFamily="34" charset="0"/>
              </a:rPr>
              <a:t>project</a:t>
            </a:r>
            <a:r>
              <a:rPr lang="it-IT" sz="2000" dirty="0" smtClean="0">
                <a:solidFill>
                  <a:schemeClr val="bg1"/>
                </a:solidFill>
                <a:latin typeface="Century Gothic" panose="020B0502020202020204" pitchFamily="34" charset="0"/>
              </a:rPr>
              <a:t> </a:t>
            </a:r>
            <a:r>
              <a:rPr lang="it-IT" sz="2000" dirty="0" err="1" smtClean="0">
                <a:solidFill>
                  <a:schemeClr val="bg1"/>
                </a:solidFill>
                <a:latin typeface="Century Gothic" panose="020B0502020202020204" pitchFamily="34" charset="0"/>
              </a:rPr>
              <a:t>promoted</a:t>
            </a:r>
            <a:r>
              <a:rPr lang="it-IT" sz="2000" dirty="0" smtClean="0">
                <a:solidFill>
                  <a:schemeClr val="bg1"/>
                </a:solidFill>
                <a:latin typeface="Century Gothic" panose="020B0502020202020204" pitchFamily="34" charset="0"/>
              </a:rPr>
              <a:t> by Arizona State </a:t>
            </a:r>
            <a:r>
              <a:rPr lang="it-IT" sz="2000" dirty="0" err="1" smtClean="0">
                <a:solidFill>
                  <a:schemeClr val="bg1"/>
                </a:solidFill>
                <a:latin typeface="Century Gothic" panose="020B0502020202020204" pitchFamily="34" charset="0"/>
              </a:rPr>
              <a:t>University</a:t>
            </a:r>
            <a:r>
              <a:rPr lang="it-IT" sz="2000" dirty="0" smtClean="0">
                <a:solidFill>
                  <a:schemeClr val="bg1"/>
                </a:solidFill>
                <a:latin typeface="Century Gothic" panose="020B0502020202020204" pitchFamily="34" charset="0"/>
              </a:rPr>
              <a:t> and led by SF </a:t>
            </a:r>
            <a:r>
              <a:rPr lang="it-IT" sz="2000" dirty="0" err="1" smtClean="0">
                <a:solidFill>
                  <a:schemeClr val="bg1"/>
                </a:solidFill>
                <a:latin typeface="Century Gothic" panose="020B0502020202020204" pitchFamily="34" charset="0"/>
              </a:rPr>
              <a:t>writer</a:t>
            </a:r>
            <a:r>
              <a:rPr lang="it-IT" sz="2000" dirty="0" smtClean="0">
                <a:solidFill>
                  <a:schemeClr val="bg1"/>
                </a:solidFill>
                <a:latin typeface="Century Gothic" panose="020B0502020202020204" pitchFamily="34" charset="0"/>
              </a:rPr>
              <a:t> Neal </a:t>
            </a:r>
            <a:r>
              <a:rPr lang="it-IT" sz="2000" dirty="0" err="1" smtClean="0">
                <a:solidFill>
                  <a:schemeClr val="bg1"/>
                </a:solidFill>
                <a:latin typeface="Century Gothic" panose="020B0502020202020204" pitchFamily="34" charset="0"/>
              </a:rPr>
              <a:t>Stephenson</a:t>
            </a:r>
            <a:r>
              <a:rPr lang="it-IT" sz="2000" dirty="0" smtClean="0">
                <a:solidFill>
                  <a:schemeClr val="bg1"/>
                </a:solidFill>
                <a:latin typeface="Century Gothic" panose="020B0502020202020204" pitchFamily="34" charset="0"/>
              </a:rPr>
              <a:t>. </a:t>
            </a:r>
            <a:r>
              <a:rPr lang="en-US" sz="2000" dirty="0">
                <a:solidFill>
                  <a:schemeClr val="bg1"/>
                </a:solidFill>
                <a:latin typeface="Century Gothic" panose="020B0502020202020204" pitchFamily="34" charset="0"/>
              </a:rPr>
              <a:t>T</a:t>
            </a:r>
            <a:r>
              <a:rPr lang="en-US" sz="2000" dirty="0" smtClean="0">
                <a:solidFill>
                  <a:schemeClr val="bg1"/>
                </a:solidFill>
                <a:latin typeface="Century Gothic" panose="020B0502020202020204" pitchFamily="34" charset="0"/>
              </a:rPr>
              <a:t>wenty leading </a:t>
            </a:r>
            <a:r>
              <a:rPr lang="en-US" sz="2000" dirty="0">
                <a:solidFill>
                  <a:schemeClr val="bg1"/>
                </a:solidFill>
                <a:latin typeface="Century Gothic" panose="020B0502020202020204" pitchFamily="34" charset="0"/>
              </a:rPr>
              <a:t>thinkers, writers, and </a:t>
            </a:r>
            <a:r>
              <a:rPr lang="en-US" sz="2000" dirty="0" smtClean="0">
                <a:solidFill>
                  <a:schemeClr val="bg1"/>
                </a:solidFill>
                <a:latin typeface="Century Gothic" panose="020B0502020202020204" pitchFamily="34" charset="0"/>
              </a:rPr>
              <a:t>visionaries produce fictional scenarios of </a:t>
            </a:r>
            <a:r>
              <a:rPr lang="en-US" sz="2000" dirty="0">
                <a:solidFill>
                  <a:schemeClr val="bg1"/>
                </a:solidFill>
                <a:latin typeface="Century Gothic" panose="020B0502020202020204" pitchFamily="34" charset="0"/>
              </a:rPr>
              <a:t>“techno-optimism</a:t>
            </a:r>
            <a:r>
              <a:rPr lang="en-US" sz="2000" dirty="0" smtClean="0">
                <a:solidFill>
                  <a:schemeClr val="bg1"/>
                </a:solidFill>
                <a:latin typeface="Century Gothic" panose="020B0502020202020204" pitchFamily="34" charset="0"/>
              </a:rPr>
              <a:t>”. </a:t>
            </a:r>
            <a:endParaRPr lang="it-IT" sz="2000" dirty="0">
              <a:solidFill>
                <a:schemeClr val="bg1"/>
              </a:solidFill>
              <a:latin typeface="Century Gothic" panose="020B0502020202020204" pitchFamily="34" charset="0"/>
            </a:endParaRPr>
          </a:p>
          <a:p>
            <a:endParaRPr lang="it-IT" sz="2000" dirty="0">
              <a:solidFill>
                <a:schemeClr val="bg1"/>
              </a:solidFill>
              <a:latin typeface="Century Gothic" panose="020B0502020202020204" pitchFamily="34" charset="0"/>
            </a:endParaRPr>
          </a:p>
          <a:p>
            <a:r>
              <a:rPr lang="it-IT" sz="2000" dirty="0" smtClean="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What </a:t>
            </a:r>
            <a:r>
              <a:rPr lang="en-US" sz="2000" dirty="0">
                <a:solidFill>
                  <a:schemeClr val="bg1"/>
                </a:solidFill>
                <a:latin typeface="Century Gothic" panose="020B0502020202020204" pitchFamily="34" charset="0"/>
              </a:rPr>
              <a:t>science fiction stories—and the symbols that they engender—can do better than almost anything else is to provide not just an idea for some specific technical innovation, but also to supply a coherent picture of that innovation being integrated into a society, into an economy, and into people’s lives. Often, this is the missing element that scientists, mathematicians, engineers, and entrepreneurs need in order to actually take the first real steps towards realizing some novel </a:t>
            </a:r>
            <a:r>
              <a:rPr lang="en-US" sz="2000" dirty="0" smtClean="0">
                <a:solidFill>
                  <a:schemeClr val="bg1"/>
                </a:solidFill>
                <a:latin typeface="Century Gothic" panose="020B0502020202020204" pitchFamily="34" charset="0"/>
              </a:rPr>
              <a:t>ideas</a:t>
            </a:r>
            <a:r>
              <a:rPr lang="it-IT" sz="2000" dirty="0" smtClean="0">
                <a:solidFill>
                  <a:schemeClr val="bg1"/>
                </a:solidFill>
                <a:latin typeface="Century Gothic" panose="020B0502020202020204" pitchFamily="34" charset="0"/>
              </a:rPr>
              <a:t>»</a:t>
            </a:r>
            <a:r>
              <a:rPr lang="en-US" sz="2000" dirty="0" smtClean="0">
                <a:solidFill>
                  <a:schemeClr val="bg1"/>
                </a:solidFill>
                <a:latin typeface="Century Gothic" panose="020B0502020202020204" pitchFamily="34" charset="0"/>
              </a:rPr>
              <a:t>.</a:t>
            </a:r>
            <a:endParaRPr lang="en-US" sz="2000" dirty="0">
              <a:solidFill>
                <a:schemeClr val="bg1"/>
              </a:solidFill>
              <a:latin typeface="Century Gothic" panose="020B0502020202020204" pitchFamily="34" charset="0"/>
            </a:endParaRPr>
          </a:p>
          <a:p>
            <a:endParaRPr lang="it-IT" sz="20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450685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934</TotalTime>
  <Words>2128</Words>
  <Application>Microsoft Office PowerPoint</Application>
  <PresentationFormat>Widescreen</PresentationFormat>
  <Paragraphs>165</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Calibri Light</vt:lpstr>
      <vt:lpstr>Century Gothic</vt:lpstr>
      <vt:lpstr>Wingdings</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Roberto Paura</dc:creator>
  <cp:lastModifiedBy>Roberto Paura</cp:lastModifiedBy>
  <cp:revision>51</cp:revision>
  <dcterms:created xsi:type="dcterms:W3CDTF">2015-10-30T14:24:46Z</dcterms:created>
  <dcterms:modified xsi:type="dcterms:W3CDTF">2015-11-06T22:24:02Z</dcterms:modified>
</cp:coreProperties>
</file>