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
  </p:notesMasterIdLst>
  <p:handoutMasterIdLst>
    <p:handoutMasterId r:id="rId12"/>
  </p:handoutMasterIdLst>
  <p:sldIdLst>
    <p:sldId id="257" r:id="rId2"/>
    <p:sldId id="274" r:id="rId3"/>
    <p:sldId id="275" r:id="rId4"/>
    <p:sldId id="266" r:id="rId5"/>
    <p:sldId id="270" r:id="rId6"/>
    <p:sldId id="276" r:id="rId7"/>
    <p:sldId id="277" r:id="rId8"/>
    <p:sldId id="278" r:id="rId9"/>
    <p:sldId id="273" r:id="rId10"/>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16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6075B99E-92FC-4109-8F00-2EDA1834F31A}" type="datetimeFigureOut">
              <a:rPr lang="en-GB" smtClean="0"/>
              <a:t>10/11/2015</a:t>
            </a:fld>
            <a:endParaRPr lang="en-GB"/>
          </a:p>
        </p:txBody>
      </p:sp>
      <p:sp>
        <p:nvSpPr>
          <p:cNvPr id="4" name="Footer Placeholder 3"/>
          <p:cNvSpPr>
            <a:spLocks noGrp="1"/>
          </p:cNvSpPr>
          <p:nvPr>
            <p:ph type="ftr" sz="quarter" idx="2"/>
          </p:nvPr>
        </p:nvSpPr>
        <p:spPr>
          <a:xfrm>
            <a:off x="1" y="9430093"/>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3"/>
            <a:ext cx="2945659" cy="498134"/>
          </a:xfrm>
          <a:prstGeom prst="rect">
            <a:avLst/>
          </a:prstGeom>
        </p:spPr>
        <p:txBody>
          <a:bodyPr vert="horz" lIns="91440" tIns="45720" rIns="91440" bIns="45720" rtlCol="0" anchor="b"/>
          <a:lstStyle>
            <a:lvl1pPr algn="r">
              <a:defRPr sz="1200"/>
            </a:lvl1pPr>
          </a:lstStyle>
          <a:p>
            <a:fld id="{C234F1C7-88D8-4440-BFF5-AAF100B017F0}" type="slidenum">
              <a:rPr lang="en-GB" smtClean="0"/>
              <a:t>‹#›</a:t>
            </a:fld>
            <a:endParaRPr lang="en-GB"/>
          </a:p>
        </p:txBody>
      </p:sp>
    </p:spTree>
    <p:extLst>
      <p:ext uri="{BB962C8B-B14F-4D97-AF65-F5344CB8AC3E}">
        <p14:creationId xmlns:p14="http://schemas.microsoft.com/office/powerpoint/2010/main" val="958089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45659" cy="49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8195" name="Rectangle 3"/>
          <p:cNvSpPr>
            <a:spLocks noGrp="1" noChangeArrowheads="1"/>
          </p:cNvSpPr>
          <p:nvPr>
            <p:ph type="dt" idx="1"/>
          </p:nvPr>
        </p:nvSpPr>
        <p:spPr bwMode="auto">
          <a:xfrm>
            <a:off x="3850443" y="0"/>
            <a:ext cx="2945659" cy="49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919163" y="746125"/>
            <a:ext cx="4959350" cy="371951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9768" y="4715910"/>
            <a:ext cx="5438140" cy="446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1" y="9430091"/>
            <a:ext cx="2945659" cy="4964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8199" name="Rectangle 7"/>
          <p:cNvSpPr>
            <a:spLocks noGrp="1" noChangeArrowheads="1"/>
          </p:cNvSpPr>
          <p:nvPr>
            <p:ph type="sldNum" sz="quarter" idx="5"/>
          </p:nvPr>
        </p:nvSpPr>
        <p:spPr bwMode="auto">
          <a:xfrm>
            <a:off x="3850443" y="9430091"/>
            <a:ext cx="2945659" cy="4964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7565713-FEE1-4E47-8567-36D4840E7A54}" type="slidenum">
              <a:rPr lang="en-GB"/>
              <a:pPr>
                <a:defRPr/>
              </a:pPr>
              <a:t>‹#›</a:t>
            </a:fld>
            <a:endParaRPr lang="en-GB"/>
          </a:p>
        </p:txBody>
      </p:sp>
    </p:spTree>
    <p:extLst>
      <p:ext uri="{BB962C8B-B14F-4D97-AF65-F5344CB8AC3E}">
        <p14:creationId xmlns:p14="http://schemas.microsoft.com/office/powerpoint/2010/main" val="841820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p>
            <a:pPr>
              <a:defRPr/>
            </a:pPr>
            <a:fld id="{D4909BA9-1E09-474E-881A-A5989DE6F5F5}" type="slidenum">
              <a:rPr lang="en-GB" smtClean="0"/>
              <a:pPr>
                <a:defRPr/>
              </a:pPr>
              <a:t>1</a:t>
            </a:fld>
            <a:endParaRPr lang="en-GB"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73340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4" descr="Logo-white-transpgif"/>
          <p:cNvPicPr>
            <a:picLocks noChangeArrowheads="1"/>
          </p:cNvPicPr>
          <p:nvPr/>
        </p:nvPicPr>
        <p:blipFill>
          <a:blip r:embed="rId2" cstate="print"/>
          <a:srcRect/>
          <a:stretch>
            <a:fillRect/>
          </a:stretch>
        </p:blipFill>
        <p:spPr bwMode="auto">
          <a:xfrm>
            <a:off x="-10110788" y="-819150"/>
            <a:ext cx="727075" cy="2403475"/>
          </a:xfrm>
          <a:prstGeom prst="rect">
            <a:avLst/>
          </a:prstGeom>
          <a:noFill/>
          <a:ln w="9525">
            <a:noFill/>
            <a:miter lim="800000"/>
            <a:headEnd/>
            <a:tailEnd/>
          </a:ln>
        </p:spPr>
      </p:pic>
      <p:pic>
        <p:nvPicPr>
          <p:cNvPr id="5" name="Picture 5" descr="UoB-white"/>
          <p:cNvPicPr>
            <a:picLocks noChangeAspect="1" noChangeArrowheads="1"/>
          </p:cNvPicPr>
          <p:nvPr/>
        </p:nvPicPr>
        <p:blipFill>
          <a:blip r:embed="rId3" cstate="print"/>
          <a:srcRect/>
          <a:stretch>
            <a:fillRect/>
          </a:stretch>
        </p:blipFill>
        <p:spPr bwMode="auto">
          <a:xfrm>
            <a:off x="6281738" y="549275"/>
            <a:ext cx="2700337" cy="784225"/>
          </a:xfrm>
          <a:prstGeom prst="rect">
            <a:avLst/>
          </a:prstGeom>
          <a:noFill/>
          <a:ln w="9525">
            <a:noFill/>
            <a:miter lim="800000"/>
            <a:headEnd/>
            <a:tailEnd/>
          </a:ln>
        </p:spPr>
      </p:pic>
      <p:pic>
        <p:nvPicPr>
          <p:cNvPr id="6" name="Picture 6" descr="City panorama"/>
          <p:cNvPicPr>
            <a:picLocks noChangeAspect="1" noChangeArrowheads="1"/>
          </p:cNvPicPr>
          <p:nvPr/>
        </p:nvPicPr>
        <p:blipFill>
          <a:blip r:embed="rId4" cstate="print"/>
          <a:srcRect/>
          <a:stretch>
            <a:fillRect/>
          </a:stretch>
        </p:blipFill>
        <p:spPr bwMode="auto">
          <a:xfrm>
            <a:off x="0" y="0"/>
            <a:ext cx="9144000" cy="1620838"/>
          </a:xfrm>
          <a:prstGeom prst="rect">
            <a:avLst/>
          </a:prstGeom>
          <a:noFill/>
          <a:ln w="9525">
            <a:noFill/>
            <a:miter lim="800000"/>
            <a:headEnd/>
            <a:tailEnd/>
          </a:ln>
        </p:spPr>
      </p:pic>
      <p:sp>
        <p:nvSpPr>
          <p:cNvPr id="7" name="Text Box 8"/>
          <p:cNvSpPr txBox="1">
            <a:spLocks noChangeArrowheads="1"/>
          </p:cNvSpPr>
          <p:nvPr/>
        </p:nvSpPr>
        <p:spPr bwMode="auto">
          <a:xfrm>
            <a:off x="642938" y="5897563"/>
            <a:ext cx="6149975" cy="366712"/>
          </a:xfrm>
          <a:prstGeom prst="rect">
            <a:avLst/>
          </a:prstGeom>
          <a:noFill/>
          <a:ln w="9525">
            <a:noFill/>
            <a:miter lim="800000"/>
            <a:headEnd/>
            <a:tailEnd/>
          </a:ln>
          <a:effectLst/>
        </p:spPr>
        <p:txBody>
          <a:bodyPr>
            <a:spAutoFit/>
          </a:bodyPr>
          <a:lstStyle/>
          <a:p>
            <a:pPr>
              <a:spcBef>
                <a:spcPct val="50000"/>
              </a:spcBef>
              <a:defRPr/>
            </a:pPr>
            <a:endParaRPr lang="en-US">
              <a:cs typeface="+mn-cs"/>
            </a:endParaRPr>
          </a:p>
        </p:txBody>
      </p:sp>
      <p:grpSp>
        <p:nvGrpSpPr>
          <p:cNvPr id="8" name="Group 9"/>
          <p:cNvGrpSpPr>
            <a:grpSpLocks/>
          </p:cNvGrpSpPr>
          <p:nvPr/>
        </p:nvGrpSpPr>
        <p:grpSpPr bwMode="auto">
          <a:xfrm>
            <a:off x="0" y="5932488"/>
            <a:ext cx="9144000" cy="939800"/>
            <a:chOff x="0" y="3737"/>
            <a:chExt cx="5760" cy="592"/>
          </a:xfrm>
        </p:grpSpPr>
        <p:sp>
          <p:nvSpPr>
            <p:cNvPr id="9" name="Rectangle 10"/>
            <p:cNvSpPr>
              <a:spLocks noChangeArrowheads="1"/>
            </p:cNvSpPr>
            <p:nvPr/>
          </p:nvSpPr>
          <p:spPr bwMode="auto">
            <a:xfrm>
              <a:off x="0" y="3737"/>
              <a:ext cx="5760" cy="592"/>
            </a:xfrm>
            <a:prstGeom prst="rect">
              <a:avLst/>
            </a:prstGeom>
            <a:solidFill>
              <a:srgbClr val="2858BB"/>
            </a:solidFill>
            <a:ln w="9525">
              <a:noFill/>
              <a:miter lim="800000"/>
              <a:headEnd/>
              <a:tailEnd/>
            </a:ln>
            <a:effectLst/>
          </p:spPr>
          <p:txBody>
            <a:bodyPr wrap="none" anchor="ctr"/>
            <a:lstStyle/>
            <a:p>
              <a:pPr>
                <a:defRPr/>
              </a:pPr>
              <a:endParaRPr lang="en-GB">
                <a:cs typeface="+mn-cs"/>
              </a:endParaRPr>
            </a:p>
          </p:txBody>
        </p:sp>
        <p:pic>
          <p:nvPicPr>
            <p:cNvPr id="10" name="Picture 11" descr="footer-crest-template cropped"/>
            <p:cNvPicPr>
              <a:picLocks noChangeAspect="1" noChangeArrowheads="1"/>
            </p:cNvPicPr>
            <p:nvPr/>
          </p:nvPicPr>
          <p:blipFill>
            <a:blip r:embed="rId5" cstate="print"/>
            <a:srcRect/>
            <a:stretch>
              <a:fillRect/>
            </a:stretch>
          </p:blipFill>
          <p:spPr bwMode="auto">
            <a:xfrm>
              <a:off x="3992" y="3776"/>
              <a:ext cx="1768" cy="544"/>
            </a:xfrm>
            <a:prstGeom prst="rect">
              <a:avLst/>
            </a:prstGeom>
            <a:noFill/>
            <a:ln w="9525">
              <a:noFill/>
              <a:miter lim="800000"/>
              <a:headEnd/>
              <a:tailEnd/>
            </a:ln>
          </p:spPr>
        </p:pic>
      </p:grpSp>
      <p:pic>
        <p:nvPicPr>
          <p:cNvPr id="11" name="Picture 12"/>
          <p:cNvPicPr>
            <a:picLocks noChangeAspect="1" noChangeArrowheads="1"/>
          </p:cNvPicPr>
          <p:nvPr userDrawn="1"/>
        </p:nvPicPr>
        <p:blipFill>
          <a:blip r:embed="rId6" cstate="print"/>
          <a:srcRect/>
          <a:stretch>
            <a:fillRect/>
          </a:stretch>
        </p:blipFill>
        <p:spPr bwMode="auto">
          <a:xfrm>
            <a:off x="609600" y="533400"/>
            <a:ext cx="2219325" cy="738188"/>
          </a:xfrm>
          <a:prstGeom prst="rect">
            <a:avLst/>
          </a:prstGeom>
          <a:noFill/>
          <a:ln w="9525">
            <a:noFill/>
            <a:miter lim="800000"/>
            <a:headEnd/>
            <a:tailEnd/>
          </a:ln>
        </p:spPr>
      </p:pic>
      <p:sp>
        <p:nvSpPr>
          <p:cNvPr id="5122" name="Rectangle 2"/>
          <p:cNvSpPr>
            <a:spLocks noGrp="1" noChangeArrowheads="1"/>
          </p:cNvSpPr>
          <p:nvPr>
            <p:ph type="ctrTitle"/>
          </p:nvPr>
        </p:nvSpPr>
        <p:spPr>
          <a:xfrm>
            <a:off x="630238" y="2570163"/>
            <a:ext cx="8258175" cy="676275"/>
          </a:xfrm>
        </p:spPr>
        <p:txBody>
          <a:bodyPr lIns="0" tIns="0" rIns="0" bIns="0" anchor="t"/>
          <a:lstStyle>
            <a:lvl1pPr marL="0" indent="0">
              <a:buFontTx/>
              <a:buNone/>
              <a:defRPr/>
            </a:lvl1pPr>
          </a:lstStyle>
          <a:p>
            <a:r>
              <a:rPr lang="en-GB"/>
              <a:t>Click to edit Master title style</a:t>
            </a:r>
          </a:p>
        </p:txBody>
      </p:sp>
      <p:sp>
        <p:nvSpPr>
          <p:cNvPr id="5123" name="Rectangle 3"/>
          <p:cNvSpPr>
            <a:spLocks noGrp="1" noChangeArrowheads="1"/>
          </p:cNvSpPr>
          <p:nvPr>
            <p:ph type="subTitle" idx="1"/>
          </p:nvPr>
        </p:nvSpPr>
        <p:spPr>
          <a:xfrm>
            <a:off x="627063" y="3235325"/>
            <a:ext cx="8258175" cy="658813"/>
          </a:xfrm>
        </p:spPr>
        <p:txBody>
          <a:bodyPr lIns="0" tIns="0" rIns="0" bIns="0"/>
          <a:lstStyle>
            <a:lvl1pPr marL="0" indent="0">
              <a:buFontTx/>
              <a:buNone/>
              <a:defRPr sz="3600"/>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sz="quarter" idx="10"/>
          </p:nvPr>
        </p:nvSpPr>
        <p:spPr/>
        <p:txBody>
          <a:bodyPr/>
          <a:lstStyle>
            <a:lvl1pPr>
              <a:defRPr/>
            </a:lvl1pPr>
          </a:lstStyle>
          <a:p>
            <a:pPr>
              <a:defRPr/>
            </a:pPr>
            <a:fld id="{FC95F15E-3BE6-4954-B27E-D0594C12ADD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9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99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sz="quarter" idx="10"/>
          </p:nvPr>
        </p:nvSpPr>
        <p:spPr/>
        <p:txBody>
          <a:bodyPr/>
          <a:lstStyle>
            <a:lvl1pPr>
              <a:defRPr/>
            </a:lvl1pPr>
          </a:lstStyle>
          <a:p>
            <a:pPr>
              <a:defRPr/>
            </a:pPr>
            <a:fld id="{C908A109-6644-4577-8522-C3B4CB93258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600200"/>
            <a:ext cx="4038600" cy="4273550"/>
          </a:xfrm>
        </p:spPr>
        <p:txBody>
          <a:bodyPr/>
          <a:lstStyle/>
          <a:p>
            <a:pPr lvl="0"/>
            <a:endParaRPr lang="en-GB" noProof="0"/>
          </a:p>
        </p:txBody>
      </p:sp>
      <p:sp>
        <p:nvSpPr>
          <p:cNvPr id="4" name="Text Placeholder 3"/>
          <p:cNvSpPr>
            <a:spLocks noGrp="1"/>
          </p:cNvSpPr>
          <p:nvPr>
            <p:ph type="body" sz="half" idx="2"/>
          </p:nvPr>
        </p:nvSpPr>
        <p:spPr>
          <a:xfrm>
            <a:off x="4648200" y="1600200"/>
            <a:ext cx="4038600" cy="427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sldNum" sz="quarter" idx="10"/>
          </p:nvPr>
        </p:nvSpPr>
        <p:spPr/>
        <p:txBody>
          <a:bodyPr/>
          <a:lstStyle>
            <a:lvl1pPr>
              <a:defRPr/>
            </a:lvl1pPr>
          </a:lstStyle>
          <a:p>
            <a:pPr>
              <a:defRPr/>
            </a:pPr>
            <a:fld id="{E203A943-A0C8-497F-A040-478C8ED07654}"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273550"/>
          </a:xfrm>
        </p:spPr>
        <p:txBody>
          <a:bodyPr/>
          <a:lstStyle/>
          <a:p>
            <a:pPr lvl="0"/>
            <a:endParaRPr lang="en-GB" noProof="0"/>
          </a:p>
        </p:txBody>
      </p:sp>
      <p:sp>
        <p:nvSpPr>
          <p:cNvPr id="4" name="Rectangle 7"/>
          <p:cNvSpPr>
            <a:spLocks noGrp="1" noChangeArrowheads="1"/>
          </p:cNvSpPr>
          <p:nvPr>
            <p:ph type="sldNum" sz="quarter" idx="10"/>
          </p:nvPr>
        </p:nvSpPr>
        <p:spPr/>
        <p:txBody>
          <a:bodyPr/>
          <a:lstStyle>
            <a:lvl1pPr>
              <a:defRPr/>
            </a:lvl1pPr>
          </a:lstStyle>
          <a:p>
            <a:pPr>
              <a:defRPr/>
            </a:pPr>
            <a:fld id="{755F58BE-3AD1-4BF7-AB71-4E498FDD8526}"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457200" y="1600200"/>
            <a:ext cx="4038600" cy="4273550"/>
          </a:xfrm>
        </p:spPr>
        <p:txBody>
          <a:bodyPr/>
          <a:lstStyle/>
          <a:p>
            <a:pPr lvl="0"/>
            <a:endParaRPr lang="en-GB" noProof="0"/>
          </a:p>
        </p:txBody>
      </p:sp>
      <p:sp>
        <p:nvSpPr>
          <p:cNvPr id="4" name="Text Placeholder 3"/>
          <p:cNvSpPr>
            <a:spLocks noGrp="1"/>
          </p:cNvSpPr>
          <p:nvPr>
            <p:ph type="body" sz="half" idx="2"/>
          </p:nvPr>
        </p:nvSpPr>
        <p:spPr>
          <a:xfrm>
            <a:off x="4648200" y="1600200"/>
            <a:ext cx="4038600" cy="427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sldNum" sz="quarter" idx="10"/>
          </p:nvPr>
        </p:nvSpPr>
        <p:spPr/>
        <p:txBody>
          <a:bodyPr/>
          <a:lstStyle>
            <a:lvl1pPr>
              <a:defRPr/>
            </a:lvl1pPr>
          </a:lstStyle>
          <a:p>
            <a:pPr>
              <a:defRPr/>
            </a:pPr>
            <a:fld id="{E6743922-C8E6-474F-8E5D-EA485298C9D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sz="quarter" idx="10"/>
          </p:nvPr>
        </p:nvSpPr>
        <p:spPr/>
        <p:txBody>
          <a:bodyPr/>
          <a:lstStyle>
            <a:lvl1pPr>
              <a:defRPr/>
            </a:lvl1pPr>
          </a:lstStyle>
          <a:p>
            <a:pPr>
              <a:defRPr/>
            </a:pPr>
            <a:fld id="{6E8D97A0-A31A-4FB1-84DD-28E6748426A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p:txBody>
          <a:bodyPr/>
          <a:lstStyle>
            <a:lvl1pPr>
              <a:defRPr/>
            </a:lvl1pPr>
          </a:lstStyle>
          <a:p>
            <a:pPr>
              <a:defRPr/>
            </a:pPr>
            <a:fld id="{47F58862-DCEA-48C2-AB02-F9B99F937EB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7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7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sldNum" sz="quarter" idx="10"/>
          </p:nvPr>
        </p:nvSpPr>
        <p:spPr/>
        <p:txBody>
          <a:bodyPr/>
          <a:lstStyle>
            <a:lvl1pPr>
              <a:defRPr/>
            </a:lvl1pPr>
          </a:lstStyle>
          <a:p>
            <a:pPr>
              <a:defRPr/>
            </a:pPr>
            <a:fld id="{C9E7D427-840A-4B9E-AC84-6E133341C98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sldNum" sz="quarter" idx="10"/>
          </p:nvPr>
        </p:nvSpPr>
        <p:spPr/>
        <p:txBody>
          <a:bodyPr/>
          <a:lstStyle>
            <a:lvl1pPr>
              <a:defRPr/>
            </a:lvl1pPr>
          </a:lstStyle>
          <a:p>
            <a:pPr>
              <a:defRPr/>
            </a:pPr>
            <a:fld id="{BF191CD4-04EF-4B80-B32D-CCD418436C4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sldNum" sz="quarter" idx="10"/>
          </p:nvPr>
        </p:nvSpPr>
        <p:spPr/>
        <p:txBody>
          <a:bodyPr/>
          <a:lstStyle>
            <a:lvl1pPr>
              <a:defRPr/>
            </a:lvl1pPr>
          </a:lstStyle>
          <a:p>
            <a:pPr>
              <a:defRPr/>
            </a:pPr>
            <a:fld id="{9F6F4506-B7D3-4A38-A1C7-D0EBC7BD860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a:lvl1pPr>
          </a:lstStyle>
          <a:p>
            <a:pPr>
              <a:defRPr/>
            </a:pPr>
            <a:fld id="{061C1C9B-390B-4D1E-8C6E-8EC2887D4A7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p:txBody>
          <a:bodyPr/>
          <a:lstStyle>
            <a:lvl1pPr>
              <a:defRPr/>
            </a:lvl1pPr>
          </a:lstStyle>
          <a:p>
            <a:pPr>
              <a:defRPr/>
            </a:pPr>
            <a:fld id="{FDAD4413-D6E3-48A7-BB93-54F12AE5BA5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p:txBody>
          <a:bodyPr/>
          <a:lstStyle>
            <a:lvl1pPr>
              <a:defRPr/>
            </a:lvl1pPr>
          </a:lstStyle>
          <a:p>
            <a:pPr>
              <a:defRPr/>
            </a:pPr>
            <a:fld id="{E59B6847-C4C3-41BC-97ED-13D17FA1326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932488"/>
            <a:ext cx="9144000" cy="939800"/>
            <a:chOff x="0" y="3737"/>
            <a:chExt cx="5760" cy="592"/>
          </a:xfrm>
        </p:grpSpPr>
        <p:sp>
          <p:nvSpPr>
            <p:cNvPr id="4099" name="Rectangle 3"/>
            <p:cNvSpPr>
              <a:spLocks noChangeArrowheads="1"/>
            </p:cNvSpPr>
            <p:nvPr/>
          </p:nvSpPr>
          <p:spPr bwMode="auto">
            <a:xfrm>
              <a:off x="0" y="3737"/>
              <a:ext cx="5760" cy="592"/>
            </a:xfrm>
            <a:prstGeom prst="rect">
              <a:avLst/>
            </a:prstGeom>
            <a:solidFill>
              <a:srgbClr val="2858BB"/>
            </a:solidFill>
            <a:ln w="9525">
              <a:noFill/>
              <a:miter lim="800000"/>
              <a:headEnd/>
              <a:tailEnd/>
            </a:ln>
            <a:effectLst/>
          </p:spPr>
          <p:txBody>
            <a:bodyPr wrap="none" anchor="ctr"/>
            <a:lstStyle/>
            <a:p>
              <a:pPr>
                <a:defRPr/>
              </a:pPr>
              <a:endParaRPr lang="en-GB">
                <a:cs typeface="+mn-cs"/>
              </a:endParaRPr>
            </a:p>
          </p:txBody>
        </p:sp>
        <p:pic>
          <p:nvPicPr>
            <p:cNvPr id="1032" name="Picture 4" descr="footer-crest-template cropped"/>
            <p:cNvPicPr>
              <a:picLocks noChangeAspect="1" noChangeArrowheads="1"/>
            </p:cNvPicPr>
            <p:nvPr/>
          </p:nvPicPr>
          <p:blipFill>
            <a:blip r:embed="rId16" cstate="print"/>
            <a:srcRect/>
            <a:stretch>
              <a:fillRect/>
            </a:stretch>
          </p:blipFill>
          <p:spPr bwMode="auto">
            <a:xfrm>
              <a:off x="3992" y="3776"/>
              <a:ext cx="1768" cy="544"/>
            </a:xfrm>
            <a:prstGeom prst="rect">
              <a:avLst/>
            </a:prstGeom>
            <a:noFill/>
            <a:ln w="9525">
              <a:noFill/>
              <a:miter lim="800000"/>
              <a:headEnd/>
              <a:tailEnd/>
            </a:ln>
          </p:spPr>
        </p:pic>
      </p:grpSp>
      <p:sp>
        <p:nvSpPr>
          <p:cNvPr id="102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6"/>
          <p:cNvSpPr>
            <a:spLocks noGrp="1" noChangeArrowheads="1"/>
          </p:cNvSpPr>
          <p:nvPr>
            <p:ph type="body" idx="1"/>
          </p:nvPr>
        </p:nvSpPr>
        <p:spPr bwMode="auto">
          <a:xfrm>
            <a:off x="457200" y="1600200"/>
            <a:ext cx="8229600" cy="4273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4103" name="Rectangle 7"/>
          <p:cNvSpPr>
            <a:spLocks noGrp="1" noChangeArrowheads="1"/>
          </p:cNvSpPr>
          <p:nvPr>
            <p:ph type="sldNum" sz="quarter" idx="4"/>
          </p:nvPr>
        </p:nvSpPr>
        <p:spPr bwMode="auto">
          <a:xfrm>
            <a:off x="8532813" y="73025"/>
            <a:ext cx="5143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00" b="1">
                <a:solidFill>
                  <a:srgbClr val="B01C2E"/>
                </a:solidFill>
                <a:cs typeface="+mn-cs"/>
              </a:defRPr>
            </a:lvl1pPr>
          </a:lstStyle>
          <a:p>
            <a:pPr>
              <a:defRPr/>
            </a:pPr>
            <a:endParaRPr lang="en-GB"/>
          </a:p>
        </p:txBody>
      </p:sp>
      <p:pic>
        <p:nvPicPr>
          <p:cNvPr id="1030" name="Picture 10"/>
          <p:cNvPicPr>
            <a:picLocks noChangeAspect="1" noChangeArrowheads="1"/>
          </p:cNvPicPr>
          <p:nvPr userDrawn="1"/>
        </p:nvPicPr>
        <p:blipFill>
          <a:blip r:embed="rId17" cstate="print"/>
          <a:srcRect/>
          <a:stretch>
            <a:fillRect/>
          </a:stretch>
        </p:blipFill>
        <p:spPr bwMode="auto">
          <a:xfrm>
            <a:off x="533400" y="6046788"/>
            <a:ext cx="2286000" cy="744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Lst>
  <p:timing>
    <p:tnLst>
      <p:par>
        <p:cTn id="1" dur="indefinite" restart="never" nodeType="tmRoot"/>
      </p:par>
    </p:tnLst>
  </p:timing>
  <p:txStyles>
    <p:titleStyle>
      <a:lvl1pPr marL="441325" indent="-441325" algn="l" rtl="0" eaLnBrk="0" fontAlgn="base" hangingPunct="0">
        <a:spcBef>
          <a:spcPct val="0"/>
        </a:spcBef>
        <a:spcAft>
          <a:spcPct val="0"/>
        </a:spcAft>
        <a:buBlip>
          <a:blip r:embed="rId18"/>
        </a:buBlip>
        <a:defRPr sz="4400">
          <a:solidFill>
            <a:srgbClr val="B01C2E"/>
          </a:solidFill>
          <a:latin typeface="+mj-lt"/>
          <a:ea typeface="+mj-ea"/>
          <a:cs typeface="+mj-cs"/>
        </a:defRPr>
      </a:lvl1pPr>
      <a:lvl2pPr marL="441325" indent="-441325" algn="l" rtl="0" eaLnBrk="0" fontAlgn="base" hangingPunct="0">
        <a:spcBef>
          <a:spcPct val="0"/>
        </a:spcBef>
        <a:spcAft>
          <a:spcPct val="0"/>
        </a:spcAft>
        <a:buBlip>
          <a:blip r:embed="rId18"/>
        </a:buBlip>
        <a:defRPr sz="4400">
          <a:solidFill>
            <a:srgbClr val="B01C2E"/>
          </a:solidFill>
          <a:latin typeface="Arial" charset="0"/>
        </a:defRPr>
      </a:lvl2pPr>
      <a:lvl3pPr marL="441325" indent="-441325" algn="l" rtl="0" eaLnBrk="0" fontAlgn="base" hangingPunct="0">
        <a:spcBef>
          <a:spcPct val="0"/>
        </a:spcBef>
        <a:spcAft>
          <a:spcPct val="0"/>
        </a:spcAft>
        <a:buBlip>
          <a:blip r:embed="rId18"/>
        </a:buBlip>
        <a:defRPr sz="4400">
          <a:solidFill>
            <a:srgbClr val="B01C2E"/>
          </a:solidFill>
          <a:latin typeface="Arial" charset="0"/>
        </a:defRPr>
      </a:lvl3pPr>
      <a:lvl4pPr marL="441325" indent="-441325" algn="l" rtl="0" eaLnBrk="0" fontAlgn="base" hangingPunct="0">
        <a:spcBef>
          <a:spcPct val="0"/>
        </a:spcBef>
        <a:spcAft>
          <a:spcPct val="0"/>
        </a:spcAft>
        <a:buBlip>
          <a:blip r:embed="rId18"/>
        </a:buBlip>
        <a:defRPr sz="4400">
          <a:solidFill>
            <a:srgbClr val="B01C2E"/>
          </a:solidFill>
          <a:latin typeface="Arial" charset="0"/>
        </a:defRPr>
      </a:lvl4pPr>
      <a:lvl5pPr marL="441325" indent="-441325" algn="l" rtl="0" eaLnBrk="0" fontAlgn="base" hangingPunct="0">
        <a:spcBef>
          <a:spcPct val="0"/>
        </a:spcBef>
        <a:spcAft>
          <a:spcPct val="0"/>
        </a:spcAft>
        <a:buBlip>
          <a:blip r:embed="rId18"/>
        </a:buBlip>
        <a:defRPr sz="4400">
          <a:solidFill>
            <a:srgbClr val="B01C2E"/>
          </a:solidFill>
          <a:latin typeface="Arial" charset="0"/>
        </a:defRPr>
      </a:lvl5pPr>
      <a:lvl6pPr marL="898525" indent="-441325" algn="l" rtl="0" fontAlgn="base">
        <a:spcBef>
          <a:spcPct val="0"/>
        </a:spcBef>
        <a:spcAft>
          <a:spcPct val="0"/>
        </a:spcAft>
        <a:buBlip>
          <a:blip r:embed="rId18"/>
        </a:buBlip>
        <a:defRPr sz="4400">
          <a:solidFill>
            <a:srgbClr val="B01C2E"/>
          </a:solidFill>
          <a:latin typeface="Arial" charset="0"/>
        </a:defRPr>
      </a:lvl6pPr>
      <a:lvl7pPr marL="1355725" indent="-441325" algn="l" rtl="0" fontAlgn="base">
        <a:spcBef>
          <a:spcPct val="0"/>
        </a:spcBef>
        <a:spcAft>
          <a:spcPct val="0"/>
        </a:spcAft>
        <a:buBlip>
          <a:blip r:embed="rId18"/>
        </a:buBlip>
        <a:defRPr sz="4400">
          <a:solidFill>
            <a:srgbClr val="B01C2E"/>
          </a:solidFill>
          <a:latin typeface="Arial" charset="0"/>
        </a:defRPr>
      </a:lvl7pPr>
      <a:lvl8pPr marL="1812925" indent="-441325" algn="l" rtl="0" fontAlgn="base">
        <a:spcBef>
          <a:spcPct val="0"/>
        </a:spcBef>
        <a:spcAft>
          <a:spcPct val="0"/>
        </a:spcAft>
        <a:buBlip>
          <a:blip r:embed="rId18"/>
        </a:buBlip>
        <a:defRPr sz="4400">
          <a:solidFill>
            <a:srgbClr val="B01C2E"/>
          </a:solidFill>
          <a:latin typeface="Arial" charset="0"/>
        </a:defRPr>
      </a:lvl8pPr>
      <a:lvl9pPr marL="2270125" indent="-441325" algn="l" rtl="0" fontAlgn="base">
        <a:spcBef>
          <a:spcPct val="0"/>
        </a:spcBef>
        <a:spcAft>
          <a:spcPct val="0"/>
        </a:spcAft>
        <a:buBlip>
          <a:blip r:embed="rId18"/>
        </a:buBlip>
        <a:defRPr sz="4400">
          <a:solidFill>
            <a:srgbClr val="B01C2E"/>
          </a:solidFill>
          <a:latin typeface="Arial" charset="0"/>
        </a:defRPr>
      </a:lvl9pPr>
    </p:titleStyle>
    <p:bodyStyle>
      <a:lvl1pPr marL="342900" indent="-342900" algn="l" rtl="0" eaLnBrk="0" fontAlgn="base" hangingPunct="0">
        <a:spcBef>
          <a:spcPct val="20000"/>
        </a:spcBef>
        <a:spcAft>
          <a:spcPct val="0"/>
        </a:spcAft>
        <a:buClr>
          <a:srgbClr val="2858BB"/>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2858BB"/>
        </a:buClr>
        <a:buChar char="•"/>
        <a:defRPr sz="2800">
          <a:solidFill>
            <a:schemeClr val="tx1"/>
          </a:solidFill>
          <a:latin typeface="+mn-lt"/>
        </a:defRPr>
      </a:lvl2pPr>
      <a:lvl3pPr marL="1143000" indent="-228600" algn="l" rtl="0" eaLnBrk="0" fontAlgn="base" hangingPunct="0">
        <a:spcBef>
          <a:spcPct val="20000"/>
        </a:spcBef>
        <a:spcAft>
          <a:spcPct val="0"/>
        </a:spcAft>
        <a:buClr>
          <a:srgbClr val="2858BB"/>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theatlantic.com/international/archive/2015/09/united-states-china-war-thucydides-trap/40675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01625" y="1890944"/>
            <a:ext cx="8586788" cy="1449156"/>
          </a:xfrm>
        </p:spPr>
        <p:txBody>
          <a:bodyPr/>
          <a:lstStyle/>
          <a:p>
            <a:pPr algn="ctr" eaLnBrk="1" hangingPunct="1"/>
            <a:r>
              <a:rPr lang="en-GB" sz="4000" dirty="0" smtClean="0"/>
              <a:t>Thucydides and the Classical Foundations of Anticipation</a:t>
            </a:r>
            <a:endParaRPr lang="en-GB" sz="3600" dirty="0" smtClean="0"/>
          </a:p>
        </p:txBody>
      </p:sp>
      <p:sp>
        <p:nvSpPr>
          <p:cNvPr id="16387" name="Rectangle 3"/>
          <p:cNvSpPr>
            <a:spLocks noGrp="1" noChangeArrowheads="1"/>
          </p:cNvSpPr>
          <p:nvPr>
            <p:ph type="subTitle" idx="1"/>
          </p:nvPr>
        </p:nvSpPr>
        <p:spPr>
          <a:xfrm>
            <a:off x="684213" y="3260725"/>
            <a:ext cx="8258175" cy="1973263"/>
          </a:xfrm>
        </p:spPr>
        <p:txBody>
          <a:bodyPr/>
          <a:lstStyle/>
          <a:p>
            <a:pPr eaLnBrk="1" hangingPunct="1"/>
            <a:endParaRPr lang="en-US" sz="3200" smtClean="0"/>
          </a:p>
          <a:p>
            <a:pPr eaLnBrk="1" hangingPunct="1"/>
            <a:endParaRPr lang="en-US" sz="3200" smtClean="0"/>
          </a:p>
          <a:p>
            <a:pPr eaLnBrk="1" hangingPunct="1"/>
            <a:endParaRPr lang="en-US" sz="3200" smtClean="0"/>
          </a:p>
        </p:txBody>
      </p:sp>
      <p:sp>
        <p:nvSpPr>
          <p:cNvPr id="16388" name="Text Box 4"/>
          <p:cNvSpPr txBox="1">
            <a:spLocks noChangeArrowheads="1"/>
          </p:cNvSpPr>
          <p:nvPr/>
        </p:nvSpPr>
        <p:spPr bwMode="auto">
          <a:xfrm>
            <a:off x="668338" y="6178550"/>
            <a:ext cx="6469062" cy="492125"/>
          </a:xfrm>
          <a:prstGeom prst="rect">
            <a:avLst/>
          </a:prstGeom>
          <a:noFill/>
          <a:ln w="9525">
            <a:noFill/>
            <a:miter lim="800000"/>
            <a:headEnd/>
            <a:tailEnd/>
          </a:ln>
        </p:spPr>
        <p:txBody>
          <a:bodyPr lIns="0" tIns="0" rIns="0" bIns="0">
            <a:spAutoFit/>
          </a:bodyPr>
          <a:lstStyle/>
          <a:p>
            <a:pPr>
              <a:spcBef>
                <a:spcPct val="50000"/>
              </a:spcBef>
            </a:pPr>
            <a:r>
              <a:rPr lang="en-GB" sz="3200" dirty="0">
                <a:solidFill>
                  <a:schemeClr val="bg1"/>
                </a:solidFill>
              </a:rPr>
              <a:t>Neville </a:t>
            </a:r>
            <a:r>
              <a:rPr lang="en-GB" sz="3200" dirty="0" smtClean="0">
                <a:solidFill>
                  <a:schemeClr val="bg1"/>
                </a:solidFill>
              </a:rPr>
              <a:t>Morley </a:t>
            </a:r>
            <a:r>
              <a:rPr lang="en-GB" sz="2400" dirty="0" smtClean="0">
                <a:solidFill>
                  <a:schemeClr val="bg1"/>
                </a:solidFill>
              </a:rPr>
              <a:t>(neville.morley@bris.ac.uk)</a:t>
            </a:r>
            <a:endParaRPr lang="en-GB" sz="3200" dirty="0">
              <a:solidFill>
                <a:schemeClr val="bg1"/>
              </a:solidFill>
            </a:endParaRPr>
          </a:p>
        </p:txBody>
      </p:sp>
      <p:pic>
        <p:nvPicPr>
          <p:cNvPr id="16389" name="Picture 4" descr="thucydides.jpg"/>
          <p:cNvPicPr>
            <a:picLocks noChangeAspect="1"/>
          </p:cNvPicPr>
          <p:nvPr/>
        </p:nvPicPr>
        <p:blipFill>
          <a:blip r:embed="rId3" cstate="print"/>
          <a:srcRect/>
          <a:stretch>
            <a:fillRect/>
          </a:stretch>
        </p:blipFill>
        <p:spPr bwMode="auto">
          <a:xfrm>
            <a:off x="714375" y="3417888"/>
            <a:ext cx="1366838" cy="1820862"/>
          </a:xfrm>
          <a:prstGeom prst="rect">
            <a:avLst/>
          </a:prstGeom>
          <a:noFill/>
          <a:ln w="9525">
            <a:noFill/>
            <a:miter lim="800000"/>
            <a:headEnd/>
            <a:tailEnd/>
          </a:ln>
        </p:spPr>
      </p:pic>
      <p:pic>
        <p:nvPicPr>
          <p:cNvPr id="16390" name="Picture 6" descr="thucydides bust.jpg"/>
          <p:cNvPicPr>
            <a:picLocks noChangeAspect="1"/>
          </p:cNvPicPr>
          <p:nvPr/>
        </p:nvPicPr>
        <p:blipFill>
          <a:blip r:embed="rId4" cstate="print"/>
          <a:srcRect/>
          <a:stretch>
            <a:fillRect/>
          </a:stretch>
        </p:blipFill>
        <p:spPr bwMode="auto">
          <a:xfrm>
            <a:off x="2700338" y="3400425"/>
            <a:ext cx="3854450" cy="1757363"/>
          </a:xfrm>
          <a:prstGeom prst="rect">
            <a:avLst/>
          </a:prstGeom>
          <a:noFill/>
          <a:ln w="9525">
            <a:noFill/>
            <a:miter lim="800000"/>
            <a:headEnd/>
            <a:tailEnd/>
          </a:ln>
        </p:spPr>
      </p:pic>
      <p:pic>
        <p:nvPicPr>
          <p:cNvPr id="16391" name="Picture 7" descr="Easter 2011 029.JPG"/>
          <p:cNvPicPr>
            <a:picLocks noChangeAspect="1"/>
          </p:cNvPicPr>
          <p:nvPr/>
        </p:nvPicPr>
        <p:blipFill>
          <a:blip r:embed="rId5" cstate="print"/>
          <a:srcRect/>
          <a:stretch>
            <a:fillRect/>
          </a:stretch>
        </p:blipFill>
        <p:spPr bwMode="auto">
          <a:xfrm>
            <a:off x="7219950" y="3421063"/>
            <a:ext cx="1330325" cy="177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4631"/>
          </a:xfrm>
        </p:spPr>
        <p:txBody>
          <a:bodyPr/>
          <a:lstStyle/>
          <a:p>
            <a:r>
              <a:rPr lang="en-GB" sz="3200" dirty="0" smtClean="0"/>
              <a:t>Thucydides, c.460-c.400 BCE</a:t>
            </a:r>
            <a:endParaRPr lang="en-GB" sz="3200" dirty="0"/>
          </a:p>
        </p:txBody>
      </p:sp>
      <p:sp>
        <p:nvSpPr>
          <p:cNvPr id="3" name="Content Placeholder 2"/>
          <p:cNvSpPr>
            <a:spLocks noGrp="1"/>
          </p:cNvSpPr>
          <p:nvPr>
            <p:ph idx="1"/>
          </p:nvPr>
        </p:nvSpPr>
        <p:spPr>
          <a:xfrm>
            <a:off x="457200" y="766354"/>
            <a:ext cx="8229600" cy="5107396"/>
          </a:xfrm>
        </p:spPr>
        <p:txBody>
          <a:bodyPr/>
          <a:lstStyle/>
          <a:p>
            <a:pPr marL="0" indent="0">
              <a:spcBef>
                <a:spcPts val="0"/>
              </a:spcBef>
              <a:spcAft>
                <a:spcPts val="1200"/>
              </a:spcAft>
              <a:buNone/>
            </a:pPr>
            <a:r>
              <a:rPr lang="en-GB" sz="2000" dirty="0" smtClean="0"/>
              <a:t>1.1: Thucydides of Athens wrote the war of the Peloponnesians and the Athenians, how they waged it against each other. He began writing at its very outset, in the expectation that this would be a great war and more worthy of account than any previous one. He based this judgement on the grounds that both sides came into the war at the height of their powers and in a full state of military readiness; and he also saw that the rest of the Greek world had either taken sides right at the start of was now planning to do so…</a:t>
            </a:r>
          </a:p>
          <a:p>
            <a:pPr marL="0" indent="0">
              <a:buNone/>
            </a:pPr>
            <a:r>
              <a:rPr lang="en-GB" sz="2000" dirty="0" smtClean="0"/>
              <a:t>Narrates events of 431-404, the ‘Peloponnesian War’ that ended with Athens’ defeat by the Spartans.</a:t>
            </a:r>
          </a:p>
          <a:p>
            <a:pPr marL="0" indent="0">
              <a:buNone/>
            </a:pPr>
            <a:r>
              <a:rPr lang="en-GB" sz="2000" dirty="0" smtClean="0"/>
              <a:t>Does not use the term </a:t>
            </a:r>
            <a:r>
              <a:rPr lang="en-GB" sz="2000" i="1" dirty="0" err="1" smtClean="0"/>
              <a:t>historie</a:t>
            </a:r>
            <a:r>
              <a:rPr lang="en-GB" sz="2000" dirty="0" smtClean="0"/>
              <a:t> adopted by predecessor Herodotus, but understood by most readers to be a kind of historian – if not indeed the first truly critical, even ‘scientific’, historian.</a:t>
            </a:r>
          </a:p>
          <a:p>
            <a:pPr marL="0" indent="0">
              <a:buNone/>
            </a:pPr>
            <a:r>
              <a:rPr lang="en-GB" sz="2000" dirty="0" smtClean="0"/>
              <a:t>Second tradition of reception, beginning with Hobbes (“the most politic historiographer that ever writ”) sees rather as pioneering theorist.</a:t>
            </a:r>
            <a:endParaRPr lang="en-GB" sz="2000" dirty="0"/>
          </a:p>
        </p:txBody>
      </p:sp>
    </p:spTree>
    <p:extLst>
      <p:ext uri="{BB962C8B-B14F-4D97-AF65-F5344CB8AC3E}">
        <p14:creationId xmlns:p14="http://schemas.microsoft.com/office/powerpoint/2010/main" val="74049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1" end="1"/>
                                            </p:txEl>
                                          </p:spTgt>
                                        </p:tgtEl>
                                        <p:attrNameLst>
                                          <p:attrName>style.opacity</p:attrName>
                                        </p:attrNameLst>
                                      </p:cBhvr>
                                      <p:to>
                                        <p:strVal val="0.5"/>
                                      </p:to>
                                    </p:set>
                                    <p:animEffect filter="image" prLst="opacity: 0.5">
                                      <p:cBhvr rctx="IE">
                                        <p:cTn id="13" dur="indefinite"/>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2" end="2"/>
                                            </p:txEl>
                                          </p:spTgt>
                                        </p:tgtEl>
                                        <p:attrNameLst>
                                          <p:attrName>style.opacity</p:attrName>
                                        </p:attrNameLst>
                                      </p:cBhvr>
                                      <p:to>
                                        <p:strVal val="0.5"/>
                                      </p:to>
                                    </p:set>
                                    <p:animEffect filter="image" prLst="opacity: 0.5">
                                      <p:cBhvr rctx="IE">
                                        <p:cTn id="20"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0425"/>
          </a:xfrm>
        </p:spPr>
        <p:txBody>
          <a:bodyPr/>
          <a:lstStyle/>
          <a:p>
            <a:r>
              <a:rPr lang="en-GB" sz="3200" dirty="0" smtClean="0"/>
              <a:t>Thucydides’ Claim to Usefulness</a:t>
            </a:r>
            <a:endParaRPr lang="en-GB" sz="3200" dirty="0"/>
          </a:p>
        </p:txBody>
      </p:sp>
      <p:sp>
        <p:nvSpPr>
          <p:cNvPr id="3" name="Content Placeholder 2"/>
          <p:cNvSpPr>
            <a:spLocks noGrp="1"/>
          </p:cNvSpPr>
          <p:nvPr>
            <p:ph idx="1"/>
          </p:nvPr>
        </p:nvSpPr>
        <p:spPr>
          <a:xfrm>
            <a:off x="457200" y="844731"/>
            <a:ext cx="8229600" cy="5029019"/>
          </a:xfrm>
        </p:spPr>
        <p:txBody>
          <a:bodyPr/>
          <a:lstStyle/>
          <a:p>
            <a:pPr marL="0" indent="0">
              <a:spcBef>
                <a:spcPts val="0"/>
              </a:spcBef>
              <a:spcAft>
                <a:spcPts val="1200"/>
              </a:spcAft>
              <a:buNone/>
            </a:pPr>
            <a:r>
              <a:rPr lang="en-GB" sz="2000" dirty="0" smtClean="0"/>
              <a:t>1.22.4: Perhaps the absence of fable in my work may make it seem less easy on the ear; but it will have served its purpose well enough if it is judged useful by those who want to have a clear view of what happened in the past and what – the human condition being what it is (</a:t>
            </a:r>
            <a:r>
              <a:rPr lang="en-GB" sz="2000" i="1" dirty="0" smtClean="0"/>
              <a:t>kata to </a:t>
            </a:r>
            <a:r>
              <a:rPr lang="en-GB" sz="2000" i="1" dirty="0" err="1" smtClean="0"/>
              <a:t>anthropinon</a:t>
            </a:r>
            <a:r>
              <a:rPr lang="en-GB" sz="2000" dirty="0" smtClean="0"/>
              <a:t>) – can be expected to happen again some time in the future in similar or much the same ways. It is composed to be a possession for all time, not just a performance-piece for the moment.</a:t>
            </a:r>
          </a:p>
          <a:p>
            <a:pPr marL="0" indent="0">
              <a:buNone/>
            </a:pPr>
            <a:r>
              <a:rPr lang="en-GB" sz="2000" dirty="0"/>
              <a:t>Key claim </a:t>
            </a:r>
            <a:r>
              <a:rPr lang="en-GB" sz="2000" dirty="0" smtClean="0"/>
              <a:t>is interpreted </a:t>
            </a:r>
            <a:r>
              <a:rPr lang="en-GB" sz="2000" dirty="0"/>
              <a:t>in significantly different ways, based </a:t>
            </a:r>
            <a:r>
              <a:rPr lang="en-GB" sz="2000" dirty="0" smtClean="0"/>
              <a:t>partly </a:t>
            </a:r>
            <a:r>
              <a:rPr lang="en-GB" sz="2000" dirty="0"/>
              <a:t>on different translations and </a:t>
            </a:r>
            <a:r>
              <a:rPr lang="en-GB" sz="2000" dirty="0" smtClean="0"/>
              <a:t>partly on </a:t>
            </a:r>
            <a:r>
              <a:rPr lang="en-GB" sz="2000" dirty="0"/>
              <a:t>different disciplinary </a:t>
            </a:r>
            <a:r>
              <a:rPr lang="en-GB" sz="2000" dirty="0" smtClean="0"/>
              <a:t>assumptions.</a:t>
            </a:r>
            <a:endParaRPr lang="en-GB" sz="2000" dirty="0"/>
          </a:p>
          <a:p>
            <a:pPr marL="0" indent="0">
              <a:buNone/>
            </a:pPr>
            <a:r>
              <a:rPr lang="en-GB" sz="2000" dirty="0"/>
              <a:t>‘Human nature’ as cause of repetition of events: corresponds to universal principles or laws of human behaviour, excluding culture and historical context. Events are predictable because humans/states are.</a:t>
            </a:r>
          </a:p>
          <a:p>
            <a:pPr marL="0" indent="0">
              <a:buNone/>
            </a:pPr>
            <a:r>
              <a:rPr lang="en-GB" sz="2000" dirty="0"/>
              <a:t>‘Human condition’ as cause of recurrent tendencies in human affairs: not reductionist or deterministic. Events are not predictable but can be </a:t>
            </a:r>
            <a:r>
              <a:rPr lang="en-GB" sz="2000" dirty="0" smtClean="0"/>
              <a:t>understood on the basis of knowledge and understanding of past.</a:t>
            </a:r>
            <a:endParaRPr lang="en-GB" sz="2000" dirty="0"/>
          </a:p>
          <a:p>
            <a:pPr marL="0" indent="0">
              <a:buNone/>
            </a:pPr>
            <a:endParaRPr lang="en-GB" sz="2000" dirty="0"/>
          </a:p>
        </p:txBody>
      </p:sp>
    </p:spTree>
    <p:extLst>
      <p:ext uri="{BB962C8B-B14F-4D97-AF65-F5344CB8AC3E}">
        <p14:creationId xmlns:p14="http://schemas.microsoft.com/office/powerpoint/2010/main" val="196612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1" end="1"/>
                                            </p:txEl>
                                          </p:spTgt>
                                        </p:tgtEl>
                                        <p:attrNameLst>
                                          <p:attrName>style.opacity</p:attrName>
                                        </p:attrNameLst>
                                      </p:cBhvr>
                                      <p:to>
                                        <p:strVal val="0.5"/>
                                      </p:to>
                                    </p:set>
                                    <p:animEffect filter="image" prLst="opacity: 0.5">
                                      <p:cBhvr rctx="IE">
                                        <p:cTn id="13" dur="indefinite"/>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2" end="2"/>
                                            </p:txEl>
                                          </p:spTgt>
                                        </p:tgtEl>
                                        <p:attrNameLst>
                                          <p:attrName>style.opacity</p:attrName>
                                        </p:attrNameLst>
                                      </p:cBhvr>
                                      <p:to>
                                        <p:strVal val="0.5"/>
                                      </p:to>
                                    </p:set>
                                    <p:animEffect filter="image" prLst="opacity: 0.5">
                                      <p:cBhvr rctx="IE">
                                        <p:cTn id="20"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27"/>
          </a:xfrm>
        </p:spPr>
        <p:txBody>
          <a:bodyPr/>
          <a:lstStyle/>
          <a:p>
            <a:r>
              <a:rPr lang="en-GB" sz="3600" dirty="0" smtClean="0"/>
              <a:t>The ‘Thucydides Trap’</a:t>
            </a:r>
            <a:endParaRPr lang="en-GB" sz="3600" dirty="0"/>
          </a:p>
        </p:txBody>
      </p:sp>
      <p:sp>
        <p:nvSpPr>
          <p:cNvPr id="3" name="Content Placeholder 2"/>
          <p:cNvSpPr>
            <a:spLocks noGrp="1"/>
          </p:cNvSpPr>
          <p:nvPr>
            <p:ph idx="1"/>
          </p:nvPr>
        </p:nvSpPr>
        <p:spPr>
          <a:xfrm>
            <a:off x="457200" y="1156771"/>
            <a:ext cx="8229600" cy="4716979"/>
          </a:xfrm>
        </p:spPr>
        <p:txBody>
          <a:bodyPr/>
          <a:lstStyle/>
          <a:p>
            <a:pPr marL="0" indent="0" algn="ctr">
              <a:buNone/>
            </a:pPr>
            <a:endParaRPr lang="en-GB" dirty="0" smtClean="0"/>
          </a:p>
          <a:p>
            <a:endParaRPr lang="en-GB" dirty="0"/>
          </a:p>
          <a:p>
            <a:endParaRPr lang="en-GB" dirty="0" smtClean="0"/>
          </a:p>
          <a:p>
            <a:endParaRPr lang="en-GB" dirty="0"/>
          </a:p>
          <a:p>
            <a:pPr marL="0" indent="0">
              <a:buNone/>
            </a:pPr>
            <a:endParaRPr lang="en-GB" sz="2000" dirty="0" smtClean="0"/>
          </a:p>
          <a:p>
            <a:pPr marL="0" indent="0">
              <a:buNone/>
            </a:pPr>
            <a:r>
              <a:rPr lang="en-GB" sz="2000" dirty="0" smtClean="0">
                <a:latin typeface="Times New Roman" panose="02020603050405020304" pitchFamily="18" charset="0"/>
                <a:cs typeface="Times New Roman" panose="02020603050405020304" pitchFamily="18" charset="0"/>
              </a:rPr>
              <a:t>“The</a:t>
            </a:r>
            <a:r>
              <a:rPr lang="en-GB" sz="2000" dirty="0">
                <a:latin typeface="Times New Roman" panose="02020603050405020304" pitchFamily="18" charset="0"/>
                <a:cs typeface="Times New Roman" panose="02020603050405020304" pitchFamily="18" charset="0"/>
              </a:rPr>
              <a:t> Greek historian’s metaphor reminds us of the attendant dangers when a rising power rivals a ruling power—as Athens challenged Sparta in ancient Greece, or as Germany did Britain a century ago</a:t>
            </a:r>
            <a:r>
              <a:rPr lang="en-GB" sz="2000" dirty="0" smtClean="0">
                <a:latin typeface="Times New Roman" panose="02020603050405020304" pitchFamily="18" charset="0"/>
                <a:cs typeface="Times New Roman" panose="02020603050405020304" pitchFamily="18" charset="0"/>
              </a:rPr>
              <a:t>.”</a:t>
            </a:r>
            <a:r>
              <a:rPr lang="en-GB" sz="2000">
                <a:latin typeface="Times New Roman" panose="02020603050405020304" pitchFamily="18" charset="0"/>
                <a:cs typeface="Times New Roman" panose="02020603050405020304" pitchFamily="18" charset="0"/>
              </a:rPr>
              <a:t> </a:t>
            </a:r>
            <a:r>
              <a:rPr lang="en-GB" sz="2000" smtClean="0">
                <a:latin typeface="Times New Roman" panose="02020603050405020304" pitchFamily="18" charset="0"/>
                <a:cs typeface="Times New Roman" panose="02020603050405020304" pitchFamily="18" charset="0"/>
              </a:rPr>
              <a:t>(= 1.23.6)</a:t>
            </a:r>
            <a:endParaRPr lang="en-GB" sz="2000" dirty="0" smtClean="0">
              <a:latin typeface="Times New Roman" panose="02020603050405020304" pitchFamily="18" charset="0"/>
              <a:cs typeface="Times New Roman" panose="02020603050405020304" pitchFamily="18" charset="0"/>
            </a:endParaRPr>
          </a:p>
          <a:p>
            <a:pPr marL="0" indent="0">
              <a:buNone/>
            </a:pPr>
            <a:r>
              <a:rPr lang="en-GB" sz="1800" dirty="0">
                <a:latin typeface="Times New Roman" panose="02020603050405020304" pitchFamily="18" charset="0"/>
                <a:cs typeface="Times New Roman" panose="02020603050405020304" pitchFamily="18" charset="0"/>
              </a:rPr>
              <a:t>Graham Allison: ‘The Thucydides Trap: Are the U.S. and China Headed for War?’ </a:t>
            </a:r>
            <a:r>
              <a:rPr lang="en-GB" sz="1800" i="1" dirty="0">
                <a:latin typeface="Times New Roman" panose="02020603050405020304" pitchFamily="18" charset="0"/>
                <a:cs typeface="Times New Roman" panose="02020603050405020304" pitchFamily="18" charset="0"/>
              </a:rPr>
              <a:t>The Atlantic</a:t>
            </a:r>
            <a:r>
              <a:rPr lang="en-GB" sz="1800" dirty="0">
                <a:latin typeface="Times New Roman" panose="02020603050405020304" pitchFamily="18" charset="0"/>
                <a:cs typeface="Times New Roman" panose="02020603050405020304" pitchFamily="18" charset="0"/>
              </a:rPr>
              <a:t>, September 2015: </a:t>
            </a:r>
            <a:r>
              <a:rPr lang="en-GB" sz="1600" dirty="0">
                <a:latin typeface="Times New Roman" panose="02020603050405020304" pitchFamily="18" charset="0"/>
                <a:cs typeface="Times New Roman" panose="02020603050405020304" pitchFamily="18" charset="0"/>
                <a:hlinkClick r:id="rId2"/>
              </a:rPr>
              <a:t>http://www.theatlantic.com/international/archive/2015/09/united-states-china-war-thucydides-trap/406756</a:t>
            </a:r>
            <a:r>
              <a:rPr lang="en-GB" sz="1800" dirty="0">
                <a:latin typeface="Times New Roman" panose="02020603050405020304" pitchFamily="18" charset="0"/>
                <a:cs typeface="Times New Roman" panose="02020603050405020304" pitchFamily="18" charset="0"/>
                <a:hlinkClick r:id="rId2"/>
              </a:rPr>
              <a:t>/</a:t>
            </a:r>
            <a:endParaRPr lang="en-GB" sz="1800" dirty="0">
              <a:latin typeface="Times New Roman" panose="02020603050405020304" pitchFamily="18" charset="0"/>
              <a:cs typeface="Times New Roman" panose="02020603050405020304" pitchFamily="18" charset="0"/>
            </a:endParaRPr>
          </a:p>
          <a:p>
            <a:pPr marL="0" indent="0">
              <a:buNone/>
            </a:pPr>
            <a:endParaRPr lang="en-GB" sz="2000" dirty="0" smtClean="0"/>
          </a:p>
          <a:p>
            <a:endParaRPr lang="en-GB" dirty="0"/>
          </a:p>
          <a:p>
            <a:endParaRPr lang="en-GB" dirty="0" smtClean="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273" y="914400"/>
            <a:ext cx="4177187" cy="2884870"/>
          </a:xfrm>
          <a:prstGeom prst="rect">
            <a:avLst/>
          </a:prstGeom>
        </p:spPr>
      </p:pic>
    </p:spTree>
    <p:extLst>
      <p:ext uri="{BB962C8B-B14F-4D97-AF65-F5344CB8AC3E}">
        <p14:creationId xmlns:p14="http://schemas.microsoft.com/office/powerpoint/2010/main" val="1041746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144" y="165253"/>
            <a:ext cx="5853711" cy="5686463"/>
          </a:xfrm>
        </p:spPr>
      </p:pic>
    </p:spTree>
    <p:extLst>
      <p:ext uri="{BB962C8B-B14F-4D97-AF65-F5344CB8AC3E}">
        <p14:creationId xmlns:p14="http://schemas.microsoft.com/office/powerpoint/2010/main" val="2105898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7842"/>
          </a:xfrm>
        </p:spPr>
        <p:txBody>
          <a:bodyPr/>
          <a:lstStyle/>
          <a:p>
            <a:r>
              <a:rPr lang="en-GB" sz="3200" dirty="0" smtClean="0"/>
              <a:t>Learning from Past Events? 1</a:t>
            </a:r>
            <a:endParaRPr lang="en-GB" sz="3200" dirty="0"/>
          </a:p>
        </p:txBody>
      </p:sp>
      <p:sp>
        <p:nvSpPr>
          <p:cNvPr id="3" name="Content Placeholder 2"/>
          <p:cNvSpPr>
            <a:spLocks noGrp="1"/>
          </p:cNvSpPr>
          <p:nvPr>
            <p:ph idx="1"/>
          </p:nvPr>
        </p:nvSpPr>
        <p:spPr>
          <a:xfrm>
            <a:off x="457200" y="853440"/>
            <a:ext cx="8229600" cy="5020310"/>
          </a:xfrm>
        </p:spPr>
        <p:txBody>
          <a:bodyPr/>
          <a:lstStyle/>
          <a:p>
            <a:pPr marL="0" indent="0">
              <a:buNone/>
            </a:pPr>
            <a:r>
              <a:rPr lang="en-GB" sz="2000" dirty="0" smtClean="0"/>
              <a:t>1.76.2: There </a:t>
            </a:r>
            <a:r>
              <a:rPr lang="en-GB" sz="2000" dirty="0"/>
              <a:t>is nothing remarkable or contrary to normal human behaviour in what we have done, just because we accepted an empire when one was offered and then declined to let it go, overcome by these strongest of all motives – honour, fear and self-interest. Nor were we the first to take this course but it has always been established practice for the weaker to be ruled by the </a:t>
            </a:r>
            <a:r>
              <a:rPr lang="en-GB" sz="2000" dirty="0" smtClean="0"/>
              <a:t>stronger.</a:t>
            </a:r>
          </a:p>
          <a:p>
            <a:pPr marL="0" indent="0">
              <a:spcAft>
                <a:spcPts val="1200"/>
              </a:spcAft>
              <a:buNone/>
            </a:pPr>
            <a:r>
              <a:rPr lang="en-GB" sz="2000" dirty="0" smtClean="0"/>
              <a:t>5.89: </a:t>
            </a:r>
            <a:r>
              <a:rPr lang="en-GB" sz="2000" dirty="0"/>
              <a:t>You understand as well as we do that in the human sphere judgements about justice are relevant only between those with an equal power to enforce it, and that the possibilities are defined by what the strong do and what the weak </a:t>
            </a:r>
            <a:r>
              <a:rPr lang="en-GB" sz="2000" dirty="0" smtClean="0"/>
              <a:t>accept.</a:t>
            </a:r>
          </a:p>
          <a:p>
            <a:pPr marL="0" indent="0">
              <a:buNone/>
            </a:pPr>
            <a:r>
              <a:rPr lang="en-GB" sz="2000" dirty="0" smtClean="0"/>
              <a:t>Mainstream political science and international relations tradition seeks to extract general principles and covering laws from account of past events, assumed to be basis for prediction of future.</a:t>
            </a:r>
          </a:p>
          <a:p>
            <a:pPr marL="0" indent="0">
              <a:buNone/>
            </a:pPr>
            <a:r>
              <a:rPr lang="en-GB" sz="2000" dirty="0"/>
              <a:t>A</a:t>
            </a:r>
            <a:r>
              <a:rPr lang="en-GB" sz="2000" dirty="0" smtClean="0"/>
              <a:t>scribes statements of characters in account to Thucydides himself, taken out of context; ignores role of chance and complexity in account.</a:t>
            </a:r>
            <a:endParaRPr lang="en-GB" sz="2000" dirty="0"/>
          </a:p>
        </p:txBody>
      </p:sp>
    </p:spTree>
    <p:extLst>
      <p:ext uri="{BB962C8B-B14F-4D97-AF65-F5344CB8AC3E}">
        <p14:creationId xmlns:p14="http://schemas.microsoft.com/office/powerpoint/2010/main" val="56836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9" presetClass="emph" presetSubtype="0" nodeType="withEffect">
                                  <p:stCondLst>
                                    <p:cond delay="0"/>
                                  </p:stCondLst>
                                  <p:childTnLst>
                                    <p:set>
                                      <p:cBhvr rctx="PPT">
                                        <p:cTn id="20" dur="indefinite"/>
                                        <p:tgtEl>
                                          <p:spTgt spid="3">
                                            <p:txEl>
                                              <p:pRg st="2" end="2"/>
                                            </p:txEl>
                                          </p:spTgt>
                                        </p:tgtEl>
                                        <p:attrNameLst>
                                          <p:attrName>style.opacity</p:attrName>
                                        </p:attrNameLst>
                                      </p:cBhvr>
                                      <p:to>
                                        <p:strVal val="0.5"/>
                                      </p:to>
                                    </p:set>
                                    <p:animEffect filter="image" prLst="opacity: 0.5">
                                      <p:cBhvr rctx="IE">
                                        <p:cTn id="21"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5259"/>
          </a:xfrm>
        </p:spPr>
        <p:txBody>
          <a:bodyPr/>
          <a:lstStyle/>
          <a:p>
            <a:r>
              <a:rPr lang="en-GB" sz="3200" dirty="0" smtClean="0"/>
              <a:t>Learning from Past Events? 2</a:t>
            </a:r>
            <a:endParaRPr lang="en-GB" sz="3200" dirty="0"/>
          </a:p>
        </p:txBody>
      </p:sp>
      <p:sp>
        <p:nvSpPr>
          <p:cNvPr id="3" name="Content Placeholder 2"/>
          <p:cNvSpPr>
            <a:spLocks noGrp="1"/>
          </p:cNvSpPr>
          <p:nvPr>
            <p:ph idx="1"/>
          </p:nvPr>
        </p:nvSpPr>
        <p:spPr>
          <a:xfrm>
            <a:off x="518160" y="740229"/>
            <a:ext cx="8229600" cy="5063853"/>
          </a:xfrm>
        </p:spPr>
        <p:txBody>
          <a:bodyPr/>
          <a:lstStyle/>
          <a:p>
            <a:pPr marL="0" indent="0">
              <a:spcAft>
                <a:spcPts val="600"/>
              </a:spcAft>
              <a:buNone/>
            </a:pPr>
            <a:r>
              <a:rPr lang="en-GB" sz="2000" dirty="0" smtClean="0"/>
              <a:t>3.82.4-5: Men assumed the right to reverse the usual values in the application of words to actions. Reckless audacity came to be thought of as comradely courage, while far-sighted hesitation became well-disguised cowardice; moderation was a front for unmanliness; and to understand everything was to accomplish nothing… The troublemaker was always to be trusted, one who opposed him was to be suspected.</a:t>
            </a:r>
          </a:p>
          <a:p>
            <a:pPr marL="0" indent="0">
              <a:spcAft>
                <a:spcPts val="1200"/>
              </a:spcAft>
              <a:buNone/>
            </a:pPr>
            <a:r>
              <a:rPr lang="en-GB" sz="2000" dirty="0" smtClean="0"/>
              <a:t>Hobbes, ‘To the Readers’: Look how much a man of understanding might have added to his experience, if he had then lived a beholder of their proceedings, and familiar with the men and business of the time: so much almost may he profit now, by attentive reading of the same.</a:t>
            </a:r>
          </a:p>
          <a:p>
            <a:pPr marL="0" indent="0">
              <a:buNone/>
            </a:pPr>
            <a:r>
              <a:rPr lang="en-GB" sz="2000" dirty="0" smtClean="0"/>
              <a:t>Other traditions focus on analogy: Thucydides’ account reveals certain tendencies or latencies, how people and states are likely to respond to given situations. Deliberately presented as exemplary?</a:t>
            </a:r>
          </a:p>
          <a:p>
            <a:pPr marL="0" indent="0">
              <a:buNone/>
            </a:pPr>
            <a:r>
              <a:rPr lang="en-GB" sz="2000" dirty="0" smtClean="0"/>
              <a:t>Limited value in predicting specific events, but expand understanding of complexity. Reading is itself an education in interpreting events.</a:t>
            </a:r>
            <a:endParaRPr lang="en-GB" sz="2000" dirty="0"/>
          </a:p>
        </p:txBody>
      </p:sp>
    </p:spTree>
    <p:extLst>
      <p:ext uri="{BB962C8B-B14F-4D97-AF65-F5344CB8AC3E}">
        <p14:creationId xmlns:p14="http://schemas.microsoft.com/office/powerpoint/2010/main" val="369199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9" presetClass="emph" presetSubtype="0" nodeType="withEffect">
                                  <p:stCondLst>
                                    <p:cond delay="0"/>
                                  </p:stCondLst>
                                  <p:childTnLst>
                                    <p:set>
                                      <p:cBhvr rctx="PPT">
                                        <p:cTn id="20" dur="indefinite"/>
                                        <p:tgtEl>
                                          <p:spTgt spid="3">
                                            <p:txEl>
                                              <p:pRg st="2" end="2"/>
                                            </p:txEl>
                                          </p:spTgt>
                                        </p:tgtEl>
                                        <p:attrNameLst>
                                          <p:attrName>style.opacity</p:attrName>
                                        </p:attrNameLst>
                                      </p:cBhvr>
                                      <p:to>
                                        <p:strVal val="0.5"/>
                                      </p:to>
                                    </p:set>
                                    <p:animEffect filter="image" prLst="opacity: 0.5">
                                      <p:cBhvr rctx="IE">
                                        <p:cTn id="21"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7842"/>
          </a:xfrm>
        </p:spPr>
        <p:txBody>
          <a:bodyPr/>
          <a:lstStyle/>
          <a:p>
            <a:r>
              <a:rPr lang="en-GB" sz="3200" dirty="0" smtClean="0"/>
              <a:t>Understanding Anticipation</a:t>
            </a:r>
            <a:endParaRPr lang="en-GB" sz="3200" dirty="0"/>
          </a:p>
        </p:txBody>
      </p:sp>
      <p:sp>
        <p:nvSpPr>
          <p:cNvPr id="3" name="Content Placeholder 2"/>
          <p:cNvSpPr>
            <a:spLocks noGrp="1"/>
          </p:cNvSpPr>
          <p:nvPr>
            <p:ph idx="1"/>
          </p:nvPr>
        </p:nvSpPr>
        <p:spPr>
          <a:xfrm>
            <a:off x="457200" y="792480"/>
            <a:ext cx="8229600" cy="5081270"/>
          </a:xfrm>
        </p:spPr>
        <p:txBody>
          <a:bodyPr/>
          <a:lstStyle/>
          <a:p>
            <a:pPr marL="0" indent="0">
              <a:buNone/>
            </a:pPr>
            <a:r>
              <a:rPr lang="en-GB" sz="2000" dirty="0" smtClean="0"/>
              <a:t>6.16.2: The Greeks had previously expected our city to have been exhausted by warfare, but they actually came to over-estimate its real strength because of the impressive presence I put up at Olympia… Such an achievement also adds to the sense of our underlying power.</a:t>
            </a:r>
          </a:p>
          <a:p>
            <a:pPr marL="0" indent="0">
              <a:spcAft>
                <a:spcPts val="1200"/>
              </a:spcAft>
              <a:buNone/>
            </a:pPr>
            <a:r>
              <a:rPr lang="en-GB" sz="2000" dirty="0" smtClean="0"/>
              <a:t>6.17.4: It is unlikely that a rabble of this kind will be of one mind in responding to any proposal or will act with a common purpose. More probably, </a:t>
            </a:r>
            <a:r>
              <a:rPr lang="en-GB" sz="2000" dirty="0"/>
              <a:t>e</a:t>
            </a:r>
            <a:r>
              <a:rPr lang="en-GB" sz="2000" dirty="0" smtClean="0"/>
              <a:t>ach of them would come over to us individually if they were attracted by what was said, especially if they are in a state of conflict, as we understand them to be.</a:t>
            </a:r>
          </a:p>
          <a:p>
            <a:pPr marL="0" indent="0">
              <a:buNone/>
            </a:pPr>
            <a:r>
              <a:rPr lang="en-GB" sz="2000" dirty="0" smtClean="0"/>
              <a:t>Recurring theme in Thucydides’ account: failures of anticipation and understanding, tendency to over-estimate own strength and under-estimate that of enemy, role of hope and other emotions in influencing decisions. Explores range of cognitive traps; beliefs v. reality.</a:t>
            </a:r>
          </a:p>
          <a:p>
            <a:pPr marL="0" indent="0">
              <a:buNone/>
            </a:pPr>
            <a:r>
              <a:rPr lang="en-GB" sz="2000" dirty="0" smtClean="0"/>
              <a:t>Emphasis on difficulty of acquiring genuine knowledge, and tendency to accept ideas without critical thought. Aims to teach critical thought?</a:t>
            </a:r>
            <a:endParaRPr lang="en-GB" sz="2000" dirty="0"/>
          </a:p>
        </p:txBody>
      </p:sp>
    </p:spTree>
    <p:extLst>
      <p:ext uri="{BB962C8B-B14F-4D97-AF65-F5344CB8AC3E}">
        <p14:creationId xmlns:p14="http://schemas.microsoft.com/office/powerpoint/2010/main" val="270975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354" y="345264"/>
            <a:ext cx="8681292" cy="5226861"/>
          </a:xfrm>
        </p:spPr>
      </p:pic>
    </p:spTree>
    <p:extLst>
      <p:ext uri="{BB962C8B-B14F-4D97-AF65-F5344CB8AC3E}">
        <p14:creationId xmlns:p14="http://schemas.microsoft.com/office/powerpoint/2010/main" val="182944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UOBtemplate 13 Feb">
  <a:themeElements>
    <a:clrScheme name="UOBtemplate 13 F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Btemplate 13 Fe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OBtemplate 13 F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Btemplate 13 F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Btemplate 13 F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Btemplate 13 F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Btemplate 13 F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Btemplate 13 F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Btemplate 13 F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Btemplate 13 F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Btemplate 13 F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Btemplate 13 F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Btemplate 13 F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Btemplate 13 F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UOB template subtitle in white bar 01 May</Template>
  <TotalTime>923</TotalTime>
  <Words>967</Words>
  <Application>Microsoft Office PowerPoint</Application>
  <PresentationFormat>On-screen Show (4:3)</PresentationFormat>
  <Paragraphs>39</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UOBtemplate 13 Feb</vt:lpstr>
      <vt:lpstr>Thucydides and the Classical Foundations of Anticipation</vt:lpstr>
      <vt:lpstr>Thucydides, c.460-c.400 BCE</vt:lpstr>
      <vt:lpstr>Thucydides’ Claim to Usefulness</vt:lpstr>
      <vt:lpstr>The ‘Thucydides Trap’</vt:lpstr>
      <vt:lpstr>PowerPoint Presentation</vt:lpstr>
      <vt:lpstr>Learning from Past Events? 1</vt:lpstr>
      <vt:lpstr>Learning from Past Events? 2</vt:lpstr>
      <vt:lpstr>Understanding Anticipation</vt:lpstr>
      <vt:lpstr>PowerPoint Presentation</vt:lpstr>
    </vt:vector>
  </TitlesOfParts>
  <Company>University of Bristol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dc:title>
  <dc:creator>isses</dc:creator>
  <cp:lastModifiedBy>NDG Morley</cp:lastModifiedBy>
  <cp:revision>107</cp:revision>
  <cp:lastPrinted>2015-11-02T12:17:58Z</cp:lastPrinted>
  <dcterms:created xsi:type="dcterms:W3CDTF">2007-05-01T15:00:58Z</dcterms:created>
  <dcterms:modified xsi:type="dcterms:W3CDTF">2015-11-10T10:39:25Z</dcterms:modified>
</cp:coreProperties>
</file>