
<file path=[Content_Types].xml><?xml version="1.0" encoding="utf-8"?>
<Types xmlns="http://schemas.openxmlformats.org/package/2006/content-types">
  <Default Extension="xml" ContentType="application/xml"/>
  <Default Extension="wm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614" r:id="rId2"/>
    <p:sldId id="736" r:id="rId3"/>
    <p:sldId id="731" r:id="rId4"/>
    <p:sldId id="671" r:id="rId5"/>
    <p:sldId id="636" r:id="rId6"/>
    <p:sldId id="638" r:id="rId7"/>
    <p:sldId id="732" r:id="rId8"/>
    <p:sldId id="663" r:id="rId9"/>
    <p:sldId id="664" r:id="rId10"/>
    <p:sldId id="665" r:id="rId11"/>
    <p:sldId id="666" r:id="rId12"/>
    <p:sldId id="667" r:id="rId13"/>
    <p:sldId id="668" r:id="rId14"/>
    <p:sldId id="669" r:id="rId15"/>
    <p:sldId id="644" r:id="rId16"/>
    <p:sldId id="645" r:id="rId17"/>
    <p:sldId id="646" r:id="rId18"/>
    <p:sldId id="647" r:id="rId19"/>
    <p:sldId id="653" r:id="rId20"/>
    <p:sldId id="654" r:id="rId21"/>
    <p:sldId id="648" r:id="rId22"/>
    <p:sldId id="735" r:id="rId23"/>
    <p:sldId id="733" r:id="rId24"/>
    <p:sldId id="737" r:id="rId25"/>
    <p:sldId id="655" r:id="rId26"/>
    <p:sldId id="656" r:id="rId27"/>
    <p:sldId id="657"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cruz" initials="c" lastIdx="8"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407" autoAdjust="0"/>
    <p:restoredTop sz="97893" autoAdjust="0"/>
  </p:normalViewPr>
  <p:slideViewPr>
    <p:cSldViewPr snapToGrid="0" snapToObjects="1">
      <p:cViewPr>
        <p:scale>
          <a:sx n="90" d="100"/>
          <a:sy n="90" d="100"/>
        </p:scale>
        <p:origin x="-2080" y="-640"/>
      </p:cViewPr>
      <p:guideLst>
        <p:guide orient="horz" pos="2160"/>
        <p:guide pos="2880"/>
      </p:guideLst>
    </p:cSldViewPr>
  </p:slideViewPr>
  <p:notesTextViewPr>
    <p:cViewPr>
      <p:scale>
        <a:sx n="100" d="100"/>
        <a:sy n="100" d="100"/>
      </p:scale>
      <p:origin x="0" y="0"/>
    </p:cViewPr>
  </p:notesTextViewPr>
  <p:sorterViewPr>
    <p:cViewPr>
      <p:scale>
        <a:sx n="111" d="100"/>
        <a:sy n="111" d="100"/>
      </p:scale>
      <p:origin x="0" y="2136"/>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commentAuthors" Target="commentAuthors.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3B859E-2812-3E4C-B40B-646E9FF5EB45}" type="doc">
      <dgm:prSet loTypeId="urn:microsoft.com/office/officeart/2005/8/layout/cycle7" loCatId="cycle" qsTypeId="urn:microsoft.com/office/officeart/2005/8/quickstyle/simple4" qsCatId="simple" csTypeId="urn:microsoft.com/office/officeart/2005/8/colors/accent1_2" csCatId="accent1" phldr="1"/>
      <dgm:spPr/>
      <dgm:t>
        <a:bodyPr/>
        <a:lstStyle/>
        <a:p>
          <a:endParaRPr lang="en-US"/>
        </a:p>
      </dgm:t>
    </dgm:pt>
    <dgm:pt modelId="{277D5A90-B618-E94C-A078-C023F31C33B9}">
      <dgm:prSet phldrT="[Text]" custT="1"/>
      <dgm:spPr>
        <a:solidFill>
          <a:srgbClr val="01B5F1"/>
        </a:solidFill>
        <a:effectLst/>
      </dgm:spPr>
      <dgm:t>
        <a:bodyPr/>
        <a:lstStyle/>
        <a:p>
          <a:r>
            <a:rPr lang="en-US" sz="2800" b="0" i="0" dirty="0">
              <a:latin typeface="DIN-Regular"/>
              <a:cs typeface="DIN-Regular"/>
            </a:rPr>
            <a:t>Narrative</a:t>
          </a:r>
          <a:r>
            <a:rPr lang="en-US" sz="3200" b="0" i="0" dirty="0">
              <a:latin typeface="DIN-Regular"/>
              <a:cs typeface="DIN-Regular"/>
            </a:rPr>
            <a:t> Capacity</a:t>
          </a:r>
        </a:p>
      </dgm:t>
    </dgm:pt>
    <dgm:pt modelId="{18034208-FE9F-8F47-8066-C2986E919900}" type="parTrans" cxnId="{E05E57E3-A8C8-3B4D-A788-4810CD02754E}">
      <dgm:prSet/>
      <dgm:spPr/>
      <dgm:t>
        <a:bodyPr/>
        <a:lstStyle/>
        <a:p>
          <a:endParaRPr lang="en-US"/>
        </a:p>
      </dgm:t>
    </dgm:pt>
    <dgm:pt modelId="{34974536-D1FF-AD4C-AAB8-5B6758A42576}" type="sibTrans" cxnId="{E05E57E3-A8C8-3B4D-A788-4810CD02754E}">
      <dgm:prSet/>
      <dgm:spPr>
        <a:solidFill>
          <a:srgbClr val="F1950A"/>
        </a:solidFill>
        <a:effectLst/>
      </dgm:spPr>
      <dgm:t>
        <a:bodyPr/>
        <a:lstStyle/>
        <a:p>
          <a:endParaRPr lang="en-US"/>
        </a:p>
      </dgm:t>
    </dgm:pt>
    <dgm:pt modelId="{95622C11-C52A-5049-B237-6CAD939C50CE}">
      <dgm:prSet phldrT="[Text]" custT="1"/>
      <dgm:spPr>
        <a:solidFill>
          <a:srgbClr val="FFCB28"/>
        </a:solidFill>
        <a:effectLst/>
      </dgm:spPr>
      <dgm:t>
        <a:bodyPr/>
        <a:lstStyle/>
        <a:p>
          <a:r>
            <a:rPr lang="en-US" sz="3200" b="0" i="0" dirty="0">
              <a:latin typeface="DIN-Regular"/>
              <a:cs typeface="DIN-Regular"/>
            </a:rPr>
            <a:t>Capacity to Reframe</a:t>
          </a:r>
        </a:p>
      </dgm:t>
    </dgm:pt>
    <dgm:pt modelId="{A221672F-2318-E149-BC90-2C2C39B3D43C}" type="parTrans" cxnId="{65B3BB61-EEC4-3143-93DA-EFA757C974E0}">
      <dgm:prSet/>
      <dgm:spPr/>
      <dgm:t>
        <a:bodyPr/>
        <a:lstStyle/>
        <a:p>
          <a:endParaRPr lang="en-US"/>
        </a:p>
      </dgm:t>
    </dgm:pt>
    <dgm:pt modelId="{1C01EB54-2FB3-AA45-88E4-D965BFB78CD7}" type="sibTrans" cxnId="{65B3BB61-EEC4-3143-93DA-EFA757C974E0}">
      <dgm:prSet/>
      <dgm:spPr>
        <a:solidFill>
          <a:srgbClr val="F1950A"/>
        </a:solidFill>
        <a:effectLst/>
      </dgm:spPr>
      <dgm:t>
        <a:bodyPr/>
        <a:lstStyle/>
        <a:p>
          <a:endParaRPr lang="en-US"/>
        </a:p>
      </dgm:t>
    </dgm:pt>
    <dgm:pt modelId="{78729854-33DC-3747-9293-57A3527C2BE7}">
      <dgm:prSet phldrT="[Text]" custT="1"/>
      <dgm:spPr>
        <a:solidFill>
          <a:srgbClr val="FF549D"/>
        </a:solidFill>
        <a:effectLst/>
      </dgm:spPr>
      <dgm:t>
        <a:bodyPr/>
        <a:lstStyle/>
        <a:p>
          <a:r>
            <a:rPr lang="en-US" sz="3200" b="0" i="0" dirty="0">
              <a:latin typeface="DIN-Regular"/>
              <a:cs typeface="DIN-Regular"/>
            </a:rPr>
            <a:t>Collective Intelligence</a:t>
          </a:r>
          <a:r>
            <a:rPr lang="en-US" sz="1400" b="0" i="0" dirty="0">
              <a:latin typeface="DIN-Regular"/>
              <a:cs typeface="DIN-Regular"/>
            </a:rPr>
            <a:t> </a:t>
          </a:r>
          <a:r>
            <a:rPr lang="en-US" sz="1000" b="0" i="0" dirty="0">
              <a:latin typeface="DIN-Regular"/>
              <a:cs typeface="DIN-Regular"/>
            </a:rPr>
            <a:t>(interactive sense making)</a:t>
          </a:r>
        </a:p>
      </dgm:t>
    </dgm:pt>
    <dgm:pt modelId="{E7CDA0E2-311A-9B44-89BD-9D7914060079}" type="parTrans" cxnId="{5E428E5E-8244-234D-829C-5E6C06A636E3}">
      <dgm:prSet/>
      <dgm:spPr/>
      <dgm:t>
        <a:bodyPr/>
        <a:lstStyle/>
        <a:p>
          <a:endParaRPr lang="en-US"/>
        </a:p>
      </dgm:t>
    </dgm:pt>
    <dgm:pt modelId="{D9C25D40-7CA2-ED47-9E2C-186263BC37C4}" type="sibTrans" cxnId="{5E428E5E-8244-234D-829C-5E6C06A636E3}">
      <dgm:prSet/>
      <dgm:spPr>
        <a:solidFill>
          <a:srgbClr val="F1950A"/>
        </a:solidFill>
        <a:effectLst/>
      </dgm:spPr>
      <dgm:t>
        <a:bodyPr/>
        <a:lstStyle/>
        <a:p>
          <a:endParaRPr lang="en-US"/>
        </a:p>
      </dgm:t>
    </dgm:pt>
    <dgm:pt modelId="{A8046E8C-5DB9-F74C-BCED-E592F0FB9824}" type="pres">
      <dgm:prSet presAssocID="{1F3B859E-2812-3E4C-B40B-646E9FF5EB45}" presName="Name0" presStyleCnt="0">
        <dgm:presLayoutVars>
          <dgm:dir/>
          <dgm:resizeHandles val="exact"/>
        </dgm:presLayoutVars>
      </dgm:prSet>
      <dgm:spPr/>
      <dgm:t>
        <a:bodyPr/>
        <a:lstStyle/>
        <a:p>
          <a:endParaRPr lang="en-US"/>
        </a:p>
      </dgm:t>
    </dgm:pt>
    <dgm:pt modelId="{10FE1F73-59E1-EE4D-9526-2716D553FAF3}" type="pres">
      <dgm:prSet presAssocID="{277D5A90-B618-E94C-A078-C023F31C33B9}" presName="node" presStyleLbl="node1" presStyleIdx="0" presStyleCnt="3" custScaleX="107845" custScaleY="130624" custRadScaleRad="86554" custRadScaleInc="752">
        <dgm:presLayoutVars>
          <dgm:bulletEnabled val="1"/>
        </dgm:presLayoutVars>
      </dgm:prSet>
      <dgm:spPr/>
      <dgm:t>
        <a:bodyPr/>
        <a:lstStyle/>
        <a:p>
          <a:endParaRPr lang="en-US"/>
        </a:p>
      </dgm:t>
    </dgm:pt>
    <dgm:pt modelId="{43544813-D0E8-9C41-8FD1-E9A3A67ED1BE}" type="pres">
      <dgm:prSet presAssocID="{34974536-D1FF-AD4C-AAB8-5B6758A42576}" presName="sibTrans" presStyleLbl="sibTrans2D1" presStyleIdx="0" presStyleCnt="3" custScaleX="205646" custScaleY="59309"/>
      <dgm:spPr/>
      <dgm:t>
        <a:bodyPr/>
        <a:lstStyle/>
        <a:p>
          <a:endParaRPr lang="en-US"/>
        </a:p>
      </dgm:t>
    </dgm:pt>
    <dgm:pt modelId="{E8874DC3-EEE8-454A-A0F3-4B61E7C0C75C}" type="pres">
      <dgm:prSet presAssocID="{34974536-D1FF-AD4C-AAB8-5B6758A42576}" presName="connectorText" presStyleLbl="sibTrans2D1" presStyleIdx="0" presStyleCnt="3"/>
      <dgm:spPr/>
      <dgm:t>
        <a:bodyPr/>
        <a:lstStyle/>
        <a:p>
          <a:endParaRPr lang="en-US"/>
        </a:p>
      </dgm:t>
    </dgm:pt>
    <dgm:pt modelId="{C8C5885F-1B4D-AD45-A70D-2FD5FA6CE73D}" type="pres">
      <dgm:prSet presAssocID="{95622C11-C52A-5049-B237-6CAD939C50CE}" presName="node" presStyleLbl="node1" presStyleIdx="1" presStyleCnt="3" custScaleX="117833" custScaleY="130624" custRadScaleRad="107262" custRadScaleInc="-4231">
        <dgm:presLayoutVars>
          <dgm:bulletEnabled val="1"/>
        </dgm:presLayoutVars>
      </dgm:prSet>
      <dgm:spPr/>
      <dgm:t>
        <a:bodyPr/>
        <a:lstStyle/>
        <a:p>
          <a:endParaRPr lang="en-US"/>
        </a:p>
      </dgm:t>
    </dgm:pt>
    <dgm:pt modelId="{2C9F97DC-07E3-9A4D-87DF-DEDB8C9D3E23}" type="pres">
      <dgm:prSet presAssocID="{1C01EB54-2FB3-AA45-88E4-D965BFB78CD7}" presName="sibTrans" presStyleLbl="sibTrans2D1" presStyleIdx="1" presStyleCnt="3" custScaleX="122935" custScaleY="52540"/>
      <dgm:spPr/>
      <dgm:t>
        <a:bodyPr/>
        <a:lstStyle/>
        <a:p>
          <a:endParaRPr lang="en-US"/>
        </a:p>
      </dgm:t>
    </dgm:pt>
    <dgm:pt modelId="{E48535F3-CC77-5140-BFBC-066A26204753}" type="pres">
      <dgm:prSet presAssocID="{1C01EB54-2FB3-AA45-88E4-D965BFB78CD7}" presName="connectorText" presStyleLbl="sibTrans2D1" presStyleIdx="1" presStyleCnt="3"/>
      <dgm:spPr/>
      <dgm:t>
        <a:bodyPr/>
        <a:lstStyle/>
        <a:p>
          <a:endParaRPr lang="en-US"/>
        </a:p>
      </dgm:t>
    </dgm:pt>
    <dgm:pt modelId="{70BD748A-B42A-954B-9386-C5236B4E7BBF}" type="pres">
      <dgm:prSet presAssocID="{78729854-33DC-3747-9293-57A3527C2BE7}" presName="node" presStyleLbl="node1" presStyleIdx="2" presStyleCnt="3" custScaleX="120674" custScaleY="130624" custRadScaleRad="104204" custRadScaleInc="2210">
        <dgm:presLayoutVars>
          <dgm:bulletEnabled val="1"/>
        </dgm:presLayoutVars>
      </dgm:prSet>
      <dgm:spPr/>
      <dgm:t>
        <a:bodyPr/>
        <a:lstStyle/>
        <a:p>
          <a:endParaRPr lang="en-US"/>
        </a:p>
      </dgm:t>
    </dgm:pt>
    <dgm:pt modelId="{469C36E8-A19B-D14F-BB9B-51069B8AC78F}" type="pres">
      <dgm:prSet presAssocID="{D9C25D40-7CA2-ED47-9E2C-186263BC37C4}" presName="sibTrans" presStyleLbl="sibTrans2D1" presStyleIdx="2" presStyleCnt="3" custScaleX="205646" custScaleY="55283"/>
      <dgm:spPr/>
      <dgm:t>
        <a:bodyPr/>
        <a:lstStyle/>
        <a:p>
          <a:endParaRPr lang="en-US"/>
        </a:p>
      </dgm:t>
    </dgm:pt>
    <dgm:pt modelId="{E9FEA186-FB5A-0541-93B2-BEB4CAF3694D}" type="pres">
      <dgm:prSet presAssocID="{D9C25D40-7CA2-ED47-9E2C-186263BC37C4}" presName="connectorText" presStyleLbl="sibTrans2D1" presStyleIdx="2" presStyleCnt="3"/>
      <dgm:spPr/>
      <dgm:t>
        <a:bodyPr/>
        <a:lstStyle/>
        <a:p>
          <a:endParaRPr lang="en-US"/>
        </a:p>
      </dgm:t>
    </dgm:pt>
  </dgm:ptLst>
  <dgm:cxnLst>
    <dgm:cxn modelId="{65B3BB61-EEC4-3143-93DA-EFA757C974E0}" srcId="{1F3B859E-2812-3E4C-B40B-646E9FF5EB45}" destId="{95622C11-C52A-5049-B237-6CAD939C50CE}" srcOrd="1" destOrd="0" parTransId="{A221672F-2318-E149-BC90-2C2C39B3D43C}" sibTransId="{1C01EB54-2FB3-AA45-88E4-D965BFB78CD7}"/>
    <dgm:cxn modelId="{03931F12-1D57-744F-9946-2D5D84F08D6F}" type="presOf" srcId="{1F3B859E-2812-3E4C-B40B-646E9FF5EB45}" destId="{A8046E8C-5DB9-F74C-BCED-E592F0FB9824}" srcOrd="0" destOrd="0" presId="urn:microsoft.com/office/officeart/2005/8/layout/cycle7"/>
    <dgm:cxn modelId="{58A1B985-E9FB-C54C-AAEA-FD8F6117A3F8}" type="presOf" srcId="{277D5A90-B618-E94C-A078-C023F31C33B9}" destId="{10FE1F73-59E1-EE4D-9526-2716D553FAF3}" srcOrd="0" destOrd="0" presId="urn:microsoft.com/office/officeart/2005/8/layout/cycle7"/>
    <dgm:cxn modelId="{32804E17-211B-E24F-98FF-8C7ABAF0562C}" type="presOf" srcId="{78729854-33DC-3747-9293-57A3527C2BE7}" destId="{70BD748A-B42A-954B-9386-C5236B4E7BBF}" srcOrd="0" destOrd="0" presId="urn:microsoft.com/office/officeart/2005/8/layout/cycle7"/>
    <dgm:cxn modelId="{D03795CB-8148-DA43-8B3D-3053D2798B69}" type="presOf" srcId="{1C01EB54-2FB3-AA45-88E4-D965BFB78CD7}" destId="{2C9F97DC-07E3-9A4D-87DF-DEDB8C9D3E23}" srcOrd="0" destOrd="0" presId="urn:microsoft.com/office/officeart/2005/8/layout/cycle7"/>
    <dgm:cxn modelId="{9932DC4A-8ECF-2945-8424-E222B3210405}" type="presOf" srcId="{1C01EB54-2FB3-AA45-88E4-D965BFB78CD7}" destId="{E48535F3-CC77-5140-BFBC-066A26204753}" srcOrd="1" destOrd="0" presId="urn:microsoft.com/office/officeart/2005/8/layout/cycle7"/>
    <dgm:cxn modelId="{2CA9673B-0E50-8246-A3E6-7F8C60265EAF}" type="presOf" srcId="{D9C25D40-7CA2-ED47-9E2C-186263BC37C4}" destId="{469C36E8-A19B-D14F-BB9B-51069B8AC78F}" srcOrd="0" destOrd="0" presId="urn:microsoft.com/office/officeart/2005/8/layout/cycle7"/>
    <dgm:cxn modelId="{EF5A97C9-EC95-E145-B9C3-A65594262B3D}" type="presOf" srcId="{95622C11-C52A-5049-B237-6CAD939C50CE}" destId="{C8C5885F-1B4D-AD45-A70D-2FD5FA6CE73D}" srcOrd="0" destOrd="0" presId="urn:microsoft.com/office/officeart/2005/8/layout/cycle7"/>
    <dgm:cxn modelId="{E05E57E3-A8C8-3B4D-A788-4810CD02754E}" srcId="{1F3B859E-2812-3E4C-B40B-646E9FF5EB45}" destId="{277D5A90-B618-E94C-A078-C023F31C33B9}" srcOrd="0" destOrd="0" parTransId="{18034208-FE9F-8F47-8066-C2986E919900}" sibTransId="{34974536-D1FF-AD4C-AAB8-5B6758A42576}"/>
    <dgm:cxn modelId="{5E428E5E-8244-234D-829C-5E6C06A636E3}" srcId="{1F3B859E-2812-3E4C-B40B-646E9FF5EB45}" destId="{78729854-33DC-3747-9293-57A3527C2BE7}" srcOrd="2" destOrd="0" parTransId="{E7CDA0E2-311A-9B44-89BD-9D7914060079}" sibTransId="{D9C25D40-7CA2-ED47-9E2C-186263BC37C4}"/>
    <dgm:cxn modelId="{EC86C1DE-67DA-A944-8D16-B2A043ED91E5}" type="presOf" srcId="{34974536-D1FF-AD4C-AAB8-5B6758A42576}" destId="{43544813-D0E8-9C41-8FD1-E9A3A67ED1BE}" srcOrd="0" destOrd="0" presId="urn:microsoft.com/office/officeart/2005/8/layout/cycle7"/>
    <dgm:cxn modelId="{3519665C-D49D-B549-8D2D-8FA4AAF1B088}" type="presOf" srcId="{34974536-D1FF-AD4C-AAB8-5B6758A42576}" destId="{E8874DC3-EEE8-454A-A0F3-4B61E7C0C75C}" srcOrd="1" destOrd="0" presId="urn:microsoft.com/office/officeart/2005/8/layout/cycle7"/>
    <dgm:cxn modelId="{919D1EC1-E6FE-BB4F-8BD5-2EE6276317DD}" type="presOf" srcId="{D9C25D40-7CA2-ED47-9E2C-186263BC37C4}" destId="{E9FEA186-FB5A-0541-93B2-BEB4CAF3694D}" srcOrd="1" destOrd="0" presId="urn:microsoft.com/office/officeart/2005/8/layout/cycle7"/>
    <dgm:cxn modelId="{B9E39802-74F6-9E46-A3C8-98A473F709A6}" type="presParOf" srcId="{A8046E8C-5DB9-F74C-BCED-E592F0FB9824}" destId="{10FE1F73-59E1-EE4D-9526-2716D553FAF3}" srcOrd="0" destOrd="0" presId="urn:microsoft.com/office/officeart/2005/8/layout/cycle7"/>
    <dgm:cxn modelId="{660664AA-8C46-174C-A957-97FB7A2A2988}" type="presParOf" srcId="{A8046E8C-5DB9-F74C-BCED-E592F0FB9824}" destId="{43544813-D0E8-9C41-8FD1-E9A3A67ED1BE}" srcOrd="1" destOrd="0" presId="urn:microsoft.com/office/officeart/2005/8/layout/cycle7"/>
    <dgm:cxn modelId="{31385459-D754-CA4C-9F98-0ADE1544B0F8}" type="presParOf" srcId="{43544813-D0E8-9C41-8FD1-E9A3A67ED1BE}" destId="{E8874DC3-EEE8-454A-A0F3-4B61E7C0C75C}" srcOrd="0" destOrd="0" presId="urn:microsoft.com/office/officeart/2005/8/layout/cycle7"/>
    <dgm:cxn modelId="{B07F8B37-98D8-C343-B598-736F2D93A606}" type="presParOf" srcId="{A8046E8C-5DB9-F74C-BCED-E592F0FB9824}" destId="{C8C5885F-1B4D-AD45-A70D-2FD5FA6CE73D}" srcOrd="2" destOrd="0" presId="urn:microsoft.com/office/officeart/2005/8/layout/cycle7"/>
    <dgm:cxn modelId="{050A1C69-6700-D94C-B68B-3986669C2003}" type="presParOf" srcId="{A8046E8C-5DB9-F74C-BCED-E592F0FB9824}" destId="{2C9F97DC-07E3-9A4D-87DF-DEDB8C9D3E23}" srcOrd="3" destOrd="0" presId="urn:microsoft.com/office/officeart/2005/8/layout/cycle7"/>
    <dgm:cxn modelId="{9A150C5F-DDFA-7A4B-A211-67CCA7ABC489}" type="presParOf" srcId="{2C9F97DC-07E3-9A4D-87DF-DEDB8C9D3E23}" destId="{E48535F3-CC77-5140-BFBC-066A26204753}" srcOrd="0" destOrd="0" presId="urn:microsoft.com/office/officeart/2005/8/layout/cycle7"/>
    <dgm:cxn modelId="{CD6B4DD2-87BC-0C49-B9A1-13AE580E7777}" type="presParOf" srcId="{A8046E8C-5DB9-F74C-BCED-E592F0FB9824}" destId="{70BD748A-B42A-954B-9386-C5236B4E7BBF}" srcOrd="4" destOrd="0" presId="urn:microsoft.com/office/officeart/2005/8/layout/cycle7"/>
    <dgm:cxn modelId="{373DDE5D-872A-A340-9C62-BAC48AF4EF1F}" type="presParOf" srcId="{A8046E8C-5DB9-F74C-BCED-E592F0FB9824}" destId="{469C36E8-A19B-D14F-BB9B-51069B8AC78F}" srcOrd="5" destOrd="0" presId="urn:microsoft.com/office/officeart/2005/8/layout/cycle7"/>
    <dgm:cxn modelId="{67F3B329-2C5A-7642-B05A-040AC41B0A9B}" type="presParOf" srcId="{469C36E8-A19B-D14F-BB9B-51069B8AC78F}" destId="{E9FEA186-FB5A-0541-93B2-BEB4CAF3694D}"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FE1F73-59E1-EE4D-9526-2716D553FAF3}">
      <dsp:nvSpPr>
        <dsp:cNvPr id="0" name=""/>
        <dsp:cNvSpPr/>
      </dsp:nvSpPr>
      <dsp:spPr>
        <a:xfrm>
          <a:off x="1858446" y="108922"/>
          <a:ext cx="2245246" cy="1359743"/>
        </a:xfrm>
        <a:prstGeom prst="roundRect">
          <a:avLst>
            <a:gd name="adj" fmla="val 10000"/>
          </a:avLst>
        </a:prstGeom>
        <a:solidFill>
          <a:srgbClr val="01B5F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0" i="0" kern="1200" dirty="0">
              <a:latin typeface="DIN-Regular"/>
              <a:cs typeface="DIN-Regular"/>
            </a:rPr>
            <a:t>Narrative</a:t>
          </a:r>
          <a:r>
            <a:rPr lang="en-US" sz="3200" b="0" i="0" kern="1200" dirty="0">
              <a:latin typeface="DIN-Regular"/>
              <a:cs typeface="DIN-Regular"/>
            </a:rPr>
            <a:t> Capacity</a:t>
          </a:r>
        </a:p>
      </dsp:txBody>
      <dsp:txXfrm>
        <a:off x="1898272" y="148748"/>
        <a:ext cx="2165594" cy="1280091"/>
      </dsp:txXfrm>
    </dsp:sp>
    <dsp:sp modelId="{43544813-D0E8-9C41-8FD1-E9A3A67ED1BE}">
      <dsp:nvSpPr>
        <dsp:cNvPr id="0" name=""/>
        <dsp:cNvSpPr/>
      </dsp:nvSpPr>
      <dsp:spPr>
        <a:xfrm rot="3463162">
          <a:off x="3047570" y="2030975"/>
          <a:ext cx="1572872" cy="216083"/>
        </a:xfrm>
        <a:prstGeom prst="leftRightArrow">
          <a:avLst>
            <a:gd name="adj1" fmla="val 60000"/>
            <a:gd name="adj2" fmla="val 50000"/>
          </a:avLst>
        </a:prstGeom>
        <a:solidFill>
          <a:srgbClr val="F1950A"/>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3112395" y="2074192"/>
        <a:ext cx="1443222" cy="129649"/>
      </dsp:txXfrm>
    </dsp:sp>
    <dsp:sp modelId="{C8C5885F-1B4D-AD45-A70D-2FD5FA6CE73D}">
      <dsp:nvSpPr>
        <dsp:cNvPr id="0" name=""/>
        <dsp:cNvSpPr/>
      </dsp:nvSpPr>
      <dsp:spPr>
        <a:xfrm>
          <a:off x="3460349" y="2809369"/>
          <a:ext cx="2453188" cy="1359743"/>
        </a:xfrm>
        <a:prstGeom prst="roundRect">
          <a:avLst>
            <a:gd name="adj" fmla="val 10000"/>
          </a:avLst>
        </a:prstGeom>
        <a:solidFill>
          <a:srgbClr val="FFCB28"/>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0" i="0" kern="1200" dirty="0">
              <a:latin typeface="DIN-Regular"/>
              <a:cs typeface="DIN-Regular"/>
            </a:rPr>
            <a:t>Capacity to Reframe</a:t>
          </a:r>
        </a:p>
      </dsp:txBody>
      <dsp:txXfrm>
        <a:off x="3500175" y="2849195"/>
        <a:ext cx="2373536" cy="1280091"/>
      </dsp:txXfrm>
    </dsp:sp>
    <dsp:sp modelId="{2C9F97DC-07E3-9A4D-87DF-DEDB8C9D3E23}">
      <dsp:nvSpPr>
        <dsp:cNvPr id="0" name=""/>
        <dsp:cNvSpPr/>
      </dsp:nvSpPr>
      <dsp:spPr>
        <a:xfrm rot="10789366">
          <a:off x="2512192" y="3398803"/>
          <a:ext cx="940261" cy="191422"/>
        </a:xfrm>
        <a:prstGeom prst="leftRightArrow">
          <a:avLst>
            <a:gd name="adj1" fmla="val 60000"/>
            <a:gd name="adj2" fmla="val 50000"/>
          </a:avLst>
        </a:prstGeom>
        <a:solidFill>
          <a:srgbClr val="F1950A"/>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10800000">
        <a:off x="2569619" y="3437087"/>
        <a:ext cx="825407" cy="114854"/>
      </dsp:txXfrm>
    </dsp:sp>
    <dsp:sp modelId="{70BD748A-B42A-954B-9386-C5236B4E7BBF}">
      <dsp:nvSpPr>
        <dsp:cNvPr id="0" name=""/>
        <dsp:cNvSpPr/>
      </dsp:nvSpPr>
      <dsp:spPr>
        <a:xfrm>
          <a:off x="-8037" y="2820006"/>
          <a:ext cx="2512335" cy="1359743"/>
        </a:xfrm>
        <a:prstGeom prst="roundRect">
          <a:avLst>
            <a:gd name="adj" fmla="val 10000"/>
          </a:avLst>
        </a:prstGeom>
        <a:solidFill>
          <a:srgbClr val="FF549D"/>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0" i="0" kern="1200" dirty="0">
              <a:latin typeface="DIN-Regular"/>
              <a:cs typeface="DIN-Regular"/>
            </a:rPr>
            <a:t>Collective Intelligence</a:t>
          </a:r>
          <a:r>
            <a:rPr lang="en-US" sz="1400" b="0" i="0" kern="1200" dirty="0">
              <a:latin typeface="DIN-Regular"/>
              <a:cs typeface="DIN-Regular"/>
            </a:rPr>
            <a:t> </a:t>
          </a:r>
          <a:r>
            <a:rPr lang="en-US" sz="1000" b="0" i="0" kern="1200" dirty="0">
              <a:latin typeface="DIN-Regular"/>
              <a:cs typeface="DIN-Regular"/>
            </a:rPr>
            <a:t>(interactive sense making)</a:t>
          </a:r>
        </a:p>
      </dsp:txBody>
      <dsp:txXfrm>
        <a:off x="31789" y="2859832"/>
        <a:ext cx="2432683" cy="1280091"/>
      </dsp:txXfrm>
    </dsp:sp>
    <dsp:sp modelId="{469C36E8-A19B-D14F-BB9B-51069B8AC78F}">
      <dsp:nvSpPr>
        <dsp:cNvPr id="0" name=""/>
        <dsp:cNvSpPr/>
      </dsp:nvSpPr>
      <dsp:spPr>
        <a:xfrm rot="18155216">
          <a:off x="1328163" y="2043628"/>
          <a:ext cx="1572872" cy="201415"/>
        </a:xfrm>
        <a:prstGeom prst="leftRightArrow">
          <a:avLst>
            <a:gd name="adj1" fmla="val 60000"/>
            <a:gd name="adj2" fmla="val 50000"/>
          </a:avLst>
        </a:prstGeom>
        <a:solidFill>
          <a:srgbClr val="F1950A"/>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1388588" y="2083911"/>
        <a:ext cx="1452023" cy="120849"/>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5117E8-02A6-C64F-A8EB-8C8FEE7B8954}" type="datetimeFigureOut">
              <a:rPr lang="en-US" smtClean="0"/>
              <a:pPr/>
              <a:t>11/11/15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AFBEEF-B57F-0D49-8EC8-C97F9B23092D}" type="slidenum">
              <a:rPr lang="en-US" smtClean="0"/>
              <a:pPr/>
              <a:t>‹#›</a:t>
            </a:fld>
            <a:endParaRPr lang="en-US"/>
          </a:p>
        </p:txBody>
      </p:sp>
    </p:spTree>
    <p:extLst>
      <p:ext uri="{BB962C8B-B14F-4D97-AF65-F5344CB8AC3E}">
        <p14:creationId xmlns:p14="http://schemas.microsoft.com/office/powerpoint/2010/main" val="32868647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0864D78-B7D7-0C47-AFD0-5EB08B094F02}"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C8B4C694-AE8C-CE4E-86A2-AE5CD463788B}" type="slidenum">
              <a:rPr lang="fr-FR" smtClean="0"/>
              <a:pPr/>
              <a:t>18</a:t>
            </a:fld>
            <a:endParaRPr lang="fr-FR"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http://3.bp.blogspot.com/-7ILonOKQ1gE/Th0Y2AxQIGI/</a:t>
            </a:r>
            <a:r>
              <a:rPr lang="en-US" dirty="0" err="1" smtClean="0"/>
              <a:t>AAAAAAAAAEg</a:t>
            </a:r>
            <a:r>
              <a:rPr lang="en-US" dirty="0" smtClean="0"/>
              <a:t>/jPJjXAv2Qbg/s1600/Great+Leap+Forward+03.jpg</a:t>
            </a:r>
            <a:endParaRPr lang="en-US" dirty="0"/>
          </a:p>
        </p:txBody>
      </p:sp>
      <p:sp>
        <p:nvSpPr>
          <p:cNvPr id="4" name="Slide Number Placeholder 3"/>
          <p:cNvSpPr>
            <a:spLocks noGrp="1"/>
          </p:cNvSpPr>
          <p:nvPr>
            <p:ph type="sldNum" sz="quarter" idx="10"/>
          </p:nvPr>
        </p:nvSpPr>
        <p:spPr/>
        <p:txBody>
          <a:bodyPr/>
          <a:lstStyle/>
          <a:p>
            <a:fld id="{664B9030-36C3-B54B-BE13-FDDDCA12A0A8}" type="slidenum">
              <a:rPr lang="en-US" smtClean="0"/>
              <a:t>25</a:t>
            </a:fld>
            <a:endParaRPr lang="en-US"/>
          </a:p>
        </p:txBody>
      </p:sp>
    </p:spTree>
    <p:extLst>
      <p:ext uri="{BB962C8B-B14F-4D97-AF65-F5344CB8AC3E}">
        <p14:creationId xmlns:p14="http://schemas.microsoft.com/office/powerpoint/2010/main" val="4177699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noFill/>
          <a:ln>
            <a:miter lim="800000"/>
            <a:headEnd/>
            <a:tailEnd/>
          </a:ln>
        </p:spPr>
        <p:txBody>
          <a:bodyPr/>
          <a:lstStyle/>
          <a:p>
            <a:fld id="{5B81CDCF-8D49-D249-B641-6E627FBF7BB8}" type="slidenum">
              <a:rPr lang="fr-FR">
                <a:latin typeface="Calibri" charset="0"/>
                <a:ea typeface="ＭＳ Ｐゴシック" charset="-128"/>
                <a:cs typeface="ＭＳ Ｐゴシック" charset="-128"/>
              </a:rPr>
              <a:pPr/>
              <a:t>27</a:t>
            </a:fld>
            <a:endParaRPr lang="fr-FR">
              <a:latin typeface="Calibri" charset="0"/>
              <a:ea typeface="ＭＳ Ｐゴシック" charset="-128"/>
              <a:cs typeface="ＭＳ Ｐゴシック" charset="-128"/>
            </a:endParaRPr>
          </a:p>
        </p:txBody>
      </p:sp>
      <p:sp>
        <p:nvSpPr>
          <p:cNvPr id="819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1924" name="Rectangle 3"/>
          <p:cNvSpPr>
            <a:spLocks noGrp="1" noChangeArrowheads="1"/>
          </p:cNvSpPr>
          <p:nvPr>
            <p:ph type="body" idx="1"/>
          </p:nvPr>
        </p:nvSpPr>
        <p:spPr bwMode="auto">
          <a:noFill/>
        </p:spPr>
        <p:txBody>
          <a:bodyPr/>
          <a:lstStyle/>
          <a:p>
            <a:pPr eaLnBrk="1" hangingPunct="1">
              <a:spcBef>
                <a:spcPct val="0"/>
              </a:spcBef>
            </a:pPr>
            <a:endParaRPr lang="en-US" smtClean="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4" Type="http://schemas.openxmlformats.org/officeDocument/2006/relationships/image" Target="../media/image1.png"/><Relationship Id="rId1" Type="http://schemas.microsoft.com/office/2007/relationships/media" Target="../media/media1.wmv"/><Relationship Id="rId2" Type="http://schemas.openxmlformats.org/officeDocument/2006/relationships/video" Target="../media/media1.wmv"/></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B97D0B-256E-0A4E-97F6-E5AE29F52054}" type="datetimeFigureOut">
              <a:rPr lang="en-US" smtClean="0"/>
              <a:pPr/>
              <a:t>11/11/15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F847D-C8D9-CA4E-AD5D-AA25646CF53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B97D0B-256E-0A4E-97F6-E5AE29F52054}" type="datetimeFigureOut">
              <a:rPr lang="en-US" smtClean="0"/>
              <a:pPr/>
              <a:t>11/11/15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F847D-C8D9-CA4E-AD5D-AA25646CF53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B97D0B-256E-0A4E-97F6-E5AE29F52054}" type="datetimeFigureOut">
              <a:rPr lang="en-US" smtClean="0"/>
              <a:pPr/>
              <a:t>11/11/15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F847D-C8D9-CA4E-AD5D-AA25646CF53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fr-FR"/>
          </a:p>
        </p:txBody>
      </p:sp>
      <p:sp>
        <p:nvSpPr>
          <p:cNvPr id="6" name="Footer Placeholder 4"/>
          <p:cNvSpPr>
            <a:spLocks noGrp="1"/>
          </p:cNvSpPr>
          <p:nvPr>
            <p:ph type="ftr" sz="quarter" idx="11"/>
          </p:nvPr>
        </p:nvSpPr>
        <p:spPr/>
        <p:txBody>
          <a:bodyPr/>
          <a:lstStyle>
            <a:lvl1pPr>
              <a:defRPr/>
            </a:lvl1pPr>
          </a:lstStyle>
          <a:p>
            <a:pPr>
              <a:defRPr/>
            </a:pPr>
            <a:endParaRPr lang="fr-FR"/>
          </a:p>
        </p:txBody>
      </p:sp>
      <p:sp>
        <p:nvSpPr>
          <p:cNvPr id="7" name="Slide Number Placeholder 5"/>
          <p:cNvSpPr>
            <a:spLocks noGrp="1"/>
          </p:cNvSpPr>
          <p:nvPr>
            <p:ph type="sldNum" sz="quarter" idx="12"/>
          </p:nvPr>
        </p:nvSpPr>
        <p:spPr/>
        <p:txBody>
          <a:bodyPr/>
          <a:lstStyle>
            <a:lvl1pPr>
              <a:defRPr/>
            </a:lvl1pPr>
          </a:lstStyle>
          <a:p>
            <a:pPr>
              <a:defRPr/>
            </a:pPr>
            <a:fld id="{888B46AC-82FE-974B-B041-3329E68C3444}" type="slidenum">
              <a:rPr lang="fr-FR"/>
              <a:pPr>
                <a:defRPr/>
              </a:pPr>
              <a:t>‹#›</a:t>
            </a:fld>
            <a:endParaRPr lang="fr-FR"/>
          </a:p>
        </p:txBody>
      </p:sp>
    </p:spTree>
  </p:cSld>
  <p:clrMapOvr>
    <a:masterClrMapping/>
  </p:clrMapOvr>
  <p:transition xmlns:p14="http://schemas.microsoft.com/office/powerpoint/2010/main" spd="med">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earth_lightbeams_title.mov">
            <a:hlinkClick r:id="" action="ppaction://media"/>
          </p:cNvPr>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234003267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90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41B899BC-AE00-412B-8C27-A260AF5E8F43}" type="slidenum">
              <a:rPr lang="en-GB"/>
              <a:pPr/>
              <a:t>‹#›</a:t>
            </a:fld>
            <a:endParaRPr lang="en-GB"/>
          </a:p>
        </p:txBody>
      </p:sp>
    </p:spTree>
    <p:extLst>
      <p:ext uri="{BB962C8B-B14F-4D97-AF65-F5344CB8AC3E}">
        <p14:creationId xmlns:p14="http://schemas.microsoft.com/office/powerpoint/2010/main" val="2015019747"/>
      </p:ext>
    </p:extLst>
  </p:cSld>
  <p:clrMapOvr>
    <a:masterClrMapping/>
  </p:clrMapOvr>
  <p:transition xmlns:p14="http://schemas.microsoft.com/office/powerpoint/2010/main" spd="med">
    <p:zoom/>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B97D0B-256E-0A4E-97F6-E5AE29F52054}" type="datetimeFigureOut">
              <a:rPr lang="en-US" smtClean="0"/>
              <a:pPr/>
              <a:t>11/11/15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F847D-C8D9-CA4E-AD5D-AA25646CF53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B97D0B-256E-0A4E-97F6-E5AE29F52054}" type="datetimeFigureOut">
              <a:rPr lang="en-US" smtClean="0"/>
              <a:pPr/>
              <a:t>11/11/15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F847D-C8D9-CA4E-AD5D-AA25646CF53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B97D0B-256E-0A4E-97F6-E5AE29F52054}" type="datetimeFigureOut">
              <a:rPr lang="en-US" smtClean="0"/>
              <a:pPr/>
              <a:t>11/11/15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EF847D-C8D9-CA4E-AD5D-AA25646CF53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B97D0B-256E-0A4E-97F6-E5AE29F52054}" type="datetimeFigureOut">
              <a:rPr lang="en-US" smtClean="0"/>
              <a:pPr/>
              <a:t>11/11/15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EF847D-C8D9-CA4E-AD5D-AA25646CF53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B97D0B-256E-0A4E-97F6-E5AE29F52054}" type="datetimeFigureOut">
              <a:rPr lang="en-US" smtClean="0"/>
              <a:pPr/>
              <a:t>11/11/15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EF847D-C8D9-CA4E-AD5D-AA25646CF53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B97D0B-256E-0A4E-97F6-E5AE29F52054}" type="datetimeFigureOut">
              <a:rPr lang="en-US" smtClean="0"/>
              <a:pPr/>
              <a:t>11/11/15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EF847D-C8D9-CA4E-AD5D-AA25646CF53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B97D0B-256E-0A4E-97F6-E5AE29F52054}" type="datetimeFigureOut">
              <a:rPr lang="en-US" smtClean="0"/>
              <a:pPr/>
              <a:t>11/11/15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EF847D-C8D9-CA4E-AD5D-AA25646CF53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B97D0B-256E-0A4E-97F6-E5AE29F52054}" type="datetimeFigureOut">
              <a:rPr lang="en-US" smtClean="0"/>
              <a:pPr/>
              <a:t>11/11/15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EF847D-C8D9-CA4E-AD5D-AA25646CF53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Baskerville"/>
                <a:cs typeface="Baskerville"/>
              </a:defRPr>
            </a:lvl1pPr>
          </a:lstStyle>
          <a:p>
            <a:fld id="{98B97D0B-256E-0A4E-97F6-E5AE29F52054}" type="datetimeFigureOut">
              <a:rPr lang="en-US" smtClean="0"/>
              <a:pPr/>
              <a:t>11/11/15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Baskerville"/>
                <a:cs typeface="Baskerville"/>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Baskerville"/>
                <a:cs typeface="Baskerville"/>
              </a:defRPr>
            </a:lvl1pPr>
          </a:lstStyle>
          <a:p>
            <a:fld id="{69EF847D-C8D9-CA4E-AD5D-AA25646CF53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4" r:id="rId13"/>
    <p:sldLayoutId id="2147483666" r:id="rId14"/>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Baskerville"/>
          <a:ea typeface="+mj-ea"/>
          <a:cs typeface="Baskerville"/>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Baskerville"/>
          <a:ea typeface="+mn-ea"/>
          <a:cs typeface="Baskerville"/>
        </a:defRPr>
      </a:lvl1pPr>
      <a:lvl2pPr marL="742950" indent="-285750" algn="l" defTabSz="457200" rtl="0" eaLnBrk="1" latinLnBrk="0" hangingPunct="1">
        <a:spcBef>
          <a:spcPct val="20000"/>
        </a:spcBef>
        <a:buFont typeface="Arial"/>
        <a:buChar char="–"/>
        <a:defRPr sz="2800" kern="1200">
          <a:solidFill>
            <a:schemeClr val="tx1"/>
          </a:solidFill>
          <a:latin typeface="Baskerville"/>
          <a:ea typeface="+mn-ea"/>
          <a:cs typeface="Baskerville"/>
        </a:defRPr>
      </a:lvl2pPr>
      <a:lvl3pPr marL="1143000" indent="-228600" algn="l" defTabSz="457200" rtl="0" eaLnBrk="1" latinLnBrk="0" hangingPunct="1">
        <a:spcBef>
          <a:spcPct val="20000"/>
        </a:spcBef>
        <a:buFont typeface="Arial"/>
        <a:buChar char="•"/>
        <a:defRPr sz="2400" kern="1200">
          <a:solidFill>
            <a:schemeClr val="tx1"/>
          </a:solidFill>
          <a:latin typeface="Baskerville"/>
          <a:ea typeface="+mn-ea"/>
          <a:cs typeface="Baskerville"/>
        </a:defRPr>
      </a:lvl3pPr>
      <a:lvl4pPr marL="1600200" indent="-228600" algn="l" defTabSz="457200" rtl="0" eaLnBrk="1" latinLnBrk="0" hangingPunct="1">
        <a:spcBef>
          <a:spcPct val="20000"/>
        </a:spcBef>
        <a:buFont typeface="Arial"/>
        <a:buChar char="–"/>
        <a:defRPr sz="2000" kern="1200">
          <a:solidFill>
            <a:schemeClr val="tx1"/>
          </a:solidFill>
          <a:latin typeface="Baskerville"/>
          <a:ea typeface="+mn-ea"/>
          <a:cs typeface="Baskerville"/>
        </a:defRPr>
      </a:lvl4pPr>
      <a:lvl5pPr marL="2057400" indent="-228600" algn="l" defTabSz="457200" rtl="0" eaLnBrk="1" latinLnBrk="0" hangingPunct="1">
        <a:spcBef>
          <a:spcPct val="20000"/>
        </a:spcBef>
        <a:buFont typeface="Arial"/>
        <a:buChar char="»"/>
        <a:defRPr sz="2000" kern="1200">
          <a:solidFill>
            <a:schemeClr val="tx1"/>
          </a:solidFill>
          <a:latin typeface="Baskerville"/>
          <a:ea typeface="+mn-ea"/>
          <a:cs typeface="Baskervill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rot="10800000">
            <a:off x="0" y="5524500"/>
            <a:ext cx="9158514" cy="13335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7" name="Rectangle 6"/>
          <p:cNvSpPr/>
          <p:nvPr/>
        </p:nvSpPr>
        <p:spPr>
          <a:xfrm>
            <a:off x="0" y="5524500"/>
            <a:ext cx="9158514" cy="114300"/>
          </a:xfrm>
          <a:prstGeom prst="rect">
            <a:avLst/>
          </a:prstGeom>
          <a:gradFill>
            <a:gsLst>
              <a:gs pos="77000">
                <a:schemeClr val="accent1">
                  <a:lumMod val="50000"/>
                </a:schemeClr>
              </a:gs>
              <a:gs pos="50000">
                <a:schemeClr val="accent2">
                  <a:lumMod val="60000"/>
                  <a:lumOff val="40000"/>
                </a:schemeClr>
              </a:gs>
              <a:gs pos="100000">
                <a:schemeClr val="accent2">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baseline="-25000" dirty="0">
              <a:solidFill>
                <a:prstClr val="white"/>
              </a:solidFill>
            </a:endParaRPr>
          </a:p>
        </p:txBody>
      </p:sp>
      <p:sp>
        <p:nvSpPr>
          <p:cNvPr id="2" name="Title 1"/>
          <p:cNvSpPr>
            <a:spLocks noGrp="1"/>
          </p:cNvSpPr>
          <p:nvPr>
            <p:ph type="ctrTitle" idx="4294967295"/>
          </p:nvPr>
        </p:nvSpPr>
        <p:spPr>
          <a:xfrm>
            <a:off x="16933" y="5552721"/>
            <a:ext cx="9127067" cy="1232229"/>
          </a:xfrm>
        </p:spPr>
        <p:txBody>
          <a:bodyPr>
            <a:noAutofit/>
          </a:bodyPr>
          <a:lstStyle/>
          <a:p>
            <a:r>
              <a:rPr lang="en-US" sz="2800" dirty="0">
                <a:solidFill>
                  <a:schemeClr val="bg1"/>
                </a:solidFill>
              </a:rPr>
              <a:t> Why Establishing the Discipline of</a:t>
            </a:r>
            <a:br>
              <a:rPr lang="en-US" sz="2800" dirty="0">
                <a:solidFill>
                  <a:schemeClr val="bg1"/>
                </a:solidFill>
              </a:rPr>
            </a:br>
            <a:r>
              <a:rPr lang="en-US" sz="2800" dirty="0">
                <a:solidFill>
                  <a:schemeClr val="bg1"/>
                </a:solidFill>
              </a:rPr>
              <a:t>Anticipation is a Necessary Condition for More Effective Strategies </a:t>
            </a:r>
            <a:r>
              <a:rPr lang="en-US" sz="2800" dirty="0" smtClean="0">
                <a:solidFill>
                  <a:schemeClr val="bg1"/>
                </a:solidFill>
              </a:rPr>
              <a:t>for</a:t>
            </a:r>
            <a:r>
              <a:rPr lang="en-US" sz="2800" dirty="0">
                <a:solidFill>
                  <a:schemeClr val="bg1"/>
                </a:solidFill>
              </a:rPr>
              <a:t> </a:t>
            </a:r>
            <a:r>
              <a:rPr lang="en-US" sz="2800" dirty="0" smtClean="0">
                <a:solidFill>
                  <a:schemeClr val="bg1"/>
                </a:solidFill>
              </a:rPr>
              <a:t>Achieving </a:t>
            </a:r>
            <a:r>
              <a:rPr lang="en-US" sz="2800" dirty="0">
                <a:solidFill>
                  <a:schemeClr val="bg1"/>
                </a:solidFill>
              </a:rPr>
              <a:t>Human Resilience</a:t>
            </a:r>
          </a:p>
        </p:txBody>
      </p:sp>
      <p:pic>
        <p:nvPicPr>
          <p:cNvPr id="5" name="Picture 4"/>
          <p:cNvPicPr>
            <a:picLocks noChangeAspect="1"/>
          </p:cNvPicPr>
          <p:nvPr/>
        </p:nvPicPr>
        <p:blipFill>
          <a:blip r:embed="rId3"/>
          <a:stretch>
            <a:fillRect/>
          </a:stretch>
        </p:blipFill>
        <p:spPr>
          <a:xfrm>
            <a:off x="7213600" y="0"/>
            <a:ext cx="1930400" cy="1643565"/>
          </a:xfrm>
          <a:prstGeom prst="rect">
            <a:avLst/>
          </a:prstGeom>
        </p:spPr>
      </p:pic>
      <p:sp>
        <p:nvSpPr>
          <p:cNvPr id="3" name="Rectangle 2"/>
          <p:cNvSpPr/>
          <p:nvPr/>
        </p:nvSpPr>
        <p:spPr>
          <a:xfrm>
            <a:off x="5689600" y="3429000"/>
            <a:ext cx="3454401" cy="523220"/>
          </a:xfrm>
          <a:prstGeom prst="rect">
            <a:avLst/>
          </a:prstGeom>
        </p:spPr>
        <p:txBody>
          <a:bodyPr wrap="square">
            <a:spAutoFit/>
          </a:bodyPr>
          <a:lstStyle/>
          <a:p>
            <a:pPr algn="r"/>
            <a:r>
              <a:rPr lang="en-US" sz="2800" b="1" dirty="0">
                <a:solidFill>
                  <a:schemeClr val="tx2">
                    <a:lumMod val="40000"/>
                    <a:lumOff val="60000"/>
                  </a:schemeClr>
                </a:solidFill>
                <a:latin typeface="Baskerville"/>
                <a:cs typeface="Baskerville"/>
              </a:rPr>
              <a:t>Riel </a:t>
            </a:r>
            <a:r>
              <a:rPr lang="en-US" sz="2800" b="1" dirty="0" smtClean="0">
                <a:solidFill>
                  <a:schemeClr val="tx2">
                    <a:lumMod val="40000"/>
                    <a:lumOff val="60000"/>
                  </a:schemeClr>
                </a:solidFill>
                <a:latin typeface="Baskerville"/>
                <a:cs typeface="Baskerville"/>
              </a:rPr>
              <a:t>Miller</a:t>
            </a:r>
          </a:p>
        </p:txBody>
      </p:sp>
    </p:spTree>
    <p:extLst>
      <p:ext uri="{BB962C8B-B14F-4D97-AF65-F5344CB8AC3E}">
        <p14:creationId xmlns:p14="http://schemas.microsoft.com/office/powerpoint/2010/main" val="47451654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783695"/>
          </a:xfrm>
        </p:spPr>
        <p:txBody>
          <a:bodyPr>
            <a:normAutofit/>
          </a:bodyPr>
          <a:lstStyle/>
          <a:p>
            <a:pPr lvl="0" algn="l"/>
            <a:r>
              <a:rPr lang="en-US" dirty="0" smtClean="0">
                <a:latin typeface="DIN-Medium"/>
                <a:cs typeface="DIN-Medium"/>
              </a:rPr>
              <a:t>Futures Literacy</a:t>
            </a:r>
            <a:endParaRPr lang="en-US" dirty="0">
              <a:latin typeface="DIN-Medium"/>
              <a:cs typeface="DIN-Medium"/>
            </a:endParaRPr>
          </a:p>
        </p:txBody>
      </p:sp>
      <p:sp>
        <p:nvSpPr>
          <p:cNvPr id="3" name="Content Placeholder 2"/>
          <p:cNvSpPr>
            <a:spLocks noGrp="1"/>
          </p:cNvSpPr>
          <p:nvPr>
            <p:ph idx="1"/>
          </p:nvPr>
        </p:nvSpPr>
        <p:spPr>
          <a:xfrm>
            <a:off x="516467" y="1813988"/>
            <a:ext cx="8322733" cy="2546350"/>
          </a:xfrm>
        </p:spPr>
        <p:txBody>
          <a:bodyPr>
            <a:noAutofit/>
          </a:bodyPr>
          <a:lstStyle/>
          <a:p>
            <a:pPr marL="0" indent="0">
              <a:buNone/>
            </a:pPr>
            <a:r>
              <a:rPr lang="en-US" dirty="0">
                <a:latin typeface="DIN-Regular"/>
                <a:cs typeface="DIN-Regular"/>
              </a:rPr>
              <a:t>Futures Literacy is the capacity to tell anticipatory stories using rigorous imagining based on sharing depth of knowledge from across the community. FL is a way of internalizing the constant development of our understanding of the potential of the present and of changing anticipatory assumptions.</a:t>
            </a:r>
          </a:p>
        </p:txBody>
      </p:sp>
    </p:spTree>
    <p:extLst>
      <p:ext uri="{BB962C8B-B14F-4D97-AF65-F5344CB8AC3E}">
        <p14:creationId xmlns:p14="http://schemas.microsoft.com/office/powerpoint/2010/main" val="1282557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032401"/>
            <a:ext cx="8229600" cy="1143000"/>
          </a:xfrm>
        </p:spPr>
        <p:txBody>
          <a:bodyPr>
            <a:noAutofit/>
          </a:bodyPr>
          <a:lstStyle/>
          <a:p>
            <a:pPr lvl="0" algn="l"/>
            <a:r>
              <a:rPr lang="en-US" dirty="0">
                <a:solidFill>
                  <a:srgbClr val="000000"/>
                </a:solidFill>
                <a:latin typeface="DIN-Medium"/>
                <a:cs typeface="DIN-Medium"/>
              </a:rPr>
              <a:t>T</a:t>
            </a:r>
            <a:r>
              <a:rPr lang="en-US" dirty="0" smtClean="0">
                <a:solidFill>
                  <a:srgbClr val="000000"/>
                </a:solidFill>
                <a:latin typeface="DIN-Medium"/>
                <a:cs typeface="DIN-Medium"/>
              </a:rPr>
              <a:t>hree </a:t>
            </a:r>
            <a:r>
              <a:rPr lang="en-US" dirty="0">
                <a:solidFill>
                  <a:srgbClr val="000000"/>
                </a:solidFill>
                <a:latin typeface="DIN-Medium"/>
                <a:cs typeface="DIN-Medium"/>
              </a:rPr>
              <a:t>basic building blocks of Futures Literacy:</a:t>
            </a:r>
            <a:br>
              <a:rPr lang="en-US" dirty="0">
                <a:solidFill>
                  <a:srgbClr val="000000"/>
                </a:solidFill>
                <a:latin typeface="DIN-Medium"/>
                <a:cs typeface="DIN-Medium"/>
              </a:rPr>
            </a:br>
            <a:endParaRPr lang="en-US" dirty="0">
              <a:solidFill>
                <a:srgbClr val="000000"/>
              </a:solidFill>
              <a:latin typeface="DIN-Medium"/>
              <a:cs typeface="DIN-Medium"/>
            </a:endParaRPr>
          </a:p>
        </p:txBody>
      </p:sp>
      <p:sp>
        <p:nvSpPr>
          <p:cNvPr id="3" name="Content Placeholder 2"/>
          <p:cNvSpPr>
            <a:spLocks noGrp="1"/>
          </p:cNvSpPr>
          <p:nvPr>
            <p:ph idx="1"/>
          </p:nvPr>
        </p:nvSpPr>
        <p:spPr>
          <a:xfrm>
            <a:off x="508000" y="2484437"/>
            <a:ext cx="8229600" cy="4525963"/>
          </a:xfrm>
        </p:spPr>
        <p:txBody>
          <a:bodyPr/>
          <a:lstStyle/>
          <a:p>
            <a:pPr marL="0" lvl="0" indent="0">
              <a:buNone/>
              <a:defRPr/>
            </a:pPr>
            <a:r>
              <a:rPr lang="en-US" dirty="0" smtClean="0">
                <a:solidFill>
                  <a:srgbClr val="000000"/>
                </a:solidFill>
                <a:latin typeface="DIN-Medium"/>
                <a:cs typeface="DIN-Medium"/>
              </a:rPr>
              <a:t>FL 1: </a:t>
            </a:r>
            <a:r>
              <a:rPr lang="en-US" dirty="0" smtClean="0">
                <a:solidFill>
                  <a:srgbClr val="000000"/>
                </a:solidFill>
                <a:latin typeface="DIN-Light"/>
                <a:cs typeface="DIN-Light"/>
              </a:rPr>
              <a:t>Anticipation as a basic attribute of reality</a:t>
            </a:r>
          </a:p>
          <a:p>
            <a:pPr marL="0" lvl="0" indent="0">
              <a:buNone/>
              <a:defRPr/>
            </a:pPr>
            <a:r>
              <a:rPr lang="en-US" dirty="0" smtClean="0">
                <a:solidFill>
                  <a:srgbClr val="000000"/>
                </a:solidFill>
                <a:latin typeface="DIN-Medium"/>
                <a:cs typeface="DIN-Medium"/>
              </a:rPr>
              <a:t>FL 2: </a:t>
            </a:r>
            <a:r>
              <a:rPr lang="en-US" dirty="0" smtClean="0">
                <a:solidFill>
                  <a:srgbClr val="000000"/>
                </a:solidFill>
                <a:latin typeface="DIN-Light"/>
                <a:cs typeface="DIN-Light"/>
              </a:rPr>
              <a:t>Conscious forms of anticipation – three dimensions</a:t>
            </a:r>
          </a:p>
          <a:p>
            <a:pPr marL="0" lvl="0" indent="0">
              <a:buNone/>
              <a:defRPr/>
            </a:pPr>
            <a:r>
              <a:rPr lang="en-US" dirty="0" smtClean="0">
                <a:solidFill>
                  <a:srgbClr val="000000"/>
                </a:solidFill>
                <a:latin typeface="DIN-Medium"/>
                <a:cs typeface="DIN-Medium"/>
              </a:rPr>
              <a:t>FL 3: </a:t>
            </a:r>
            <a:r>
              <a:rPr lang="en-US" dirty="0" smtClean="0">
                <a:solidFill>
                  <a:srgbClr val="000000"/>
                </a:solidFill>
                <a:latin typeface="DIN-Light"/>
                <a:cs typeface="DIN-Light"/>
              </a:rPr>
              <a:t>Rigorous imagining – ‘meta-framework’ for the efficient enlargement of the knowable (before actionable) </a:t>
            </a:r>
            <a:endParaRPr lang="en-US" dirty="0">
              <a:solidFill>
                <a:srgbClr val="000000"/>
              </a:solidFill>
              <a:latin typeface="DIN-Light"/>
              <a:cs typeface="DIN-Light"/>
            </a:endParaRPr>
          </a:p>
        </p:txBody>
      </p:sp>
    </p:spTree>
    <p:extLst>
      <p:ext uri="{BB962C8B-B14F-4D97-AF65-F5344CB8AC3E}">
        <p14:creationId xmlns:p14="http://schemas.microsoft.com/office/powerpoint/2010/main" val="10701327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978" y="712079"/>
            <a:ext cx="8229600" cy="1143000"/>
          </a:xfrm>
        </p:spPr>
        <p:txBody>
          <a:bodyPr>
            <a:normAutofit fontScale="90000"/>
          </a:bodyPr>
          <a:lstStyle/>
          <a:p>
            <a:r>
              <a:rPr lang="en-US" sz="4000" dirty="0">
                <a:solidFill>
                  <a:srgbClr val="000000"/>
                </a:solidFill>
                <a:latin typeface="DIN-Medium"/>
                <a:cs typeface="DIN-Medium"/>
              </a:rPr>
              <a:t>FL </a:t>
            </a:r>
            <a:r>
              <a:rPr lang="en-US" sz="4000" dirty="0" smtClean="0">
                <a:solidFill>
                  <a:srgbClr val="000000"/>
                </a:solidFill>
                <a:latin typeface="DIN-Medium"/>
                <a:cs typeface="DIN-Medium"/>
              </a:rPr>
              <a:t>1. Anticipatory Systems and Processes</a:t>
            </a:r>
            <a:endParaRPr lang="en-US" sz="4000" dirty="0">
              <a:solidFill>
                <a:srgbClr val="000000"/>
              </a:solidFill>
              <a:latin typeface="DIN-Medium"/>
              <a:cs typeface="DIN-Medium"/>
            </a:endParaRPr>
          </a:p>
        </p:txBody>
      </p:sp>
      <p:sp>
        <p:nvSpPr>
          <p:cNvPr id="3" name="Content Placeholder 2"/>
          <p:cNvSpPr>
            <a:spLocks noGrp="1"/>
          </p:cNvSpPr>
          <p:nvPr>
            <p:ph idx="1"/>
          </p:nvPr>
        </p:nvSpPr>
        <p:spPr>
          <a:xfrm>
            <a:off x="698501" y="2552700"/>
            <a:ext cx="8267699" cy="4267200"/>
          </a:xfrm>
        </p:spPr>
        <p:txBody>
          <a:bodyPr>
            <a:noAutofit/>
          </a:bodyPr>
          <a:lstStyle/>
          <a:p>
            <a:pPr>
              <a:defRPr/>
            </a:pPr>
            <a:r>
              <a:rPr lang="en-US" dirty="0" smtClean="0">
                <a:solidFill>
                  <a:srgbClr val="000000"/>
                </a:solidFill>
                <a:latin typeface="DIN-Light"/>
                <a:cs typeface="DIN-Light"/>
              </a:rPr>
              <a:t>The future only exists in the present as anticipation.</a:t>
            </a:r>
          </a:p>
          <a:p>
            <a:pPr>
              <a:defRPr/>
            </a:pPr>
            <a:r>
              <a:rPr lang="en-US" dirty="0" smtClean="0">
                <a:solidFill>
                  <a:srgbClr val="000000"/>
                </a:solidFill>
                <a:latin typeface="DIN-Light"/>
                <a:cs typeface="DIN-Light"/>
              </a:rPr>
              <a:t>There are many types of anticipatory systems and processes</a:t>
            </a:r>
          </a:p>
          <a:p>
            <a:pPr>
              <a:defRPr/>
            </a:pPr>
            <a:r>
              <a:rPr lang="en-US" dirty="0" smtClean="0">
                <a:solidFill>
                  <a:srgbClr val="000000"/>
                </a:solidFill>
                <a:latin typeface="DIN-Light"/>
                <a:cs typeface="DIN-Light"/>
              </a:rPr>
              <a:t>Distinguishing the “what” and “how” of the future – guiding the use of tools.</a:t>
            </a:r>
          </a:p>
        </p:txBody>
      </p:sp>
    </p:spTree>
    <p:extLst>
      <p:ext uri="{BB962C8B-B14F-4D97-AF65-F5344CB8AC3E}">
        <p14:creationId xmlns:p14="http://schemas.microsoft.com/office/powerpoint/2010/main" val="15597111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82634"/>
            <a:ext cx="8229600" cy="1143000"/>
          </a:xfrm>
        </p:spPr>
        <p:txBody>
          <a:bodyPr>
            <a:normAutofit fontScale="90000"/>
          </a:bodyPr>
          <a:lstStyle/>
          <a:p>
            <a:r>
              <a:rPr lang="en-US" sz="4000" dirty="0">
                <a:solidFill>
                  <a:srgbClr val="000000"/>
                </a:solidFill>
                <a:latin typeface="DIN-Medium"/>
                <a:cs typeface="DIN-Medium"/>
              </a:rPr>
              <a:t>FL </a:t>
            </a:r>
            <a:r>
              <a:rPr lang="en-US" sz="4000" dirty="0" smtClean="0">
                <a:solidFill>
                  <a:srgbClr val="000000"/>
                </a:solidFill>
                <a:latin typeface="DIN-Medium"/>
                <a:cs typeface="DIN-Medium"/>
              </a:rPr>
              <a:t>2. Dimensions of the potential of the present – how we use our imagination</a:t>
            </a:r>
            <a:endParaRPr lang="en-US" sz="4000" dirty="0">
              <a:solidFill>
                <a:srgbClr val="000000"/>
              </a:solidFill>
              <a:latin typeface="DIN-Medium"/>
              <a:cs typeface="DIN-Medium"/>
            </a:endParaRPr>
          </a:p>
        </p:txBody>
      </p:sp>
      <p:sp>
        <p:nvSpPr>
          <p:cNvPr id="3" name="Content Placeholder 2"/>
          <p:cNvSpPr>
            <a:spLocks noGrp="1"/>
          </p:cNvSpPr>
          <p:nvPr>
            <p:ph idx="1"/>
          </p:nvPr>
        </p:nvSpPr>
        <p:spPr>
          <a:xfrm>
            <a:off x="698501" y="2552700"/>
            <a:ext cx="8267699" cy="4267200"/>
          </a:xfrm>
        </p:spPr>
        <p:txBody>
          <a:bodyPr>
            <a:noAutofit/>
          </a:bodyPr>
          <a:lstStyle/>
          <a:p>
            <a:pPr>
              <a:defRPr/>
            </a:pPr>
            <a:r>
              <a:rPr lang="en-US" dirty="0" smtClean="0">
                <a:solidFill>
                  <a:srgbClr val="000000"/>
                </a:solidFill>
                <a:latin typeface="DIN-Light"/>
                <a:cs typeface="DIN-Light"/>
              </a:rPr>
              <a:t>Closed systems:</a:t>
            </a:r>
          </a:p>
          <a:p>
            <a:pPr lvl="1">
              <a:defRPr/>
            </a:pPr>
            <a:r>
              <a:rPr lang="en-US" dirty="0" smtClean="0">
                <a:solidFill>
                  <a:srgbClr val="000000"/>
                </a:solidFill>
                <a:latin typeface="DIN-Light"/>
                <a:cs typeface="DIN-Light"/>
              </a:rPr>
              <a:t>Preparation</a:t>
            </a:r>
          </a:p>
          <a:p>
            <a:pPr lvl="1">
              <a:defRPr/>
            </a:pPr>
            <a:r>
              <a:rPr lang="en-US" dirty="0" smtClean="0">
                <a:solidFill>
                  <a:srgbClr val="000000"/>
                </a:solidFill>
                <a:latin typeface="DIN-Light"/>
                <a:cs typeface="DIN-Light"/>
              </a:rPr>
              <a:t>Optimization</a:t>
            </a:r>
          </a:p>
          <a:p>
            <a:pPr>
              <a:defRPr/>
            </a:pPr>
            <a:r>
              <a:rPr lang="en-US" dirty="0" smtClean="0">
                <a:solidFill>
                  <a:srgbClr val="000000"/>
                </a:solidFill>
                <a:latin typeface="DIN-Light"/>
                <a:cs typeface="DIN-Light"/>
              </a:rPr>
              <a:t>Open systems</a:t>
            </a:r>
          </a:p>
          <a:p>
            <a:pPr lvl="1">
              <a:defRPr/>
            </a:pPr>
            <a:r>
              <a:rPr lang="en-US" dirty="0" smtClean="0">
                <a:solidFill>
                  <a:srgbClr val="000000"/>
                </a:solidFill>
                <a:latin typeface="DIN-Light"/>
                <a:cs typeface="DIN-Light"/>
              </a:rPr>
              <a:t>Sensing and making sense of difference, emergence – naming unknown unknowns.</a:t>
            </a:r>
          </a:p>
        </p:txBody>
      </p:sp>
    </p:spTree>
    <p:extLst>
      <p:ext uri="{BB962C8B-B14F-4D97-AF65-F5344CB8AC3E}">
        <p14:creationId xmlns:p14="http://schemas.microsoft.com/office/powerpoint/2010/main" val="18429384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000000"/>
                </a:solidFill>
                <a:latin typeface="DIN-Medium"/>
                <a:cs typeface="DIN-Medium"/>
              </a:rPr>
              <a:t>FL 3. Rigorous imagining</a:t>
            </a:r>
          </a:p>
        </p:txBody>
      </p:sp>
      <p:sp>
        <p:nvSpPr>
          <p:cNvPr id="3" name="Content Placeholder 2"/>
          <p:cNvSpPr>
            <a:spLocks noGrp="1"/>
          </p:cNvSpPr>
          <p:nvPr>
            <p:ph idx="1"/>
          </p:nvPr>
        </p:nvSpPr>
        <p:spPr>
          <a:xfrm>
            <a:off x="698501" y="2552700"/>
            <a:ext cx="8267699" cy="4267200"/>
          </a:xfrm>
        </p:spPr>
        <p:txBody>
          <a:bodyPr>
            <a:noAutofit/>
          </a:bodyPr>
          <a:lstStyle/>
          <a:p>
            <a:pPr>
              <a:defRPr/>
            </a:pPr>
            <a:r>
              <a:rPr lang="en-US" dirty="0" smtClean="0">
                <a:solidFill>
                  <a:srgbClr val="000000"/>
                </a:solidFill>
                <a:latin typeface="DIN-Light"/>
                <a:cs typeface="DIN-Light"/>
              </a:rPr>
              <a:t>Collective intelligence knowledge creation, adding uniqueness to generality</a:t>
            </a:r>
          </a:p>
          <a:p>
            <a:pPr>
              <a:defRPr/>
            </a:pPr>
            <a:r>
              <a:rPr lang="en-US" dirty="0" smtClean="0">
                <a:solidFill>
                  <a:srgbClr val="000000"/>
                </a:solidFill>
                <a:latin typeface="DIN-Light"/>
                <a:cs typeface="DIN-Light"/>
              </a:rPr>
              <a:t>Exposing anticipatory assumptions, system boundaries – data of human anticipation</a:t>
            </a:r>
          </a:p>
          <a:p>
            <a:pPr>
              <a:defRPr/>
            </a:pPr>
            <a:r>
              <a:rPr lang="en-US" dirty="0" smtClean="0">
                <a:solidFill>
                  <a:srgbClr val="000000"/>
                </a:solidFill>
                <a:latin typeface="DIN-Light"/>
                <a:cs typeface="DIN-Light"/>
              </a:rPr>
              <a:t>Reframing &amp; new questions – search before choice</a:t>
            </a:r>
          </a:p>
        </p:txBody>
      </p:sp>
    </p:spTree>
    <p:extLst>
      <p:ext uri="{BB962C8B-B14F-4D97-AF65-F5344CB8AC3E}">
        <p14:creationId xmlns:p14="http://schemas.microsoft.com/office/powerpoint/2010/main" val="33655514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p:cNvPicPr>
            <a:picLocks noChangeAspect="1"/>
          </p:cNvPicPr>
          <p:nvPr/>
        </p:nvPicPr>
        <p:blipFill rotWithShape="1">
          <a:blip r:embed="rId2">
            <a:clrChange>
              <a:clrFrom>
                <a:srgbClr val="FFFFFF"/>
              </a:clrFrom>
              <a:clrTo>
                <a:srgbClr val="FFFFFF">
                  <a:alpha val="0"/>
                </a:srgbClr>
              </a:clrTo>
            </a:clrChange>
          </a:blip>
          <a:srcRect l="-7733" t="1" r="-6152" b="-5340"/>
          <a:stretch/>
        </p:blipFill>
        <p:spPr>
          <a:xfrm>
            <a:off x="862619" y="526789"/>
            <a:ext cx="7316182" cy="6350227"/>
          </a:xfrm>
          <a:prstGeom prst="rect">
            <a:avLst/>
          </a:prstGeom>
        </p:spPr>
      </p:pic>
      <p:sp>
        <p:nvSpPr>
          <p:cNvPr id="2" name="Title 1"/>
          <p:cNvSpPr>
            <a:spLocks noGrp="1"/>
          </p:cNvSpPr>
          <p:nvPr>
            <p:ph type="title"/>
          </p:nvPr>
        </p:nvSpPr>
        <p:spPr>
          <a:xfrm>
            <a:off x="457200" y="-93662"/>
            <a:ext cx="8229600" cy="1143000"/>
          </a:xfrm>
        </p:spPr>
        <p:txBody>
          <a:bodyPr>
            <a:normAutofit/>
          </a:bodyPr>
          <a:lstStyle/>
          <a:p>
            <a:r>
              <a:rPr lang="en-US" sz="4000" dirty="0" smtClean="0">
                <a:solidFill>
                  <a:srgbClr val="FFFFFF"/>
                </a:solidFill>
                <a:latin typeface="DIN-Medium"/>
                <a:cs typeface="DIN-Medium"/>
              </a:rPr>
              <a:t>Learning pull</a:t>
            </a:r>
            <a:endParaRPr lang="en-US" sz="4000" dirty="0">
              <a:solidFill>
                <a:srgbClr val="FFFFFF"/>
              </a:solidFill>
              <a:latin typeface="DIN-Medium"/>
              <a:cs typeface="DIN-Medium"/>
            </a:endParaRPr>
          </a:p>
        </p:txBody>
      </p:sp>
      <p:sp>
        <p:nvSpPr>
          <p:cNvPr id="3" name="Content Placeholder 2"/>
          <p:cNvSpPr>
            <a:spLocks noGrp="1"/>
          </p:cNvSpPr>
          <p:nvPr>
            <p:ph idx="1"/>
          </p:nvPr>
        </p:nvSpPr>
        <p:spPr>
          <a:xfrm>
            <a:off x="457200" y="137331"/>
            <a:ext cx="8229600" cy="523081"/>
          </a:xfrm>
        </p:spPr>
        <p:txBody>
          <a:bodyPr/>
          <a:lstStyle/>
          <a:p>
            <a:pPr marL="0" indent="0" algn="ctr">
              <a:buNone/>
            </a:pPr>
            <a:r>
              <a:rPr lang="en-US" sz="2000" dirty="0" smtClean="0">
                <a:latin typeface="DIN-Light"/>
                <a:cs typeface="DIN-Light"/>
              </a:rPr>
              <a:t>Seeking to know when you want to know: experimentalism</a:t>
            </a:r>
          </a:p>
          <a:p>
            <a:endParaRPr lang="en-US" dirty="0"/>
          </a:p>
        </p:txBody>
      </p:sp>
      <p:sp>
        <p:nvSpPr>
          <p:cNvPr id="5" name="Rectangle 4"/>
          <p:cNvSpPr/>
          <p:nvPr/>
        </p:nvSpPr>
        <p:spPr>
          <a:xfrm>
            <a:off x="-63500" y="6624935"/>
            <a:ext cx="9271000" cy="261610"/>
          </a:xfrm>
          <a:prstGeom prst="rect">
            <a:avLst/>
          </a:prstGeom>
        </p:spPr>
        <p:txBody>
          <a:bodyPr wrap="square">
            <a:spAutoFit/>
          </a:bodyPr>
          <a:lstStyle/>
          <a:p>
            <a:pPr algn="ctr"/>
            <a:r>
              <a:rPr lang="en-US" sz="1050" dirty="0" err="1">
                <a:solidFill>
                  <a:schemeClr val="bg1">
                    <a:lumMod val="50000"/>
                  </a:schemeClr>
                </a:solidFill>
                <a:latin typeface="Baskerville"/>
                <a:cs typeface="Baskerville"/>
              </a:rPr>
              <a:t>Engeström's</a:t>
            </a:r>
            <a:r>
              <a:rPr lang="en-US" sz="1050" dirty="0">
                <a:solidFill>
                  <a:schemeClr val="bg1">
                    <a:lumMod val="50000"/>
                  </a:schemeClr>
                </a:solidFill>
                <a:latin typeface="Baskerville"/>
                <a:cs typeface="Baskerville"/>
              </a:rPr>
              <a:t> learning cycle., in </a:t>
            </a:r>
            <a:r>
              <a:rPr lang="en-US" sz="1050" dirty="0" err="1">
                <a:solidFill>
                  <a:schemeClr val="bg1">
                    <a:lumMod val="50000"/>
                  </a:schemeClr>
                </a:solidFill>
                <a:latin typeface="Baskerville"/>
                <a:cs typeface="Baskerville"/>
              </a:rPr>
              <a:t>Ilkka</a:t>
            </a:r>
            <a:r>
              <a:rPr lang="en-US" sz="1050" dirty="0">
                <a:solidFill>
                  <a:schemeClr val="bg1">
                    <a:lumMod val="50000"/>
                  </a:schemeClr>
                </a:solidFill>
                <a:latin typeface="Baskerville"/>
                <a:cs typeface="Baskerville"/>
              </a:rPr>
              <a:t> </a:t>
            </a:r>
            <a:r>
              <a:rPr lang="en-US" sz="1050" dirty="0" err="1">
                <a:solidFill>
                  <a:schemeClr val="bg1">
                    <a:lumMod val="50000"/>
                  </a:schemeClr>
                </a:solidFill>
                <a:latin typeface="Baskerville"/>
                <a:cs typeface="Baskerville"/>
              </a:rPr>
              <a:t>Tuomi</a:t>
            </a:r>
            <a:r>
              <a:rPr lang="en-US" sz="1050" dirty="0">
                <a:solidFill>
                  <a:schemeClr val="bg1">
                    <a:lumMod val="50000"/>
                  </a:schemeClr>
                </a:solidFill>
                <a:latin typeface="Baskerville"/>
                <a:cs typeface="Baskerville"/>
              </a:rPr>
              <a:t>, The Future of Learning in the Knowledge Society: Disruptive Changes for Europe by 2020. IPTS 2005</a:t>
            </a:r>
          </a:p>
        </p:txBody>
      </p:sp>
    </p:spTree>
    <p:extLst>
      <p:ext uri="{BB962C8B-B14F-4D97-AF65-F5344CB8AC3E}">
        <p14:creationId xmlns:p14="http://schemas.microsoft.com/office/powerpoint/2010/main" val="111221737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816199" y="3296628"/>
            <a:ext cx="4560887" cy="3774527"/>
          </a:xfrm>
          <a:prstGeom prst="rect">
            <a:avLst/>
          </a:prstGeom>
        </p:spPr>
      </p:pic>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rcRect l="-67159" r="-67159"/>
          <a:stretch>
            <a:fillRect/>
          </a:stretch>
        </p:blipFill>
        <p:spPr>
          <a:xfrm>
            <a:off x="-2394123" y="-12211"/>
            <a:ext cx="8229600" cy="4525963"/>
          </a:xfrm>
        </p:spPr>
      </p:pic>
      <p:pic>
        <p:nvPicPr>
          <p:cNvPr id="5" name="Picture 4"/>
          <p:cNvPicPr>
            <a:picLocks noChangeAspect="1"/>
          </p:cNvPicPr>
          <p:nvPr/>
        </p:nvPicPr>
        <p:blipFill>
          <a:blip r:embed="rId4"/>
          <a:stretch>
            <a:fillRect/>
          </a:stretch>
        </p:blipFill>
        <p:spPr>
          <a:xfrm>
            <a:off x="3486961" y="-256430"/>
            <a:ext cx="5657039" cy="2049060"/>
          </a:xfrm>
          <a:prstGeom prst="rect">
            <a:avLst/>
          </a:prstGeom>
        </p:spPr>
      </p:pic>
      <p:pic>
        <p:nvPicPr>
          <p:cNvPr id="6" name="Picture 5"/>
          <p:cNvPicPr>
            <a:picLocks noChangeAspect="1"/>
          </p:cNvPicPr>
          <p:nvPr/>
        </p:nvPicPr>
        <p:blipFill>
          <a:blip r:embed="rId5"/>
          <a:stretch>
            <a:fillRect/>
          </a:stretch>
        </p:blipFill>
        <p:spPr>
          <a:xfrm>
            <a:off x="6862669" y="1467031"/>
            <a:ext cx="2293539" cy="2950482"/>
          </a:xfrm>
          <a:prstGeom prst="rect">
            <a:avLst/>
          </a:prstGeom>
        </p:spPr>
      </p:pic>
      <p:pic>
        <p:nvPicPr>
          <p:cNvPr id="7" name="Picture 6"/>
          <p:cNvPicPr>
            <a:picLocks noChangeAspect="1"/>
          </p:cNvPicPr>
          <p:nvPr/>
        </p:nvPicPr>
        <p:blipFill rotWithShape="1">
          <a:blip r:embed="rId6"/>
          <a:srcRect t="23168" b="27707"/>
          <a:stretch/>
        </p:blipFill>
        <p:spPr>
          <a:xfrm>
            <a:off x="0" y="4049735"/>
            <a:ext cx="4902702" cy="2408426"/>
          </a:xfrm>
          <a:prstGeom prst="rect">
            <a:avLst/>
          </a:prstGeom>
        </p:spPr>
      </p:pic>
      <p:pic>
        <p:nvPicPr>
          <p:cNvPr id="8" name="Picture 7"/>
          <p:cNvPicPr>
            <a:picLocks noChangeAspect="1"/>
          </p:cNvPicPr>
          <p:nvPr/>
        </p:nvPicPr>
        <p:blipFill>
          <a:blip r:embed="rId7"/>
          <a:stretch>
            <a:fillRect/>
          </a:stretch>
        </p:blipFill>
        <p:spPr>
          <a:xfrm>
            <a:off x="2813496" y="1499620"/>
            <a:ext cx="1905000" cy="1905000"/>
          </a:xfrm>
          <a:prstGeom prst="rect">
            <a:avLst/>
          </a:prstGeom>
        </p:spPr>
      </p:pic>
      <p:pic>
        <p:nvPicPr>
          <p:cNvPr id="13" name="Picture 12"/>
          <p:cNvPicPr>
            <a:picLocks noChangeAspect="1"/>
          </p:cNvPicPr>
          <p:nvPr/>
        </p:nvPicPr>
        <p:blipFill>
          <a:blip r:embed="rId8"/>
          <a:stretch>
            <a:fillRect/>
          </a:stretch>
        </p:blipFill>
        <p:spPr>
          <a:xfrm>
            <a:off x="4792794" y="1210933"/>
            <a:ext cx="2144843" cy="2144843"/>
          </a:xfrm>
          <a:prstGeom prst="rect">
            <a:avLst/>
          </a:prstGeom>
        </p:spPr>
      </p:pic>
      <p:pic>
        <p:nvPicPr>
          <p:cNvPr id="10" name="Picture 9"/>
          <p:cNvPicPr>
            <a:picLocks noChangeAspect="1"/>
          </p:cNvPicPr>
          <p:nvPr/>
        </p:nvPicPr>
        <p:blipFill>
          <a:blip r:embed="rId9"/>
          <a:stretch>
            <a:fillRect/>
          </a:stretch>
        </p:blipFill>
        <p:spPr>
          <a:xfrm>
            <a:off x="3226934" y="3085107"/>
            <a:ext cx="2670372" cy="2336575"/>
          </a:xfrm>
          <a:prstGeom prst="rect">
            <a:avLst/>
          </a:prstGeom>
        </p:spPr>
      </p:pic>
    </p:spTree>
    <p:extLst>
      <p:ext uri="{BB962C8B-B14F-4D97-AF65-F5344CB8AC3E}">
        <p14:creationId xmlns:p14="http://schemas.microsoft.com/office/powerpoint/2010/main" val="162762628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0" y="-143783"/>
            <a:ext cx="6597003" cy="1449780"/>
          </a:xfrm>
        </p:spPr>
        <p:txBody>
          <a:bodyPr>
            <a:normAutofit fontScale="90000"/>
          </a:bodyPr>
          <a:lstStyle/>
          <a:p>
            <a:pPr algn="l"/>
            <a:r>
              <a:rPr lang="en-US" dirty="0" smtClean="0">
                <a:latin typeface="DIN-Light"/>
                <a:cs typeface="DIN-Light"/>
              </a:rPr>
              <a:t>Using collective intelligence: sense making as learning</a:t>
            </a:r>
            <a:endParaRPr lang="en-US" dirty="0">
              <a:latin typeface="DIN-Light"/>
              <a:cs typeface="DIN-Light"/>
            </a:endParaRPr>
          </a:p>
        </p:txBody>
      </p:sp>
      <p:sp>
        <p:nvSpPr>
          <p:cNvPr id="7" name="Freeform 6"/>
          <p:cNvSpPr/>
          <p:nvPr/>
        </p:nvSpPr>
        <p:spPr>
          <a:xfrm>
            <a:off x="611499" y="877404"/>
            <a:ext cx="8244000" cy="4816122"/>
          </a:xfrm>
          <a:custGeom>
            <a:avLst/>
            <a:gdLst>
              <a:gd name="connsiteX0" fmla="*/ 0 w 8269183"/>
              <a:gd name="connsiteY0" fmla="*/ 4816122 h 4816122"/>
              <a:gd name="connsiteX1" fmla="*/ 2641600 w 8269183"/>
              <a:gd name="connsiteY1" fmla="*/ 4511322 h 4816122"/>
              <a:gd name="connsiteX2" fmla="*/ 4178300 w 8269183"/>
              <a:gd name="connsiteY2" fmla="*/ 3368322 h 4816122"/>
              <a:gd name="connsiteX3" fmla="*/ 4889500 w 8269183"/>
              <a:gd name="connsiteY3" fmla="*/ 1031522 h 4816122"/>
              <a:gd name="connsiteX4" fmla="*/ 6146800 w 8269183"/>
              <a:gd name="connsiteY4" fmla="*/ 206022 h 4816122"/>
              <a:gd name="connsiteX5" fmla="*/ 8013700 w 8269183"/>
              <a:gd name="connsiteY5" fmla="*/ 28222 h 4816122"/>
              <a:gd name="connsiteX6" fmla="*/ 8204200 w 8269183"/>
              <a:gd name="connsiteY6" fmla="*/ 2822 h 481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69183" h="4816122">
                <a:moveTo>
                  <a:pt x="0" y="4816122"/>
                </a:moveTo>
                <a:cubicBezTo>
                  <a:pt x="972608" y="4784372"/>
                  <a:pt x="1945217" y="4752622"/>
                  <a:pt x="2641600" y="4511322"/>
                </a:cubicBezTo>
                <a:cubicBezTo>
                  <a:pt x="3337983" y="4270022"/>
                  <a:pt x="3803650" y="3948289"/>
                  <a:pt x="4178300" y="3368322"/>
                </a:cubicBezTo>
                <a:cubicBezTo>
                  <a:pt x="4552950" y="2788355"/>
                  <a:pt x="4561417" y="1558572"/>
                  <a:pt x="4889500" y="1031522"/>
                </a:cubicBezTo>
                <a:cubicBezTo>
                  <a:pt x="5217583" y="504472"/>
                  <a:pt x="5626100" y="373239"/>
                  <a:pt x="6146800" y="206022"/>
                </a:cubicBezTo>
                <a:cubicBezTo>
                  <a:pt x="6667500" y="38805"/>
                  <a:pt x="7670800" y="62089"/>
                  <a:pt x="8013700" y="28222"/>
                </a:cubicBezTo>
                <a:cubicBezTo>
                  <a:pt x="8356600" y="-5645"/>
                  <a:pt x="8280400" y="-1412"/>
                  <a:pt x="8204200" y="282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w="76200" cmpd="sng">
                <a:solidFill>
                  <a:srgbClr val="000000"/>
                </a:solidFill>
              </a:ln>
              <a:latin typeface="Baskerville"/>
              <a:cs typeface="Baskerville"/>
            </a:endParaRPr>
          </a:p>
        </p:txBody>
      </p:sp>
      <p:sp>
        <p:nvSpPr>
          <p:cNvPr id="8" name="TextBox 7"/>
          <p:cNvSpPr txBox="1"/>
          <p:nvPr/>
        </p:nvSpPr>
        <p:spPr>
          <a:xfrm>
            <a:off x="463102" y="5649438"/>
            <a:ext cx="5213798" cy="1200328"/>
          </a:xfrm>
          <a:prstGeom prst="rect">
            <a:avLst/>
          </a:prstGeom>
          <a:noFill/>
        </p:spPr>
        <p:txBody>
          <a:bodyPr wrap="square" rtlCol="0">
            <a:spAutoFit/>
          </a:bodyPr>
          <a:lstStyle/>
          <a:p>
            <a:r>
              <a:rPr lang="en-US" sz="2400" dirty="0" smtClean="0">
                <a:latin typeface="DIN-Light"/>
                <a:cs typeface="DIN-Light"/>
              </a:rPr>
              <a:t>Tacit to explicit – </a:t>
            </a:r>
            <a:br>
              <a:rPr lang="en-US" sz="2400" dirty="0" smtClean="0">
                <a:latin typeface="DIN-Light"/>
                <a:cs typeface="DIN-Light"/>
              </a:rPr>
            </a:br>
            <a:r>
              <a:rPr lang="en-US" sz="2400" dirty="0" smtClean="0">
                <a:latin typeface="DIN-Light"/>
                <a:cs typeface="DIN-Light"/>
              </a:rPr>
              <a:t>reveal existing anticipatory assumptions, end of history illusion</a:t>
            </a:r>
            <a:endParaRPr lang="en-US" sz="3200" dirty="0">
              <a:latin typeface="DIN-Light"/>
              <a:cs typeface="DIN-Light"/>
            </a:endParaRPr>
          </a:p>
        </p:txBody>
      </p:sp>
      <p:sp>
        <p:nvSpPr>
          <p:cNvPr id="9" name="TextBox 8"/>
          <p:cNvSpPr txBox="1"/>
          <p:nvPr/>
        </p:nvSpPr>
        <p:spPr>
          <a:xfrm>
            <a:off x="1913498" y="2455158"/>
            <a:ext cx="3492084" cy="1938992"/>
          </a:xfrm>
          <a:prstGeom prst="rect">
            <a:avLst/>
          </a:prstGeom>
          <a:noFill/>
        </p:spPr>
        <p:txBody>
          <a:bodyPr wrap="square" rtlCol="0">
            <a:spAutoFit/>
          </a:bodyPr>
          <a:lstStyle/>
          <a:p>
            <a:r>
              <a:rPr lang="en-US" sz="2400" dirty="0" smtClean="0">
                <a:latin typeface="DIN-Light"/>
                <a:cs typeface="DIN-Light"/>
              </a:rPr>
              <a:t>Reframing – question and invent anticipatory assumptions – models for describing the imaginary future</a:t>
            </a:r>
            <a:endParaRPr lang="en-US" sz="2400" dirty="0">
              <a:latin typeface="DIN-Light"/>
              <a:cs typeface="DIN-Light"/>
            </a:endParaRPr>
          </a:p>
        </p:txBody>
      </p:sp>
      <p:sp>
        <p:nvSpPr>
          <p:cNvPr id="10" name="TextBox 9"/>
          <p:cNvSpPr txBox="1"/>
          <p:nvPr/>
        </p:nvSpPr>
        <p:spPr>
          <a:xfrm>
            <a:off x="5637619" y="1065811"/>
            <a:ext cx="3230580" cy="3046988"/>
          </a:xfrm>
          <a:prstGeom prst="rect">
            <a:avLst/>
          </a:prstGeom>
          <a:noFill/>
        </p:spPr>
        <p:txBody>
          <a:bodyPr wrap="square" rtlCol="0">
            <a:spAutoFit/>
          </a:bodyPr>
          <a:lstStyle/>
          <a:p>
            <a:pPr algn="r"/>
            <a:r>
              <a:rPr lang="en-US" sz="2400" dirty="0" smtClean="0">
                <a:latin typeface="DIN-Light"/>
                <a:cs typeface="DIN-Light"/>
              </a:rPr>
              <a:t>New Questions – expanding what makes sense – but it is not choice, choice is closure, commitment to one set of anticipatory assumptions</a:t>
            </a:r>
            <a:endParaRPr lang="en-US" sz="2400" dirty="0">
              <a:latin typeface="DIN-Light"/>
              <a:cs typeface="DIN-Light"/>
            </a:endParaRPr>
          </a:p>
        </p:txBody>
      </p:sp>
      <p:sp>
        <p:nvSpPr>
          <p:cNvPr id="3" name="TextBox 2"/>
          <p:cNvSpPr txBox="1"/>
          <p:nvPr/>
        </p:nvSpPr>
        <p:spPr>
          <a:xfrm>
            <a:off x="4554345" y="4376817"/>
            <a:ext cx="1938711" cy="1015663"/>
          </a:xfrm>
          <a:prstGeom prst="rect">
            <a:avLst/>
          </a:prstGeom>
          <a:noFill/>
        </p:spPr>
        <p:txBody>
          <a:bodyPr wrap="square" rtlCol="0">
            <a:spAutoFit/>
          </a:bodyPr>
          <a:lstStyle/>
          <a:p>
            <a:r>
              <a:rPr lang="en-US" sz="2000" dirty="0" smtClean="0">
                <a:solidFill>
                  <a:srgbClr val="FF0000"/>
                </a:solidFill>
                <a:latin typeface="DIN-Light"/>
                <a:cs typeface="DIN-Light"/>
              </a:rPr>
              <a:t>Provocation – inkling of ignorance</a:t>
            </a:r>
            <a:endParaRPr lang="en-US" sz="2000" dirty="0">
              <a:solidFill>
                <a:srgbClr val="FF0000"/>
              </a:solidFill>
              <a:latin typeface="DIN-Light"/>
              <a:cs typeface="DIN-Light"/>
            </a:endParaRPr>
          </a:p>
        </p:txBody>
      </p:sp>
    </p:spTree>
    <p:extLst>
      <p:ext uri="{BB962C8B-B14F-4D97-AF65-F5344CB8AC3E}">
        <p14:creationId xmlns:p14="http://schemas.microsoft.com/office/powerpoint/2010/main" val="100258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anim calcmode="lin" valueType="num">
                                      <p:cBhvr>
                                        <p:cTn id="13" dur="2000" fill="hold"/>
                                        <p:tgtEl>
                                          <p:spTgt spid="8"/>
                                        </p:tgtEl>
                                        <p:attrNameLst>
                                          <p:attrName>ppt_w</p:attrName>
                                        </p:attrNameLst>
                                      </p:cBhvr>
                                      <p:tavLst>
                                        <p:tav tm="0" fmla="#ppt_w*sin(2.5*pi*$)">
                                          <p:val>
                                            <p:fltVal val="0"/>
                                          </p:val>
                                        </p:tav>
                                        <p:tav tm="100000">
                                          <p:val>
                                            <p:fltVal val="1"/>
                                          </p:val>
                                        </p:tav>
                                      </p:tavLst>
                                    </p:anim>
                                    <p:anim calcmode="lin" valueType="num">
                                      <p:cBhvr>
                                        <p:cTn id="14"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2000"/>
                                        <p:tgtEl>
                                          <p:spTgt spid="9"/>
                                        </p:tgtEl>
                                      </p:cBhvr>
                                    </p:animEffect>
                                    <p:anim calcmode="lin" valueType="num">
                                      <p:cBhvr>
                                        <p:cTn id="27" dur="2000" fill="hold"/>
                                        <p:tgtEl>
                                          <p:spTgt spid="9"/>
                                        </p:tgtEl>
                                        <p:attrNameLst>
                                          <p:attrName>ppt_w</p:attrName>
                                        </p:attrNameLst>
                                      </p:cBhvr>
                                      <p:tavLst>
                                        <p:tav tm="0" fmla="#ppt_w*sin(2.5*pi*$)">
                                          <p:val>
                                            <p:fltVal val="0"/>
                                          </p:val>
                                        </p:tav>
                                        <p:tav tm="100000">
                                          <p:val>
                                            <p:fltVal val="1"/>
                                          </p:val>
                                        </p:tav>
                                      </p:tavLst>
                                    </p:anim>
                                    <p:anim calcmode="lin" valueType="num">
                                      <p:cBhvr>
                                        <p:cTn id="28"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000"/>
                                        <p:tgtEl>
                                          <p:spTgt spid="10"/>
                                        </p:tgtEl>
                                      </p:cBhvr>
                                    </p:animEffect>
                                    <p:anim calcmode="lin" valueType="num">
                                      <p:cBhvr>
                                        <p:cTn id="34" dur="2000" fill="hold"/>
                                        <p:tgtEl>
                                          <p:spTgt spid="10"/>
                                        </p:tgtEl>
                                        <p:attrNameLst>
                                          <p:attrName>ppt_w</p:attrName>
                                        </p:attrNameLst>
                                      </p:cBhvr>
                                      <p:tavLst>
                                        <p:tav tm="0" fmla="#ppt_w*sin(2.5*pi*$)">
                                          <p:val>
                                            <p:fltVal val="0"/>
                                          </p:val>
                                        </p:tav>
                                        <p:tav tm="100000">
                                          <p:val>
                                            <p:fltVal val="1"/>
                                          </p:val>
                                        </p:tav>
                                      </p:tavLst>
                                    </p:anim>
                                    <p:anim calcmode="lin" valueType="num">
                                      <p:cBhvr>
                                        <p:cTn id="35"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221572" y="-51555"/>
            <a:ext cx="8427128" cy="1634479"/>
          </a:xfrm>
        </p:spPr>
        <p:txBody>
          <a:bodyPr>
            <a:noAutofit/>
          </a:bodyPr>
          <a:lstStyle/>
          <a:p>
            <a:pPr>
              <a:lnSpc>
                <a:spcPct val="80000"/>
              </a:lnSpc>
            </a:pPr>
            <a:r>
              <a:rPr lang="en-GB" sz="4800" dirty="0" smtClean="0">
                <a:solidFill>
                  <a:schemeClr val="tx2"/>
                </a:solidFill>
                <a:latin typeface="DIN-Medium"/>
                <a:cs typeface="DIN-Medium"/>
              </a:rPr>
              <a:t>Meta design for an FL </a:t>
            </a:r>
            <a:r>
              <a:rPr lang="en-GB" sz="4800" dirty="0" err="1" smtClean="0">
                <a:solidFill>
                  <a:schemeClr val="tx2"/>
                </a:solidFill>
                <a:latin typeface="DIN-Medium"/>
                <a:cs typeface="DIN-Medium"/>
              </a:rPr>
              <a:t>KnowLab</a:t>
            </a:r>
            <a:r>
              <a:rPr lang="en-GB" sz="4800" dirty="0" smtClean="0">
                <a:solidFill>
                  <a:schemeClr val="tx2"/>
                </a:solidFill>
                <a:latin typeface="DIN-Medium"/>
                <a:cs typeface="DIN-Medium"/>
              </a:rPr>
              <a:t> – tailored locally</a:t>
            </a:r>
          </a:p>
        </p:txBody>
      </p:sp>
      <p:sp>
        <p:nvSpPr>
          <p:cNvPr id="707587" name="Rectangle 3"/>
          <p:cNvSpPr>
            <a:spLocks noGrp="1" noChangeArrowheads="1"/>
          </p:cNvSpPr>
          <p:nvPr>
            <p:ph type="body" sz="half" idx="2"/>
          </p:nvPr>
        </p:nvSpPr>
        <p:spPr>
          <a:xfrm>
            <a:off x="221572" y="1401500"/>
            <a:ext cx="8878273" cy="4610100"/>
          </a:xfrm>
        </p:spPr>
        <p:txBody>
          <a:bodyPr>
            <a:noAutofit/>
          </a:bodyPr>
          <a:lstStyle/>
          <a:p>
            <a:r>
              <a:rPr lang="en-GB" sz="4000" dirty="0" smtClean="0">
                <a:latin typeface="DIN-Regular"/>
                <a:cs typeface="DIN-Regular"/>
              </a:rPr>
              <a:t>Level 1</a:t>
            </a:r>
          </a:p>
          <a:p>
            <a:pPr lvl="1"/>
            <a:r>
              <a:rPr lang="en-GB" sz="3200" dirty="0" smtClean="0">
                <a:latin typeface="DIN-Regular"/>
                <a:cs typeface="DIN-Regular"/>
              </a:rPr>
              <a:t>Temporal awareness, values, expectations – feeling the future, discovering ignorance</a:t>
            </a:r>
          </a:p>
          <a:p>
            <a:r>
              <a:rPr lang="en-GB" sz="4000" dirty="0" smtClean="0">
                <a:latin typeface="DIN-Regular"/>
                <a:cs typeface="DIN-Regular"/>
              </a:rPr>
              <a:t>Level 2</a:t>
            </a:r>
          </a:p>
          <a:p>
            <a:pPr lvl="1"/>
            <a:r>
              <a:rPr lang="en-GB" sz="3200" dirty="0" smtClean="0">
                <a:latin typeface="DIN-Regular"/>
                <a:cs typeface="DIN-Regular"/>
              </a:rPr>
              <a:t>Rigorous imagining – reframing</a:t>
            </a:r>
          </a:p>
          <a:p>
            <a:r>
              <a:rPr lang="en-GB" sz="4000" dirty="0" smtClean="0">
                <a:latin typeface="DIN-Regular"/>
                <a:cs typeface="DIN-Regular"/>
              </a:rPr>
              <a:t>Level 3</a:t>
            </a:r>
          </a:p>
          <a:p>
            <a:pPr lvl="1"/>
            <a:r>
              <a:rPr lang="en-GB" sz="3600" dirty="0" smtClean="0">
                <a:latin typeface="DIN-Regular"/>
                <a:cs typeface="DIN-Regular"/>
              </a:rPr>
              <a:t> </a:t>
            </a:r>
            <a:r>
              <a:rPr lang="en-GB" sz="3200" dirty="0" smtClean="0">
                <a:latin typeface="DIN-Regular"/>
                <a:cs typeface="DIN-Regular"/>
              </a:rPr>
              <a:t>New anticipatory assumptions - asking new questions</a:t>
            </a:r>
          </a:p>
        </p:txBody>
      </p:sp>
    </p:spTree>
    <p:extLst>
      <p:ext uri="{BB962C8B-B14F-4D97-AF65-F5344CB8AC3E}">
        <p14:creationId xmlns:p14="http://schemas.microsoft.com/office/powerpoint/2010/main" val="2696078264"/>
      </p:ext>
    </p:extLst>
  </p:cSld>
  <p:clrMapOvr>
    <a:masterClrMapping/>
  </p:clrMapOvr>
  <p:transition xmlns:p14="http://schemas.microsoft.com/office/powerpoint/2010/main">
    <p:push/>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07587">
                                            <p:txEl>
                                              <p:pRg st="0" end="0"/>
                                            </p:txEl>
                                          </p:spTgt>
                                        </p:tgtEl>
                                        <p:attrNameLst>
                                          <p:attrName>style.visibility</p:attrName>
                                        </p:attrNameLst>
                                      </p:cBhvr>
                                      <p:to>
                                        <p:strVal val="visible"/>
                                      </p:to>
                                    </p:set>
                                    <p:anim calcmode="lin" valueType="num">
                                      <p:cBhvr additive="base">
                                        <p:cTn id="7" dur="500" fill="hold"/>
                                        <p:tgtEl>
                                          <p:spTgt spid="70758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075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07587">
                                            <p:txEl>
                                              <p:pRg st="1" end="1"/>
                                            </p:txEl>
                                          </p:spTgt>
                                        </p:tgtEl>
                                        <p:attrNameLst>
                                          <p:attrName>style.visibility</p:attrName>
                                        </p:attrNameLst>
                                      </p:cBhvr>
                                      <p:to>
                                        <p:strVal val="visible"/>
                                      </p:to>
                                    </p:set>
                                    <p:anim calcmode="lin" valueType="num">
                                      <p:cBhvr additive="base">
                                        <p:cTn id="13" dur="500" fill="hold"/>
                                        <p:tgtEl>
                                          <p:spTgt spid="707587">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075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07587">
                                            <p:txEl>
                                              <p:pRg st="2" end="2"/>
                                            </p:txEl>
                                          </p:spTgt>
                                        </p:tgtEl>
                                        <p:attrNameLst>
                                          <p:attrName>style.visibility</p:attrName>
                                        </p:attrNameLst>
                                      </p:cBhvr>
                                      <p:to>
                                        <p:strVal val="visible"/>
                                      </p:to>
                                    </p:set>
                                    <p:anim calcmode="lin" valueType="num">
                                      <p:cBhvr additive="base">
                                        <p:cTn id="19" dur="500" fill="hold"/>
                                        <p:tgtEl>
                                          <p:spTgt spid="707587">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0758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07587">
                                            <p:txEl>
                                              <p:pRg st="3" end="3"/>
                                            </p:txEl>
                                          </p:spTgt>
                                        </p:tgtEl>
                                        <p:attrNameLst>
                                          <p:attrName>style.visibility</p:attrName>
                                        </p:attrNameLst>
                                      </p:cBhvr>
                                      <p:to>
                                        <p:strVal val="visible"/>
                                      </p:to>
                                    </p:set>
                                    <p:anim calcmode="lin" valueType="num">
                                      <p:cBhvr additive="base">
                                        <p:cTn id="25" dur="500" fill="hold"/>
                                        <p:tgtEl>
                                          <p:spTgt spid="707587">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70758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707587">
                                            <p:txEl>
                                              <p:pRg st="4" end="4"/>
                                            </p:txEl>
                                          </p:spTgt>
                                        </p:tgtEl>
                                        <p:attrNameLst>
                                          <p:attrName>style.visibility</p:attrName>
                                        </p:attrNameLst>
                                      </p:cBhvr>
                                      <p:to>
                                        <p:strVal val="visible"/>
                                      </p:to>
                                    </p:set>
                                    <p:anim calcmode="lin" valueType="num">
                                      <p:cBhvr additive="base">
                                        <p:cTn id="31" dur="500" fill="hold"/>
                                        <p:tgtEl>
                                          <p:spTgt spid="707587">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70758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707587">
                                            <p:txEl>
                                              <p:pRg st="5" end="5"/>
                                            </p:txEl>
                                          </p:spTgt>
                                        </p:tgtEl>
                                        <p:attrNameLst>
                                          <p:attrName>style.visibility</p:attrName>
                                        </p:attrNameLst>
                                      </p:cBhvr>
                                      <p:to>
                                        <p:strVal val="visible"/>
                                      </p:to>
                                    </p:set>
                                    <p:anim calcmode="lin" valueType="num">
                                      <p:cBhvr additive="base">
                                        <p:cTn id="37" dur="500" fill="hold"/>
                                        <p:tgtEl>
                                          <p:spTgt spid="707587">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70758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587" grpId="0" build="p" bldLvl="3"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152400"/>
            <a:ext cx="8661400" cy="1667932"/>
          </a:xfrm>
        </p:spPr>
        <p:txBody>
          <a:bodyPr>
            <a:noAutofit/>
          </a:bodyPr>
          <a:lstStyle/>
          <a:p>
            <a:pPr algn="l"/>
            <a:r>
              <a:rPr lang="en-US" sz="3600" dirty="0" smtClean="0">
                <a:latin typeface="DIN-Medium"/>
                <a:cs typeface="DIN-Medium"/>
              </a:rPr>
              <a:t>Rigorous Knowledge Creation: </a:t>
            </a:r>
            <a:br>
              <a:rPr lang="en-US" sz="3600" dirty="0" smtClean="0">
                <a:latin typeface="DIN-Medium"/>
                <a:cs typeface="DIN-Medium"/>
              </a:rPr>
            </a:br>
            <a:r>
              <a:rPr lang="en-US" sz="3200" dirty="0" smtClean="0">
                <a:latin typeface="DIN-Light"/>
                <a:cs typeface="DIN-Light"/>
              </a:rPr>
              <a:t>Action Research The Scientific Method Applied to the Uniqueness of the Future in the Present</a:t>
            </a:r>
            <a:endParaRPr lang="en-US" sz="4000" dirty="0">
              <a:latin typeface="DIN-Light"/>
              <a:cs typeface="DIN-Light"/>
            </a:endParaRPr>
          </a:p>
        </p:txBody>
      </p:sp>
      <p:graphicFrame>
        <p:nvGraphicFramePr>
          <p:cNvPr id="4" name="Diagram 3"/>
          <p:cNvGraphicFramePr/>
          <p:nvPr>
            <p:extLst>
              <p:ext uri="{D42A27DB-BD31-4B8C-83A1-F6EECF244321}">
                <p14:modId xmlns:p14="http://schemas.microsoft.com/office/powerpoint/2010/main" val="1835174515"/>
              </p:ext>
            </p:extLst>
          </p:nvPr>
        </p:nvGraphicFramePr>
        <p:xfrm>
          <a:off x="1574800" y="1964266"/>
          <a:ext cx="5905500" cy="40216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329541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369713"/>
            <a:ext cx="8607778" cy="1143000"/>
          </a:xfrm>
        </p:spPr>
        <p:txBody>
          <a:bodyPr>
            <a:normAutofit fontScale="90000"/>
          </a:bodyPr>
          <a:lstStyle/>
          <a:p>
            <a:r>
              <a:rPr lang="en-US" dirty="0" smtClean="0">
                <a:latin typeface="DIN-Black"/>
                <a:cs typeface="DIN-Black"/>
              </a:rPr>
              <a:t>Change in the conditions of change</a:t>
            </a:r>
            <a:endParaRPr lang="en-US" dirty="0">
              <a:latin typeface="DIN-Black"/>
              <a:cs typeface="DIN-Black"/>
            </a:endParaRPr>
          </a:p>
        </p:txBody>
      </p:sp>
      <p:sp>
        <p:nvSpPr>
          <p:cNvPr id="4" name="Text Placeholder 3"/>
          <p:cNvSpPr>
            <a:spLocks noGrp="1"/>
          </p:cNvSpPr>
          <p:nvPr>
            <p:ph type="body" sz="half" idx="2"/>
          </p:nvPr>
        </p:nvSpPr>
        <p:spPr>
          <a:xfrm>
            <a:off x="4648199" y="1825979"/>
            <a:ext cx="4213579" cy="4114800"/>
          </a:xfrm>
        </p:spPr>
        <p:txBody>
          <a:bodyPr>
            <a:normAutofit fontScale="77500" lnSpcReduction="20000"/>
          </a:bodyPr>
          <a:lstStyle/>
          <a:p>
            <a:pPr marL="0" indent="0">
              <a:buNone/>
            </a:pPr>
            <a:r>
              <a:rPr lang="en-US" dirty="0" smtClean="0">
                <a:latin typeface="DIN-Medium"/>
                <a:cs typeface="DIN-Medium"/>
              </a:rPr>
              <a:t>Embedding forecasting in foresight in anticipation belongs to an illusion like the one Roberto showed us – imagine anticipation not just as a way to improve forecasting &amp;  foresight for action but as a way to create a new context for the relationship between being and becoming in our fundamental sensing and sense-making systems.</a:t>
            </a:r>
            <a:endParaRPr lang="en-US" dirty="0">
              <a:latin typeface="DIN-Medium"/>
              <a:cs typeface="DIN-Medium"/>
            </a:endParaRPr>
          </a:p>
        </p:txBody>
      </p:sp>
      <p:pic>
        <p:nvPicPr>
          <p:cNvPr id="6" name="ClipArt Placeholder 5"/>
          <p:cNvPicPr>
            <a:picLocks noGrp="1" noChangeAspect="1"/>
          </p:cNvPicPr>
          <p:nvPr>
            <p:ph type="clipArt" sz="half" idx="1"/>
          </p:nvPr>
        </p:nvPicPr>
        <p:blipFill>
          <a:blip r:embed="rId2"/>
          <a:srcRect l="6389" r="6389"/>
          <a:stretch>
            <a:fillRect/>
          </a:stretch>
        </p:blipFill>
        <p:spPr>
          <a:xfrm>
            <a:off x="685800" y="1825979"/>
            <a:ext cx="3810000" cy="4114800"/>
          </a:xfrm>
          <a:prstGeom prst="rect">
            <a:avLst/>
          </a:prstGeom>
        </p:spPr>
      </p:pic>
      <p:sp>
        <p:nvSpPr>
          <p:cNvPr id="7" name="TextBox 6"/>
          <p:cNvSpPr txBox="1"/>
          <p:nvPr/>
        </p:nvSpPr>
        <p:spPr>
          <a:xfrm>
            <a:off x="889002" y="6063005"/>
            <a:ext cx="7403562" cy="707886"/>
          </a:xfrm>
          <a:prstGeom prst="rect">
            <a:avLst/>
          </a:prstGeom>
          <a:noFill/>
        </p:spPr>
        <p:txBody>
          <a:bodyPr wrap="none" rtlCol="0">
            <a:spAutoFit/>
          </a:bodyPr>
          <a:lstStyle/>
          <a:p>
            <a:r>
              <a:rPr lang="en-US" sz="4000" dirty="0" smtClean="0">
                <a:latin typeface="DIN-Light"/>
                <a:cs typeface="DIN-Light"/>
              </a:rPr>
              <a:t>Being anti-utopian isn’t enough.</a:t>
            </a:r>
            <a:endParaRPr lang="en-US" sz="4000" dirty="0">
              <a:latin typeface="DIN-Light"/>
              <a:cs typeface="DIN-Light"/>
            </a:endParaRPr>
          </a:p>
        </p:txBody>
      </p:sp>
    </p:spTree>
    <p:extLst>
      <p:ext uri="{BB962C8B-B14F-4D97-AF65-F5344CB8AC3E}">
        <p14:creationId xmlns:p14="http://schemas.microsoft.com/office/powerpoint/2010/main" val="2120769688"/>
      </p:ext>
    </p:extLst>
  </p:cSld>
  <p:clrMapOvr>
    <a:masterClrMapping/>
  </p:clrMapOvr>
  <p:transition xmlns:p14="http://schemas.microsoft.com/office/powerpoint/2010/main" spd="med">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8866" r="17375"/>
          <a:stretch/>
        </p:blipFill>
        <p:spPr>
          <a:xfrm>
            <a:off x="5797176" y="0"/>
            <a:ext cx="3361765" cy="6858000"/>
          </a:xfrm>
          <a:prstGeom prst="rect">
            <a:avLst/>
          </a:prstGeom>
          <a:effectLst/>
        </p:spPr>
      </p:pic>
      <p:sp>
        <p:nvSpPr>
          <p:cNvPr id="7" name="TextBox 6"/>
          <p:cNvSpPr txBox="1"/>
          <p:nvPr/>
        </p:nvSpPr>
        <p:spPr>
          <a:xfrm>
            <a:off x="481014" y="1426802"/>
            <a:ext cx="5322886" cy="4031873"/>
          </a:xfrm>
          <a:prstGeom prst="rect">
            <a:avLst/>
          </a:prstGeom>
          <a:noFill/>
        </p:spPr>
        <p:txBody>
          <a:bodyPr wrap="square" rtlCol="0">
            <a:spAutoFit/>
          </a:bodyPr>
          <a:lstStyle/>
          <a:p>
            <a:r>
              <a:rPr lang="en-US" sz="3200" dirty="0" smtClean="0">
                <a:latin typeface="DIN-Light"/>
                <a:cs typeface="DIN-Light"/>
              </a:rPr>
              <a:t>In the late 17</a:t>
            </a:r>
            <a:r>
              <a:rPr lang="en-US" sz="3200" baseline="30000" dirty="0" smtClean="0">
                <a:latin typeface="DIN-Light"/>
                <a:cs typeface="DIN-Light"/>
              </a:rPr>
              <a:t>th</a:t>
            </a:r>
            <a:r>
              <a:rPr lang="en-US" sz="3200" dirty="0" smtClean="0">
                <a:latin typeface="DIN-Light"/>
                <a:cs typeface="DIN-Light"/>
              </a:rPr>
              <a:t> Century </a:t>
            </a:r>
            <a:r>
              <a:rPr lang="en-US" sz="3200" dirty="0">
                <a:latin typeface="DIN-Light"/>
                <a:cs typeface="DIN-Light"/>
              </a:rPr>
              <a:t>Anton van Leeuwenhoek </a:t>
            </a:r>
            <a:r>
              <a:rPr lang="en-US" sz="3200" dirty="0" smtClean="0">
                <a:latin typeface="DIN-Light"/>
                <a:cs typeface="DIN-Light"/>
              </a:rPr>
              <a:t>discovered bacteria. </a:t>
            </a:r>
          </a:p>
          <a:p>
            <a:r>
              <a:rPr lang="en-US" sz="3200" dirty="0" smtClean="0">
                <a:latin typeface="DIN-Light"/>
                <a:cs typeface="DIN-Light"/>
              </a:rPr>
              <a:t>The microscopes he invented revealed invisible worlds. </a:t>
            </a:r>
            <a:r>
              <a:rPr lang="en-US" sz="3200" dirty="0" smtClean="0">
                <a:latin typeface="DIN-Medium"/>
                <a:cs typeface="DIN-Medium"/>
              </a:rPr>
              <a:t>But it took another two centuries to make sense of this discovery. </a:t>
            </a:r>
            <a:endParaRPr lang="en-US" sz="3200" dirty="0">
              <a:latin typeface="DIN-Medium"/>
              <a:cs typeface="DIN-Medium"/>
            </a:endParaRPr>
          </a:p>
        </p:txBody>
      </p:sp>
    </p:spTree>
    <p:extLst>
      <p:ext uri="{BB962C8B-B14F-4D97-AF65-F5344CB8AC3E}">
        <p14:creationId xmlns:p14="http://schemas.microsoft.com/office/powerpoint/2010/main" val="426804371"/>
      </p:ext>
    </p:extLst>
  </p:cSld>
  <p:clrMapOvr>
    <a:masterClrMapping/>
  </p:clrMapOvr>
  <p:transition xmlns:p14="http://schemas.microsoft.com/office/powerpoint/2010/main" spd="med">
    <p:zo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5399 -0.00625 L 0.05885 -0.00648 " pathEditMode="relative" rAng="0" ptsTypes="AA">
                                      <p:cBhvr>
                                        <p:cTn id="6" dur="2000" fill="hold"/>
                                        <p:tgtEl>
                                          <p:spTgt spid="3"/>
                                        </p:tgtEl>
                                        <p:attrNameLst>
                                          <p:attrName>ppt_x</p:attrName>
                                          <p:attrName>ppt_y</p:attrName>
                                        </p:attrNameLst>
                                      </p:cBhvr>
                                      <p:rCtr x="5642" y="-23"/>
                                    </p:animMotion>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51000"/>
          </a:xfrm>
        </p:spPr>
        <p:txBody>
          <a:bodyPr>
            <a:normAutofit/>
          </a:bodyPr>
          <a:lstStyle/>
          <a:p>
            <a:r>
              <a:rPr lang="en-US" sz="3600" dirty="0" smtClean="0">
                <a:latin typeface="DIN-BoldAlternate"/>
                <a:cs typeface="DIN-BoldAlternate"/>
              </a:rPr>
              <a:t>Sources Guiding the Design of Processes for Becoming Futures Literate</a:t>
            </a:r>
            <a:endParaRPr lang="en-US" sz="3600" dirty="0">
              <a:latin typeface="DIN-BoldAlternate"/>
              <a:cs typeface="DIN-BoldAlternate"/>
            </a:endParaRPr>
          </a:p>
        </p:txBody>
      </p:sp>
      <p:sp>
        <p:nvSpPr>
          <p:cNvPr id="3" name="Content Placeholder 2"/>
          <p:cNvSpPr>
            <a:spLocks noGrp="1"/>
          </p:cNvSpPr>
          <p:nvPr>
            <p:ph idx="1"/>
          </p:nvPr>
        </p:nvSpPr>
        <p:spPr>
          <a:xfrm>
            <a:off x="1215593" y="1857415"/>
            <a:ext cx="7155444" cy="4400259"/>
          </a:xfrm>
        </p:spPr>
        <p:txBody>
          <a:bodyPr>
            <a:normAutofit lnSpcReduction="10000"/>
          </a:bodyPr>
          <a:lstStyle/>
          <a:p>
            <a:r>
              <a:rPr lang="en-US" dirty="0" smtClean="0">
                <a:latin typeface="DIN-Medium"/>
                <a:cs typeface="DIN-Medium"/>
              </a:rPr>
              <a:t>Theory of anticipation: criteria for using the future </a:t>
            </a:r>
          </a:p>
          <a:p>
            <a:r>
              <a:rPr lang="en-US" dirty="0" smtClean="0">
                <a:latin typeface="DIN-Medium"/>
                <a:cs typeface="DIN-Medium"/>
              </a:rPr>
              <a:t>Theory of collective intelligence knowledge creation: making sense of specificity</a:t>
            </a:r>
          </a:p>
          <a:p>
            <a:r>
              <a:rPr lang="en-US" dirty="0" smtClean="0">
                <a:latin typeface="DIN-Medium"/>
                <a:cs typeface="DIN-Medium"/>
              </a:rPr>
              <a:t>Taken together we have the Discipline of Anticipation and the capacity to use the future as Futures Literacy</a:t>
            </a:r>
            <a:endParaRPr lang="en-US" dirty="0">
              <a:latin typeface="DIN-Medium"/>
              <a:cs typeface="DIN-Medium"/>
            </a:endParaRPr>
          </a:p>
        </p:txBody>
      </p:sp>
    </p:spTree>
    <p:extLst>
      <p:ext uri="{BB962C8B-B14F-4D97-AF65-F5344CB8AC3E}">
        <p14:creationId xmlns:p14="http://schemas.microsoft.com/office/powerpoint/2010/main" val="19689422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933"/>
            <a:ext cx="9144000" cy="1417638"/>
          </a:xfrm>
        </p:spPr>
        <p:txBody>
          <a:bodyPr>
            <a:noAutofit/>
          </a:bodyPr>
          <a:lstStyle/>
          <a:p>
            <a:r>
              <a:rPr lang="en-US" sz="3200" dirty="0" smtClean="0">
                <a:latin typeface="DIN-Medium"/>
                <a:cs typeface="DIN-Medium"/>
              </a:rPr>
              <a:t>Forthcoming Publication: </a:t>
            </a:r>
            <a:r>
              <a:rPr lang="en-US" sz="3200" dirty="0" smtClean="0">
                <a:latin typeface="DIN-BoldAlternate"/>
                <a:cs typeface="DIN-BoldAlternate"/>
              </a:rPr>
              <a:t/>
            </a:r>
            <a:br>
              <a:rPr lang="en-US" sz="3200" dirty="0" smtClean="0">
                <a:latin typeface="DIN-BoldAlternate"/>
                <a:cs typeface="DIN-BoldAlternate"/>
              </a:rPr>
            </a:br>
            <a:r>
              <a:rPr lang="en-US" sz="3600" dirty="0" smtClean="0">
                <a:latin typeface="DIN-BoldAlternate"/>
                <a:cs typeface="DIN-BoldAlternate"/>
              </a:rPr>
              <a:t>Transforming the Future: </a:t>
            </a:r>
            <a:br>
              <a:rPr lang="en-US" sz="3600" dirty="0" smtClean="0">
                <a:latin typeface="DIN-BoldAlternate"/>
                <a:cs typeface="DIN-BoldAlternate"/>
              </a:rPr>
            </a:br>
            <a:r>
              <a:rPr lang="en-US" sz="3600" dirty="0" smtClean="0">
                <a:latin typeface="DIN-BoldAlternate"/>
                <a:cs typeface="DIN-BoldAlternate"/>
              </a:rPr>
              <a:t>Anticipation in the 21</a:t>
            </a:r>
            <a:r>
              <a:rPr lang="en-US" sz="3600" baseline="30000" dirty="0" smtClean="0">
                <a:latin typeface="DIN-BoldAlternate"/>
                <a:cs typeface="DIN-BoldAlternate"/>
              </a:rPr>
              <a:t>st</a:t>
            </a:r>
            <a:r>
              <a:rPr lang="en-US" sz="3600" dirty="0" smtClean="0">
                <a:latin typeface="DIN-BoldAlternate"/>
                <a:cs typeface="DIN-BoldAlternate"/>
              </a:rPr>
              <a:t> Century</a:t>
            </a:r>
            <a:endParaRPr lang="en-US" sz="3200" dirty="0">
              <a:latin typeface="DIN-BoldAlternate"/>
              <a:cs typeface="DIN-BoldAlternate"/>
            </a:endParaRPr>
          </a:p>
        </p:txBody>
      </p:sp>
      <p:sp>
        <p:nvSpPr>
          <p:cNvPr id="5" name="Content Placeholder 4"/>
          <p:cNvSpPr>
            <a:spLocks noGrp="1"/>
          </p:cNvSpPr>
          <p:nvPr>
            <p:ph idx="1"/>
          </p:nvPr>
        </p:nvSpPr>
        <p:spPr>
          <a:xfrm>
            <a:off x="0" y="1557867"/>
            <a:ext cx="9242778" cy="5384800"/>
          </a:xfrm>
        </p:spPr>
        <p:txBody>
          <a:bodyPr>
            <a:normAutofit fontScale="70000" lnSpcReduction="20000"/>
          </a:bodyPr>
          <a:lstStyle/>
          <a:p>
            <a:pPr marL="0" indent="0">
              <a:buNone/>
            </a:pPr>
            <a:r>
              <a:rPr lang="en-US" dirty="0">
                <a:latin typeface="DIN-Medium"/>
                <a:cs typeface="DIN-Medium"/>
              </a:rPr>
              <a:t>“Transforming the future: Anticipation in the 21</a:t>
            </a:r>
            <a:r>
              <a:rPr lang="en-US" baseline="30000" dirty="0">
                <a:latin typeface="DIN-Medium"/>
                <a:cs typeface="DIN-Medium"/>
              </a:rPr>
              <a:t>st</a:t>
            </a:r>
            <a:r>
              <a:rPr lang="en-US" dirty="0">
                <a:latin typeface="DIN-Medium"/>
                <a:cs typeface="DIN-Medium"/>
              </a:rPr>
              <a:t> Century” offers convincing evidence that the ways that people all around the world are using the future to understand the present are changing. These innovations in the theory and practice of anticipation are occurring because humanity is moving to integrate complexity and uncertainty into what we see and do. </a:t>
            </a:r>
          </a:p>
          <a:p>
            <a:pPr marL="0" indent="0">
              <a:buNone/>
            </a:pPr>
            <a:r>
              <a:rPr lang="en-US" dirty="0">
                <a:latin typeface="DIN-Medium"/>
                <a:cs typeface="DIN-Medium"/>
              </a:rPr>
              <a:t> </a:t>
            </a:r>
          </a:p>
          <a:p>
            <a:pPr marL="0" indent="0">
              <a:buNone/>
            </a:pPr>
            <a:r>
              <a:rPr lang="en-US" dirty="0">
                <a:latin typeface="DIN-Medium"/>
                <a:cs typeface="DIN-Medium"/>
              </a:rPr>
              <a:t>The research presented in this book shows that it is only from the narrow viewpoint of closed systems planning that the richness of emergent novelty is </a:t>
            </a:r>
            <a:r>
              <a:rPr lang="en-US" dirty="0" smtClean="0">
                <a:latin typeface="DIN-Medium"/>
                <a:cs typeface="DIN-Medium"/>
              </a:rPr>
              <a:t>an </a:t>
            </a:r>
            <a:r>
              <a:rPr lang="en-US" dirty="0">
                <a:latin typeface="DIN-Medium"/>
                <a:cs typeface="DIN-Medium"/>
              </a:rPr>
              <a:t>enemy. </a:t>
            </a:r>
            <a:endParaRPr lang="en-US" dirty="0" smtClean="0">
              <a:latin typeface="DIN-Medium"/>
              <a:cs typeface="DIN-Medium"/>
            </a:endParaRPr>
          </a:p>
          <a:p>
            <a:pPr marL="0" indent="0">
              <a:buNone/>
            </a:pPr>
            <a:endParaRPr lang="en-US" dirty="0">
              <a:latin typeface="DIN-Medium"/>
              <a:cs typeface="DIN-Medium"/>
            </a:endParaRPr>
          </a:p>
          <a:p>
            <a:pPr marL="0" indent="0">
              <a:buNone/>
            </a:pPr>
            <a:r>
              <a:rPr lang="en-US" dirty="0" smtClean="0">
                <a:latin typeface="DIN-Medium"/>
                <a:cs typeface="DIN-Medium"/>
              </a:rPr>
              <a:t>Today</a:t>
            </a:r>
            <a:r>
              <a:rPr lang="en-US" dirty="0">
                <a:latin typeface="DIN-Medium"/>
                <a:cs typeface="DIN-Medium"/>
              </a:rPr>
              <a:t>, two powerful forces are changing how we perceive and take advantage of complexity, turning it from a threat into a resource. First is the desire to enhance the capability to be free and second is the growing appreciation of complexity that includes the inherently unknowable. People are experimenting and researching ways to enlarge and deepen their understanding of reality. This is a basic advance in the reach and relevance of science</a:t>
            </a:r>
            <a:r>
              <a:rPr lang="en-US" dirty="0" smtClean="0">
                <a:latin typeface="DIN-Medium"/>
                <a:cs typeface="DIN-Medium"/>
              </a:rPr>
              <a:t>.” </a:t>
            </a:r>
            <a:endParaRPr lang="en-US" dirty="0">
              <a:latin typeface="DIN-Medium"/>
              <a:cs typeface="DIN-Medium"/>
            </a:endParaRPr>
          </a:p>
        </p:txBody>
      </p:sp>
    </p:spTree>
    <p:extLst>
      <p:ext uri="{BB962C8B-B14F-4D97-AF65-F5344CB8AC3E}">
        <p14:creationId xmlns:p14="http://schemas.microsoft.com/office/powerpoint/2010/main" val="3135908859"/>
      </p:ext>
    </p:extLst>
  </p:cSld>
  <p:clrMapOvr>
    <a:masterClrMapping/>
  </p:clrMapOvr>
  <mc:AlternateContent xmlns:mc="http://schemas.openxmlformats.org/markup-compatibility/2006" xmlns:p14="http://schemas.microsoft.com/office/powerpoint/2010/main">
    <mc:Choice Requires="p14">
      <p:transition spd="slow" p14:dur="1600" advClick="0" advTm="300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a:xfrm>
            <a:off x="0" y="-42332"/>
            <a:ext cx="9144000" cy="6970888"/>
          </a:xfrm>
        </p:spPr>
        <p:txBody>
          <a:bodyPr>
            <a:normAutofit fontScale="55000" lnSpcReduction="20000"/>
          </a:bodyPr>
          <a:lstStyle/>
          <a:p>
            <a:pPr lvl="0"/>
            <a:r>
              <a:rPr lang="en-US" dirty="0"/>
              <a:t>Baku: Scoping Global Anticipatory Capacities, June 1, 2013</a:t>
            </a:r>
          </a:p>
          <a:p>
            <a:pPr lvl="0"/>
            <a:r>
              <a:rPr lang="en-US" dirty="0"/>
              <a:t>Paris: </a:t>
            </a:r>
            <a:r>
              <a:rPr lang="en-US" dirty="0" err="1"/>
              <a:t>Knowlab</a:t>
            </a:r>
            <a:r>
              <a:rPr lang="en-US" dirty="0"/>
              <a:t> Design Test Session “Scoping the Know-Lab: Tomorrow’s Knowledge, Creation Microscope” A Primer and Images, June 20-21, 2013</a:t>
            </a:r>
          </a:p>
          <a:p>
            <a:pPr lvl="0"/>
            <a:r>
              <a:rPr lang="en-US" dirty="0"/>
              <a:t>Brasilia: The Future of Science, 11-12 July, 2013</a:t>
            </a:r>
          </a:p>
          <a:p>
            <a:pPr lvl="0"/>
            <a:r>
              <a:rPr lang="en-US" dirty="0"/>
              <a:t>Sao Paolo: Changing the Way Universities Use the Future?, July 15, 2013</a:t>
            </a:r>
          </a:p>
          <a:p>
            <a:pPr lvl="0"/>
            <a:r>
              <a:rPr lang="en-US" dirty="0"/>
              <a:t>Chicago: The Future of Futurists, July 19, 2013</a:t>
            </a:r>
          </a:p>
          <a:p>
            <a:pPr lvl="0"/>
            <a:r>
              <a:rPr lang="en-US" dirty="0"/>
              <a:t>Oslo: Innovation as Learning, Knowing as Learning, Knowing as Science: Imagining a Universal Innovation Society in 2040, October 21-22, 2013</a:t>
            </a:r>
          </a:p>
          <a:p>
            <a:pPr lvl="0"/>
            <a:r>
              <a:rPr lang="en-US" dirty="0"/>
              <a:t>Bogota: Using the future to think about local labor markets, November 25-26, 2013</a:t>
            </a:r>
          </a:p>
          <a:p>
            <a:pPr lvl="0"/>
            <a:r>
              <a:rPr lang="en-US" dirty="0"/>
              <a:t>Rio de Janeiro: Imagining the Future of Science in Society, November 28-29, 2013</a:t>
            </a:r>
          </a:p>
          <a:p>
            <a:pPr lvl="0"/>
            <a:r>
              <a:rPr lang="en-US" dirty="0"/>
              <a:t>Paris: Imagining the Future of the Transition from “Youth” to “Adult”, January 13-14, 2014</a:t>
            </a:r>
          </a:p>
          <a:p>
            <a:pPr lvl="0"/>
            <a:r>
              <a:rPr lang="en-US" dirty="0"/>
              <a:t>Freetown: Youth &amp; Rites of Passage in Sierra Leone, January 20-21, 2014</a:t>
            </a:r>
          </a:p>
          <a:p>
            <a:pPr lvl="0"/>
            <a:r>
              <a:rPr lang="en-US" dirty="0"/>
              <a:t>February 5-6, 2014, Munich: Imagining the Future of Sports in Society</a:t>
            </a:r>
          </a:p>
          <a:p>
            <a:pPr lvl="0"/>
            <a:r>
              <a:rPr lang="en-US" dirty="0"/>
              <a:t>Paris: Inhabiting Planet Earth 2100: Beyond Cities?, March 27-28, 2014</a:t>
            </a:r>
          </a:p>
          <a:p>
            <a:pPr lvl="0"/>
            <a:r>
              <a:rPr lang="en-US" dirty="0" err="1"/>
              <a:t>Calceta</a:t>
            </a:r>
            <a:r>
              <a:rPr lang="en-US" dirty="0"/>
              <a:t>, Bahia de </a:t>
            </a:r>
            <a:r>
              <a:rPr lang="en-US" dirty="0" err="1"/>
              <a:t>Caraquez</a:t>
            </a:r>
            <a:r>
              <a:rPr lang="en-US" dirty="0"/>
              <a:t>, </a:t>
            </a:r>
            <a:r>
              <a:rPr lang="en-US" dirty="0" err="1"/>
              <a:t>Monta</a:t>
            </a:r>
            <a:r>
              <a:rPr lang="en-US" dirty="0"/>
              <a:t>: A Series of Future Literacy Knowledge Lab in Ecuador, April 26–May 1, 2014</a:t>
            </a:r>
          </a:p>
          <a:p>
            <a:pPr lvl="0"/>
            <a:r>
              <a:rPr lang="en-US" dirty="0"/>
              <a:t>Rangoon: Addressing the future of education in Myanmar?, May 2-3, 2014</a:t>
            </a:r>
          </a:p>
          <a:p>
            <a:pPr lvl="0"/>
            <a:r>
              <a:rPr lang="en-US" dirty="0" err="1"/>
              <a:t>Laoag</a:t>
            </a:r>
            <a:r>
              <a:rPr lang="en-US" dirty="0"/>
              <a:t> City: Resilient Cities, Brighter Futures -A Forum-Workshop on Anticipatory Thinking and Strategic Foresight Methods for Sustainable City Futures, May 21-24, 2014</a:t>
            </a:r>
          </a:p>
          <a:p>
            <a:pPr lvl="0"/>
            <a:r>
              <a:rPr lang="en-US" dirty="0"/>
              <a:t>Johannesburg – All Africa Future Forum, May 26-28, 2014</a:t>
            </a:r>
          </a:p>
          <a:p>
            <a:pPr lvl="0"/>
            <a:r>
              <a:rPr lang="en-US" dirty="0"/>
              <a:t>Ottawa: The Future of Innovation Ecosystems in the Public Sector, June 4-5, 2014</a:t>
            </a:r>
          </a:p>
          <a:p>
            <a:pPr lvl="0"/>
            <a:r>
              <a:rPr lang="en-US" dirty="0"/>
              <a:t>Brasilia:  Joint International Foresight Academy, November 16-21, 2014</a:t>
            </a:r>
          </a:p>
          <a:p>
            <a:pPr lvl="0"/>
            <a:r>
              <a:rPr lang="en-GB" dirty="0"/>
              <a:t>Paris, </a:t>
            </a:r>
            <a:r>
              <a:rPr lang="fr-FR" dirty="0"/>
              <a:t>L’Afrique de Demain ?, May 21, 2015</a:t>
            </a:r>
            <a:endParaRPr lang="en-US" dirty="0"/>
          </a:p>
          <a:p>
            <a:pPr lvl="0"/>
            <a:r>
              <a:rPr lang="en-US" dirty="0"/>
              <a:t>Rabat, Imagining Africa’s Future, June 25-26, 2015</a:t>
            </a:r>
          </a:p>
          <a:p>
            <a:pPr lvl="0"/>
            <a:r>
              <a:rPr lang="en-US" dirty="0"/>
              <a:t>Bangkok, Rethinking Education, September 1-3, 2015</a:t>
            </a:r>
          </a:p>
          <a:p>
            <a:pPr lvl="0"/>
            <a:r>
              <a:rPr lang="en-US" dirty="0"/>
              <a:t>Ulaanbaatar, The Future of Mongolia, September 20-October 2, 2015</a:t>
            </a:r>
          </a:p>
          <a:p>
            <a:endParaRPr lang="en-US" dirty="0"/>
          </a:p>
        </p:txBody>
      </p:sp>
    </p:spTree>
    <p:extLst>
      <p:ext uri="{BB962C8B-B14F-4D97-AF65-F5344CB8AC3E}">
        <p14:creationId xmlns:p14="http://schemas.microsoft.com/office/powerpoint/2010/main" val="1555910466"/>
      </p:ext>
    </p:extLst>
  </p:cSld>
  <p:clrMapOvr>
    <a:masterClrMapping/>
  </p:clrMapOvr>
  <mc:AlternateContent xmlns:mc="http://schemas.openxmlformats.org/markup-compatibility/2006" xmlns:p14="http://schemas.microsoft.com/office/powerpoint/2010/main">
    <mc:Choice Requires="p14">
      <p:transition spd="slow" p14:dur="1600" advClick="0" advTm="300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dissolv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dissolv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dissolv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dissolv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dissolve">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dissolve">
                                      <p:cBhvr>
                                        <p:cTn id="47" dur="500"/>
                                        <p:tgtEl>
                                          <p:spTgt spid="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animEffect transition="in" filter="dissolve">
                                      <p:cBhvr>
                                        <p:cTn id="52" dur="500"/>
                                        <p:tgtEl>
                                          <p:spTgt spid="6">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6">
                                            <p:txEl>
                                              <p:pRg st="10" end="10"/>
                                            </p:txEl>
                                          </p:spTgt>
                                        </p:tgtEl>
                                        <p:attrNameLst>
                                          <p:attrName>style.visibility</p:attrName>
                                        </p:attrNameLst>
                                      </p:cBhvr>
                                      <p:to>
                                        <p:strVal val="visible"/>
                                      </p:to>
                                    </p:set>
                                    <p:animEffect transition="in" filter="dissolve">
                                      <p:cBhvr>
                                        <p:cTn id="57" dur="500"/>
                                        <p:tgtEl>
                                          <p:spTgt spid="6">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6">
                                            <p:txEl>
                                              <p:pRg st="11" end="11"/>
                                            </p:txEl>
                                          </p:spTgt>
                                        </p:tgtEl>
                                        <p:attrNameLst>
                                          <p:attrName>style.visibility</p:attrName>
                                        </p:attrNameLst>
                                      </p:cBhvr>
                                      <p:to>
                                        <p:strVal val="visible"/>
                                      </p:to>
                                    </p:set>
                                    <p:animEffect transition="in" filter="dissolve">
                                      <p:cBhvr>
                                        <p:cTn id="62" dur="500"/>
                                        <p:tgtEl>
                                          <p:spTgt spid="6">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6">
                                            <p:txEl>
                                              <p:pRg st="12" end="12"/>
                                            </p:txEl>
                                          </p:spTgt>
                                        </p:tgtEl>
                                        <p:attrNameLst>
                                          <p:attrName>style.visibility</p:attrName>
                                        </p:attrNameLst>
                                      </p:cBhvr>
                                      <p:to>
                                        <p:strVal val="visible"/>
                                      </p:to>
                                    </p:set>
                                    <p:animEffect transition="in" filter="dissolve">
                                      <p:cBhvr>
                                        <p:cTn id="67" dur="500"/>
                                        <p:tgtEl>
                                          <p:spTgt spid="6">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6">
                                            <p:txEl>
                                              <p:pRg st="13" end="13"/>
                                            </p:txEl>
                                          </p:spTgt>
                                        </p:tgtEl>
                                        <p:attrNameLst>
                                          <p:attrName>style.visibility</p:attrName>
                                        </p:attrNameLst>
                                      </p:cBhvr>
                                      <p:to>
                                        <p:strVal val="visible"/>
                                      </p:to>
                                    </p:set>
                                    <p:animEffect transition="in" filter="dissolve">
                                      <p:cBhvr>
                                        <p:cTn id="72" dur="500"/>
                                        <p:tgtEl>
                                          <p:spTgt spid="6">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6">
                                            <p:txEl>
                                              <p:pRg st="14" end="14"/>
                                            </p:txEl>
                                          </p:spTgt>
                                        </p:tgtEl>
                                        <p:attrNameLst>
                                          <p:attrName>style.visibility</p:attrName>
                                        </p:attrNameLst>
                                      </p:cBhvr>
                                      <p:to>
                                        <p:strVal val="visible"/>
                                      </p:to>
                                    </p:set>
                                    <p:animEffect transition="in" filter="dissolve">
                                      <p:cBhvr>
                                        <p:cTn id="77" dur="500"/>
                                        <p:tgtEl>
                                          <p:spTgt spid="6">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6">
                                            <p:txEl>
                                              <p:pRg st="15" end="15"/>
                                            </p:txEl>
                                          </p:spTgt>
                                        </p:tgtEl>
                                        <p:attrNameLst>
                                          <p:attrName>style.visibility</p:attrName>
                                        </p:attrNameLst>
                                      </p:cBhvr>
                                      <p:to>
                                        <p:strVal val="visible"/>
                                      </p:to>
                                    </p:set>
                                    <p:animEffect transition="in" filter="dissolve">
                                      <p:cBhvr>
                                        <p:cTn id="82" dur="500"/>
                                        <p:tgtEl>
                                          <p:spTgt spid="6">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6">
                                            <p:txEl>
                                              <p:pRg st="16" end="16"/>
                                            </p:txEl>
                                          </p:spTgt>
                                        </p:tgtEl>
                                        <p:attrNameLst>
                                          <p:attrName>style.visibility</p:attrName>
                                        </p:attrNameLst>
                                      </p:cBhvr>
                                      <p:to>
                                        <p:strVal val="visible"/>
                                      </p:to>
                                    </p:set>
                                    <p:animEffect transition="in" filter="dissolve">
                                      <p:cBhvr>
                                        <p:cTn id="87" dur="500"/>
                                        <p:tgtEl>
                                          <p:spTgt spid="6">
                                            <p:txEl>
                                              <p:pRg st="16" end="1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grpId="0" nodeType="clickEffect">
                                  <p:stCondLst>
                                    <p:cond delay="0"/>
                                  </p:stCondLst>
                                  <p:childTnLst>
                                    <p:set>
                                      <p:cBhvr>
                                        <p:cTn id="91" dur="1" fill="hold">
                                          <p:stCondLst>
                                            <p:cond delay="0"/>
                                          </p:stCondLst>
                                        </p:cTn>
                                        <p:tgtEl>
                                          <p:spTgt spid="6">
                                            <p:txEl>
                                              <p:pRg st="17" end="17"/>
                                            </p:txEl>
                                          </p:spTgt>
                                        </p:tgtEl>
                                        <p:attrNameLst>
                                          <p:attrName>style.visibility</p:attrName>
                                        </p:attrNameLst>
                                      </p:cBhvr>
                                      <p:to>
                                        <p:strVal val="visible"/>
                                      </p:to>
                                    </p:set>
                                    <p:animEffect transition="in" filter="dissolve">
                                      <p:cBhvr>
                                        <p:cTn id="92" dur="500"/>
                                        <p:tgtEl>
                                          <p:spTgt spid="6">
                                            <p:txEl>
                                              <p:pRg st="17" end="1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6">
                                            <p:txEl>
                                              <p:pRg st="18" end="18"/>
                                            </p:txEl>
                                          </p:spTgt>
                                        </p:tgtEl>
                                        <p:attrNameLst>
                                          <p:attrName>style.visibility</p:attrName>
                                        </p:attrNameLst>
                                      </p:cBhvr>
                                      <p:to>
                                        <p:strVal val="visible"/>
                                      </p:to>
                                    </p:set>
                                    <p:animEffect transition="in" filter="dissolve">
                                      <p:cBhvr>
                                        <p:cTn id="97" dur="500"/>
                                        <p:tgtEl>
                                          <p:spTgt spid="6">
                                            <p:txEl>
                                              <p:pRg st="18" end="18"/>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9" presetClass="entr" presetSubtype="0" fill="hold" grpId="0" nodeType="clickEffect">
                                  <p:stCondLst>
                                    <p:cond delay="0"/>
                                  </p:stCondLst>
                                  <p:childTnLst>
                                    <p:set>
                                      <p:cBhvr>
                                        <p:cTn id="101" dur="1" fill="hold">
                                          <p:stCondLst>
                                            <p:cond delay="0"/>
                                          </p:stCondLst>
                                        </p:cTn>
                                        <p:tgtEl>
                                          <p:spTgt spid="6">
                                            <p:txEl>
                                              <p:pRg st="19" end="19"/>
                                            </p:txEl>
                                          </p:spTgt>
                                        </p:tgtEl>
                                        <p:attrNameLst>
                                          <p:attrName>style.visibility</p:attrName>
                                        </p:attrNameLst>
                                      </p:cBhvr>
                                      <p:to>
                                        <p:strVal val="visible"/>
                                      </p:to>
                                    </p:set>
                                    <p:animEffect transition="in" filter="dissolve">
                                      <p:cBhvr>
                                        <p:cTn id="102" dur="500"/>
                                        <p:tgtEl>
                                          <p:spTgt spid="6">
                                            <p:txEl>
                                              <p:pRg st="19" end="19"/>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9" presetClass="entr" presetSubtype="0" fill="hold" grpId="0" nodeType="clickEffect">
                                  <p:stCondLst>
                                    <p:cond delay="0"/>
                                  </p:stCondLst>
                                  <p:childTnLst>
                                    <p:set>
                                      <p:cBhvr>
                                        <p:cTn id="106" dur="1" fill="hold">
                                          <p:stCondLst>
                                            <p:cond delay="0"/>
                                          </p:stCondLst>
                                        </p:cTn>
                                        <p:tgtEl>
                                          <p:spTgt spid="6">
                                            <p:txEl>
                                              <p:pRg st="20" end="20"/>
                                            </p:txEl>
                                          </p:spTgt>
                                        </p:tgtEl>
                                        <p:attrNameLst>
                                          <p:attrName>style.visibility</p:attrName>
                                        </p:attrNameLst>
                                      </p:cBhvr>
                                      <p:to>
                                        <p:strVal val="visible"/>
                                      </p:to>
                                    </p:set>
                                    <p:animEffect transition="in" filter="dissolve">
                                      <p:cBhvr>
                                        <p:cTn id="107" dur="500"/>
                                        <p:tgtEl>
                                          <p:spTgt spid="6">
                                            <p:txEl>
                                              <p:pRg st="20" end="2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9" presetClass="entr" presetSubtype="0" fill="hold" grpId="0" nodeType="clickEffect">
                                  <p:stCondLst>
                                    <p:cond delay="0"/>
                                  </p:stCondLst>
                                  <p:childTnLst>
                                    <p:set>
                                      <p:cBhvr>
                                        <p:cTn id="111" dur="1" fill="hold">
                                          <p:stCondLst>
                                            <p:cond delay="0"/>
                                          </p:stCondLst>
                                        </p:cTn>
                                        <p:tgtEl>
                                          <p:spTgt spid="6">
                                            <p:txEl>
                                              <p:pRg st="21" end="21"/>
                                            </p:txEl>
                                          </p:spTgt>
                                        </p:tgtEl>
                                        <p:attrNameLst>
                                          <p:attrName>style.visibility</p:attrName>
                                        </p:attrNameLst>
                                      </p:cBhvr>
                                      <p:to>
                                        <p:strVal val="visible"/>
                                      </p:to>
                                    </p:set>
                                    <p:animEffect transition="in" filter="dissolve">
                                      <p:cBhvr>
                                        <p:cTn id="112" dur="500"/>
                                        <p:tgtEl>
                                          <p:spTgt spid="6">
                                            <p:txEl>
                                              <p:pRg st="21" end="2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84"/>
            <a:ext cx="9144000" cy="970514"/>
          </a:xfrm>
        </p:spPr>
        <p:txBody>
          <a:bodyPr>
            <a:noAutofit/>
          </a:bodyPr>
          <a:lstStyle/>
          <a:p>
            <a:pPr>
              <a:lnSpc>
                <a:spcPct val="80000"/>
              </a:lnSpc>
            </a:pPr>
            <a:r>
              <a:rPr lang="en-US" sz="4000" dirty="0" smtClean="0">
                <a:latin typeface="DIN-Medium"/>
                <a:cs typeface="DIN-Medium"/>
              </a:rPr>
              <a:t>The value-added of the </a:t>
            </a:r>
            <a:br>
              <a:rPr lang="en-US" sz="4000" dirty="0" smtClean="0">
                <a:latin typeface="DIN-Medium"/>
                <a:cs typeface="DIN-Medium"/>
              </a:rPr>
            </a:br>
            <a:r>
              <a:rPr lang="en-US" sz="4000" dirty="0" smtClean="0">
                <a:latin typeface="DIN-Medium"/>
                <a:cs typeface="DIN-Medium"/>
              </a:rPr>
              <a:t>Discipline of Anticipation</a:t>
            </a:r>
            <a:endParaRPr lang="en-US" sz="4000" dirty="0">
              <a:latin typeface="DIN-Medium"/>
              <a:cs typeface="DIN-Medium"/>
            </a:endParaRPr>
          </a:p>
        </p:txBody>
      </p:sp>
      <p:sp>
        <p:nvSpPr>
          <p:cNvPr id="8" name="Freeform 7"/>
          <p:cNvSpPr/>
          <p:nvPr/>
        </p:nvSpPr>
        <p:spPr>
          <a:xfrm>
            <a:off x="2736907" y="1016066"/>
            <a:ext cx="3896762" cy="1332790"/>
          </a:xfrm>
          <a:custGeom>
            <a:avLst/>
            <a:gdLst>
              <a:gd name="connsiteX0" fmla="*/ 0 w 3896762"/>
              <a:gd name="connsiteY0" fmla="*/ 222136 h 1332790"/>
              <a:gd name="connsiteX1" fmla="*/ 222136 w 3896762"/>
              <a:gd name="connsiteY1" fmla="*/ 0 h 1332790"/>
              <a:gd name="connsiteX2" fmla="*/ 3674626 w 3896762"/>
              <a:gd name="connsiteY2" fmla="*/ 0 h 1332790"/>
              <a:gd name="connsiteX3" fmla="*/ 3896762 w 3896762"/>
              <a:gd name="connsiteY3" fmla="*/ 222136 h 1332790"/>
              <a:gd name="connsiteX4" fmla="*/ 3896762 w 3896762"/>
              <a:gd name="connsiteY4" fmla="*/ 1110654 h 1332790"/>
              <a:gd name="connsiteX5" fmla="*/ 3674626 w 3896762"/>
              <a:gd name="connsiteY5" fmla="*/ 1332790 h 1332790"/>
              <a:gd name="connsiteX6" fmla="*/ 222136 w 3896762"/>
              <a:gd name="connsiteY6" fmla="*/ 1332790 h 1332790"/>
              <a:gd name="connsiteX7" fmla="*/ 0 w 3896762"/>
              <a:gd name="connsiteY7" fmla="*/ 1110654 h 1332790"/>
              <a:gd name="connsiteX8" fmla="*/ 0 w 3896762"/>
              <a:gd name="connsiteY8" fmla="*/ 222136 h 1332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6762" h="1332790">
                <a:moveTo>
                  <a:pt x="0" y="222136"/>
                </a:moveTo>
                <a:cubicBezTo>
                  <a:pt x="0" y="99454"/>
                  <a:pt x="99454" y="0"/>
                  <a:pt x="222136" y="0"/>
                </a:cubicBezTo>
                <a:lnTo>
                  <a:pt x="3674626" y="0"/>
                </a:lnTo>
                <a:cubicBezTo>
                  <a:pt x="3797308" y="0"/>
                  <a:pt x="3896762" y="99454"/>
                  <a:pt x="3896762" y="222136"/>
                </a:cubicBezTo>
                <a:lnTo>
                  <a:pt x="3896762" y="1110654"/>
                </a:lnTo>
                <a:cubicBezTo>
                  <a:pt x="3896762" y="1233336"/>
                  <a:pt x="3797308" y="1332790"/>
                  <a:pt x="3674626" y="1332790"/>
                </a:cubicBezTo>
                <a:lnTo>
                  <a:pt x="222136" y="1332790"/>
                </a:lnTo>
                <a:cubicBezTo>
                  <a:pt x="99454" y="1332790"/>
                  <a:pt x="0" y="1233336"/>
                  <a:pt x="0" y="1110654"/>
                </a:cubicBezTo>
                <a:lnTo>
                  <a:pt x="0" y="222136"/>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71741" tIns="171741" rIns="171741" bIns="171741" numCol="1" spcCol="1270" anchor="t" anchorCtr="0">
            <a:noAutofit/>
          </a:bodyPr>
          <a:lstStyle/>
          <a:p>
            <a:pPr lvl="0" algn="ctr" defTabSz="1244600">
              <a:lnSpc>
                <a:spcPct val="90000"/>
              </a:lnSpc>
              <a:spcBef>
                <a:spcPct val="0"/>
              </a:spcBef>
              <a:spcAft>
                <a:spcPct val="35000"/>
              </a:spcAft>
            </a:pPr>
            <a:r>
              <a:rPr lang="en-US" sz="2800" kern="1200" dirty="0" smtClean="0"/>
              <a:t>Science of generality</a:t>
            </a:r>
            <a:endParaRPr lang="en-US" sz="2800" kern="1200" dirty="0"/>
          </a:p>
          <a:p>
            <a:pPr marL="285750" lvl="1" indent="-285750" algn="ctr" defTabSz="1244600">
              <a:lnSpc>
                <a:spcPct val="90000"/>
              </a:lnSpc>
              <a:spcBef>
                <a:spcPct val="0"/>
              </a:spcBef>
              <a:spcAft>
                <a:spcPct val="15000"/>
              </a:spcAft>
              <a:buChar char="••"/>
            </a:pPr>
            <a:r>
              <a:rPr lang="en-US" sz="2800" kern="1200" dirty="0" smtClean="0"/>
              <a:t>Statistics, patterns</a:t>
            </a:r>
            <a:endParaRPr lang="en-US" sz="2800" kern="1200" dirty="0"/>
          </a:p>
        </p:txBody>
      </p:sp>
      <p:sp>
        <p:nvSpPr>
          <p:cNvPr id="10" name="Freeform 9"/>
          <p:cNvSpPr/>
          <p:nvPr/>
        </p:nvSpPr>
        <p:spPr>
          <a:xfrm>
            <a:off x="5247238" y="3010973"/>
            <a:ext cx="3896762" cy="1698840"/>
          </a:xfrm>
          <a:custGeom>
            <a:avLst/>
            <a:gdLst>
              <a:gd name="connsiteX0" fmla="*/ 0 w 3896762"/>
              <a:gd name="connsiteY0" fmla="*/ 283146 h 1698840"/>
              <a:gd name="connsiteX1" fmla="*/ 283146 w 3896762"/>
              <a:gd name="connsiteY1" fmla="*/ 0 h 1698840"/>
              <a:gd name="connsiteX2" fmla="*/ 3613616 w 3896762"/>
              <a:gd name="connsiteY2" fmla="*/ 0 h 1698840"/>
              <a:gd name="connsiteX3" fmla="*/ 3896762 w 3896762"/>
              <a:gd name="connsiteY3" fmla="*/ 283146 h 1698840"/>
              <a:gd name="connsiteX4" fmla="*/ 3896762 w 3896762"/>
              <a:gd name="connsiteY4" fmla="*/ 1415694 h 1698840"/>
              <a:gd name="connsiteX5" fmla="*/ 3613616 w 3896762"/>
              <a:gd name="connsiteY5" fmla="*/ 1698840 h 1698840"/>
              <a:gd name="connsiteX6" fmla="*/ 283146 w 3896762"/>
              <a:gd name="connsiteY6" fmla="*/ 1698840 h 1698840"/>
              <a:gd name="connsiteX7" fmla="*/ 0 w 3896762"/>
              <a:gd name="connsiteY7" fmla="*/ 1415694 h 1698840"/>
              <a:gd name="connsiteX8" fmla="*/ 0 w 3896762"/>
              <a:gd name="connsiteY8" fmla="*/ 283146 h 169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6762" h="1698840">
                <a:moveTo>
                  <a:pt x="0" y="283146"/>
                </a:moveTo>
                <a:cubicBezTo>
                  <a:pt x="0" y="126769"/>
                  <a:pt x="126769" y="0"/>
                  <a:pt x="283146" y="0"/>
                </a:cubicBezTo>
                <a:lnTo>
                  <a:pt x="3613616" y="0"/>
                </a:lnTo>
                <a:cubicBezTo>
                  <a:pt x="3769993" y="0"/>
                  <a:pt x="3896762" y="126769"/>
                  <a:pt x="3896762" y="283146"/>
                </a:cubicBezTo>
                <a:lnTo>
                  <a:pt x="3896762" y="1415694"/>
                </a:lnTo>
                <a:cubicBezTo>
                  <a:pt x="3896762" y="1572071"/>
                  <a:pt x="3769993" y="1698840"/>
                  <a:pt x="3613616" y="1698840"/>
                </a:cubicBezTo>
                <a:lnTo>
                  <a:pt x="283146" y="1698840"/>
                </a:lnTo>
                <a:cubicBezTo>
                  <a:pt x="126769" y="1698840"/>
                  <a:pt x="0" y="1572071"/>
                  <a:pt x="0" y="1415694"/>
                </a:cubicBezTo>
                <a:lnTo>
                  <a:pt x="0" y="283146"/>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89611" tIns="189611" rIns="189611" bIns="189611" numCol="1" spcCol="1270" anchor="t" anchorCtr="0">
            <a:noAutofit/>
          </a:bodyPr>
          <a:lstStyle/>
          <a:p>
            <a:pPr lvl="0" algn="ctr" defTabSz="1244600">
              <a:lnSpc>
                <a:spcPct val="90000"/>
              </a:lnSpc>
              <a:spcBef>
                <a:spcPct val="0"/>
              </a:spcBef>
              <a:spcAft>
                <a:spcPct val="35000"/>
              </a:spcAft>
            </a:pPr>
            <a:r>
              <a:rPr lang="en-US" sz="2800" kern="1200" dirty="0" err="1" smtClean="0"/>
              <a:t>Managerialism</a:t>
            </a:r>
            <a:endParaRPr lang="en-US" sz="2800" kern="1200" dirty="0"/>
          </a:p>
          <a:p>
            <a:pPr marL="285750" lvl="1" indent="-285750" algn="ctr" defTabSz="1244600">
              <a:lnSpc>
                <a:spcPct val="90000"/>
              </a:lnSpc>
              <a:spcBef>
                <a:spcPct val="0"/>
              </a:spcBef>
              <a:spcAft>
                <a:spcPct val="15000"/>
              </a:spcAft>
              <a:buChar char="••"/>
            </a:pPr>
            <a:r>
              <a:rPr lang="en-US" sz="2800" kern="1200" dirty="0" smtClean="0"/>
              <a:t>Preparation &amp; planning</a:t>
            </a:r>
            <a:endParaRPr lang="en-US" sz="2800" kern="1200" dirty="0"/>
          </a:p>
        </p:txBody>
      </p:sp>
      <p:sp>
        <p:nvSpPr>
          <p:cNvPr id="12" name="Freeform 11"/>
          <p:cNvSpPr/>
          <p:nvPr/>
        </p:nvSpPr>
        <p:spPr>
          <a:xfrm>
            <a:off x="2014639" y="5254677"/>
            <a:ext cx="5341299" cy="1567300"/>
          </a:xfrm>
          <a:custGeom>
            <a:avLst/>
            <a:gdLst>
              <a:gd name="connsiteX0" fmla="*/ 0 w 5341299"/>
              <a:gd name="connsiteY0" fmla="*/ 261222 h 1567300"/>
              <a:gd name="connsiteX1" fmla="*/ 261222 w 5341299"/>
              <a:gd name="connsiteY1" fmla="*/ 0 h 1567300"/>
              <a:gd name="connsiteX2" fmla="*/ 5080077 w 5341299"/>
              <a:gd name="connsiteY2" fmla="*/ 0 h 1567300"/>
              <a:gd name="connsiteX3" fmla="*/ 5341299 w 5341299"/>
              <a:gd name="connsiteY3" fmla="*/ 261222 h 1567300"/>
              <a:gd name="connsiteX4" fmla="*/ 5341299 w 5341299"/>
              <a:gd name="connsiteY4" fmla="*/ 1306078 h 1567300"/>
              <a:gd name="connsiteX5" fmla="*/ 5080077 w 5341299"/>
              <a:gd name="connsiteY5" fmla="*/ 1567300 h 1567300"/>
              <a:gd name="connsiteX6" fmla="*/ 261222 w 5341299"/>
              <a:gd name="connsiteY6" fmla="*/ 1567300 h 1567300"/>
              <a:gd name="connsiteX7" fmla="*/ 0 w 5341299"/>
              <a:gd name="connsiteY7" fmla="*/ 1306078 h 1567300"/>
              <a:gd name="connsiteX8" fmla="*/ 0 w 5341299"/>
              <a:gd name="connsiteY8" fmla="*/ 261222 h 156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41299" h="1567300">
                <a:moveTo>
                  <a:pt x="0" y="261222"/>
                </a:moveTo>
                <a:cubicBezTo>
                  <a:pt x="0" y="116953"/>
                  <a:pt x="116953" y="0"/>
                  <a:pt x="261222" y="0"/>
                </a:cubicBezTo>
                <a:lnTo>
                  <a:pt x="5080077" y="0"/>
                </a:lnTo>
                <a:cubicBezTo>
                  <a:pt x="5224346" y="0"/>
                  <a:pt x="5341299" y="116953"/>
                  <a:pt x="5341299" y="261222"/>
                </a:cubicBezTo>
                <a:lnTo>
                  <a:pt x="5341299" y="1306078"/>
                </a:lnTo>
                <a:cubicBezTo>
                  <a:pt x="5341299" y="1450347"/>
                  <a:pt x="5224346" y="1567300"/>
                  <a:pt x="5080077" y="1567300"/>
                </a:cubicBezTo>
                <a:lnTo>
                  <a:pt x="261222" y="1567300"/>
                </a:lnTo>
                <a:cubicBezTo>
                  <a:pt x="116953" y="1567300"/>
                  <a:pt x="0" y="1450347"/>
                  <a:pt x="0" y="1306078"/>
                </a:cubicBezTo>
                <a:lnTo>
                  <a:pt x="0" y="261222"/>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83189" tIns="183189" rIns="183189" bIns="183189" numCol="1" spcCol="1270" anchor="t" anchorCtr="0">
            <a:noAutofit/>
          </a:bodyPr>
          <a:lstStyle/>
          <a:p>
            <a:pPr lvl="0" algn="ctr" defTabSz="1244600">
              <a:lnSpc>
                <a:spcPct val="90000"/>
              </a:lnSpc>
              <a:spcBef>
                <a:spcPct val="0"/>
              </a:spcBef>
              <a:spcAft>
                <a:spcPct val="35000"/>
              </a:spcAft>
            </a:pPr>
            <a:r>
              <a:rPr lang="en-US" sz="2800" kern="1200" dirty="0" smtClean="0"/>
              <a:t>Science of specificity</a:t>
            </a:r>
            <a:endParaRPr lang="en-US" sz="2800" kern="1200" dirty="0"/>
          </a:p>
          <a:p>
            <a:pPr marL="285750" lvl="1" indent="-285750" algn="ctr" defTabSz="1244600">
              <a:lnSpc>
                <a:spcPct val="90000"/>
              </a:lnSpc>
              <a:spcBef>
                <a:spcPct val="0"/>
              </a:spcBef>
              <a:spcAft>
                <a:spcPct val="15000"/>
              </a:spcAft>
              <a:buChar char="••"/>
            </a:pPr>
            <a:r>
              <a:rPr lang="en-US" sz="2800" kern="1200" dirty="0" smtClean="0"/>
              <a:t>21</a:t>
            </a:r>
            <a:r>
              <a:rPr lang="en-US" sz="2800" kern="1200" baseline="30000" dirty="0" smtClean="0"/>
              <a:t>st</a:t>
            </a:r>
            <a:r>
              <a:rPr lang="en-US" sz="2800" kern="1200" dirty="0" smtClean="0"/>
              <a:t> C microscope – collective intelligence, action research</a:t>
            </a:r>
            <a:endParaRPr lang="en-US" sz="2800" kern="1200" dirty="0"/>
          </a:p>
        </p:txBody>
      </p:sp>
      <p:sp>
        <p:nvSpPr>
          <p:cNvPr id="14" name="Freeform 13"/>
          <p:cNvSpPr/>
          <p:nvPr/>
        </p:nvSpPr>
        <p:spPr>
          <a:xfrm>
            <a:off x="66258" y="3058901"/>
            <a:ext cx="3896762" cy="1602985"/>
          </a:xfrm>
          <a:custGeom>
            <a:avLst/>
            <a:gdLst>
              <a:gd name="connsiteX0" fmla="*/ 0 w 3896762"/>
              <a:gd name="connsiteY0" fmla="*/ 267170 h 1602985"/>
              <a:gd name="connsiteX1" fmla="*/ 267170 w 3896762"/>
              <a:gd name="connsiteY1" fmla="*/ 0 h 1602985"/>
              <a:gd name="connsiteX2" fmla="*/ 3629592 w 3896762"/>
              <a:gd name="connsiteY2" fmla="*/ 0 h 1602985"/>
              <a:gd name="connsiteX3" fmla="*/ 3896762 w 3896762"/>
              <a:gd name="connsiteY3" fmla="*/ 267170 h 1602985"/>
              <a:gd name="connsiteX4" fmla="*/ 3896762 w 3896762"/>
              <a:gd name="connsiteY4" fmla="*/ 1335815 h 1602985"/>
              <a:gd name="connsiteX5" fmla="*/ 3629592 w 3896762"/>
              <a:gd name="connsiteY5" fmla="*/ 1602985 h 1602985"/>
              <a:gd name="connsiteX6" fmla="*/ 267170 w 3896762"/>
              <a:gd name="connsiteY6" fmla="*/ 1602985 h 1602985"/>
              <a:gd name="connsiteX7" fmla="*/ 0 w 3896762"/>
              <a:gd name="connsiteY7" fmla="*/ 1335815 h 1602985"/>
              <a:gd name="connsiteX8" fmla="*/ 0 w 3896762"/>
              <a:gd name="connsiteY8" fmla="*/ 267170 h 160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6762" h="1602985">
                <a:moveTo>
                  <a:pt x="0" y="267170"/>
                </a:moveTo>
                <a:cubicBezTo>
                  <a:pt x="0" y="119616"/>
                  <a:pt x="119616" y="0"/>
                  <a:pt x="267170" y="0"/>
                </a:cubicBezTo>
                <a:lnTo>
                  <a:pt x="3629592" y="0"/>
                </a:lnTo>
                <a:cubicBezTo>
                  <a:pt x="3777146" y="0"/>
                  <a:pt x="3896762" y="119616"/>
                  <a:pt x="3896762" y="267170"/>
                </a:cubicBezTo>
                <a:lnTo>
                  <a:pt x="3896762" y="1335815"/>
                </a:lnTo>
                <a:cubicBezTo>
                  <a:pt x="3896762" y="1483369"/>
                  <a:pt x="3777146" y="1602985"/>
                  <a:pt x="3629592" y="1602985"/>
                </a:cubicBezTo>
                <a:lnTo>
                  <a:pt x="267170" y="1602985"/>
                </a:lnTo>
                <a:cubicBezTo>
                  <a:pt x="119616" y="1602985"/>
                  <a:pt x="0" y="1483369"/>
                  <a:pt x="0" y="1335815"/>
                </a:cubicBezTo>
                <a:lnTo>
                  <a:pt x="0" y="267170"/>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84931" tIns="184931" rIns="184931" bIns="184931" numCol="1" spcCol="1270" anchor="t" anchorCtr="0">
            <a:noAutofit/>
          </a:bodyPr>
          <a:lstStyle/>
          <a:p>
            <a:pPr lvl="0" algn="ctr" defTabSz="1244600">
              <a:lnSpc>
                <a:spcPct val="90000"/>
              </a:lnSpc>
              <a:spcBef>
                <a:spcPct val="0"/>
              </a:spcBef>
              <a:spcAft>
                <a:spcPct val="35000"/>
              </a:spcAft>
            </a:pPr>
            <a:r>
              <a:rPr lang="en-US" sz="2800" kern="1200" dirty="0" smtClean="0"/>
              <a:t>Experimentalism</a:t>
            </a:r>
            <a:endParaRPr lang="en-US" sz="2800" kern="1200" dirty="0"/>
          </a:p>
          <a:p>
            <a:pPr marL="285750" lvl="1" indent="-285750" algn="ctr" defTabSz="1244600">
              <a:lnSpc>
                <a:spcPct val="90000"/>
              </a:lnSpc>
              <a:spcBef>
                <a:spcPct val="0"/>
              </a:spcBef>
              <a:spcAft>
                <a:spcPct val="15000"/>
              </a:spcAft>
              <a:buChar char="••"/>
            </a:pPr>
            <a:r>
              <a:rPr lang="en-US" sz="2800" kern="1200" dirty="0" smtClean="0"/>
              <a:t>Inspiring &amp; harvesting novelty</a:t>
            </a:r>
            <a:endParaRPr lang="en-US" sz="2800" kern="1200" dirty="0"/>
          </a:p>
        </p:txBody>
      </p:sp>
      <p:grpSp>
        <p:nvGrpSpPr>
          <p:cNvPr id="16" name="Group 15"/>
          <p:cNvGrpSpPr/>
          <p:nvPr/>
        </p:nvGrpSpPr>
        <p:grpSpPr>
          <a:xfrm>
            <a:off x="2069256" y="1238269"/>
            <a:ext cx="5191707" cy="5172064"/>
            <a:chOff x="2069256" y="1129414"/>
            <a:chExt cx="5191707" cy="5172064"/>
          </a:xfrm>
        </p:grpSpPr>
        <p:sp>
          <p:nvSpPr>
            <p:cNvPr id="9" name="Freeform 8"/>
            <p:cNvSpPr/>
            <p:nvPr/>
          </p:nvSpPr>
          <p:spPr>
            <a:xfrm>
              <a:off x="2069256" y="1923828"/>
              <a:ext cx="4355866" cy="4355866"/>
            </a:xfrm>
            <a:custGeom>
              <a:avLst/>
              <a:gdLst/>
              <a:ahLst/>
              <a:cxnLst/>
              <a:rect l="0" t="0" r="0" b="0"/>
              <a:pathLst>
                <a:path>
                  <a:moveTo>
                    <a:pt x="3316232" y="321143"/>
                  </a:moveTo>
                  <a:arcTo wR="2177933" hR="2177933" stAng="18090615" swAng="1488932"/>
                </a:path>
              </a:pathLst>
            </a:custGeom>
            <a:noFill/>
            <a:ln w="76200" cmpd="sng">
              <a:solidFill>
                <a:srgbClr val="3366FF"/>
              </a:solidFill>
              <a:headEnd type="triangle"/>
              <a:tailEnd type="triangle"/>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Freeform 10"/>
            <p:cNvSpPr/>
            <p:nvPr/>
          </p:nvSpPr>
          <p:spPr>
            <a:xfrm>
              <a:off x="2118187" y="1152341"/>
              <a:ext cx="4355866" cy="4355866"/>
            </a:xfrm>
            <a:custGeom>
              <a:avLst/>
              <a:gdLst/>
              <a:ahLst/>
              <a:cxnLst/>
              <a:rect l="0" t="0" r="0" b="0"/>
              <a:pathLst>
                <a:path>
                  <a:moveTo>
                    <a:pt x="3942167" y="3454989"/>
                  </a:moveTo>
                  <a:arcTo wR="2177933" hR="2177933" stAng="2153953" swAng="1221931"/>
                </a:path>
              </a:pathLst>
            </a:custGeom>
            <a:noFill/>
            <a:ln w="76200" cmpd="sng">
              <a:solidFill>
                <a:srgbClr val="3366FF"/>
              </a:solidFill>
              <a:headEnd type="triangle"/>
              <a:tailEnd type="triangle"/>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Freeform 12"/>
            <p:cNvSpPr/>
            <p:nvPr/>
          </p:nvSpPr>
          <p:spPr>
            <a:xfrm>
              <a:off x="2856875" y="1129414"/>
              <a:ext cx="4355866" cy="4355866"/>
            </a:xfrm>
            <a:custGeom>
              <a:avLst/>
              <a:gdLst/>
              <a:ahLst/>
              <a:cxnLst/>
              <a:rect l="0" t="0" r="0" b="0"/>
              <a:pathLst>
                <a:path>
                  <a:moveTo>
                    <a:pt x="1003057" y="4011798"/>
                  </a:moveTo>
                  <a:arcTo wR="2177933" hR="2177933" stAng="7358752" swAng="1334513"/>
                </a:path>
              </a:pathLst>
            </a:custGeom>
            <a:noFill/>
            <a:ln w="76200" cmpd="sng">
              <a:solidFill>
                <a:srgbClr val="3366FF"/>
              </a:solidFill>
              <a:headEnd type="triangle"/>
              <a:tailEnd type="triangle"/>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5" name="Freeform 14"/>
            <p:cNvSpPr/>
            <p:nvPr/>
          </p:nvSpPr>
          <p:spPr>
            <a:xfrm>
              <a:off x="2905097" y="1945612"/>
              <a:ext cx="4355866" cy="4355866"/>
            </a:xfrm>
            <a:custGeom>
              <a:avLst/>
              <a:gdLst/>
              <a:ahLst/>
              <a:cxnLst/>
              <a:rect l="0" t="0" r="0" b="0"/>
              <a:pathLst>
                <a:path>
                  <a:moveTo>
                    <a:pt x="348738" y="995799"/>
                  </a:moveTo>
                  <a:arcTo wR="2177933" hR="2177933" stAng="12772377" swAng="1603228"/>
                </a:path>
              </a:pathLst>
            </a:custGeom>
            <a:noFill/>
            <a:ln w="76200" cmpd="sng">
              <a:solidFill>
                <a:srgbClr val="3366FF"/>
              </a:solidFill>
              <a:headEnd type="triangle"/>
              <a:tailEnd type="triangle"/>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grpSp>
        <p:nvGrpSpPr>
          <p:cNvPr id="17" name="Group 16"/>
          <p:cNvGrpSpPr/>
          <p:nvPr/>
        </p:nvGrpSpPr>
        <p:grpSpPr>
          <a:xfrm>
            <a:off x="3270631" y="2348855"/>
            <a:ext cx="2815382" cy="2905821"/>
            <a:chOff x="3270631" y="2240000"/>
            <a:chExt cx="2815382" cy="2905821"/>
          </a:xfrm>
        </p:grpSpPr>
        <p:sp>
          <p:nvSpPr>
            <p:cNvPr id="5" name="Up-Down Arrow 4"/>
            <p:cNvSpPr/>
            <p:nvPr/>
          </p:nvSpPr>
          <p:spPr>
            <a:xfrm flipH="1">
              <a:off x="4528571" y="2240000"/>
              <a:ext cx="299508" cy="2905821"/>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Left-Right Arrow Callout 5"/>
            <p:cNvSpPr/>
            <p:nvPr/>
          </p:nvSpPr>
          <p:spPr>
            <a:xfrm>
              <a:off x="3270631" y="2734379"/>
              <a:ext cx="2815382" cy="1234116"/>
            </a:xfrm>
            <a:prstGeom prst="leftRightArrowCallou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4800" dirty="0" err="1" smtClean="0">
                  <a:solidFill>
                    <a:srgbClr val="800000"/>
                  </a:solidFill>
                </a:rPr>
                <a:t>DoA</a:t>
              </a:r>
              <a:endParaRPr lang="en-US" sz="4800" dirty="0">
                <a:solidFill>
                  <a:srgbClr val="800000"/>
                </a:solidFill>
              </a:endParaRPr>
            </a:p>
          </p:txBody>
        </p:sp>
      </p:grpSp>
    </p:spTree>
    <p:extLst>
      <p:ext uri="{BB962C8B-B14F-4D97-AF65-F5344CB8AC3E}">
        <p14:creationId xmlns:p14="http://schemas.microsoft.com/office/powerpoint/2010/main" val="12039534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linds(horizont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heel(1)">
                                      <p:cBhvr>
                                        <p:cTn id="2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707"/>
            <a:ext cx="7673240" cy="1143000"/>
          </a:xfrm>
        </p:spPr>
        <p:txBody>
          <a:bodyPr>
            <a:noAutofit/>
          </a:bodyPr>
          <a:lstStyle/>
          <a:p>
            <a:pPr algn="l"/>
            <a:r>
              <a:rPr lang="en-US" smtClean="0">
                <a:latin typeface="DIN-Medium"/>
                <a:cs typeface="DIN-Medium"/>
              </a:rPr>
              <a:t>Walking on </a:t>
            </a:r>
            <a:r>
              <a:rPr lang="en-US" dirty="0" smtClean="0">
                <a:latin typeface="DIN-Medium"/>
                <a:cs typeface="DIN-Medium"/>
              </a:rPr>
              <a:t>two legs</a:t>
            </a:r>
            <a:endParaRPr lang="en-US" dirty="0">
              <a:latin typeface="DIN-Medium"/>
              <a:cs typeface="DIN-Medium"/>
            </a:endParaRPr>
          </a:p>
        </p:txBody>
      </p:sp>
      <p:pic>
        <p:nvPicPr>
          <p:cNvPr id="4" name="Content Placeholder 3"/>
          <p:cNvPicPr>
            <a:picLocks noGrp="1" noChangeAspect="1"/>
          </p:cNvPicPr>
          <p:nvPr>
            <p:ph idx="1"/>
          </p:nvPr>
        </p:nvPicPr>
        <p:blipFill rotWithShape="1">
          <a:blip r:embed="rId3"/>
          <a:srcRect l="9004" t="2396" r="4763" b="2573"/>
          <a:stretch/>
        </p:blipFill>
        <p:spPr>
          <a:xfrm>
            <a:off x="-1" y="1346199"/>
            <a:ext cx="3124201" cy="4522091"/>
          </a:xfrm>
        </p:spPr>
      </p:pic>
      <p:sp>
        <p:nvSpPr>
          <p:cNvPr id="5" name="TextBox 4"/>
          <p:cNvSpPr txBox="1"/>
          <p:nvPr/>
        </p:nvSpPr>
        <p:spPr>
          <a:xfrm>
            <a:off x="3291740" y="1185306"/>
            <a:ext cx="5852260" cy="4864921"/>
          </a:xfrm>
          <a:prstGeom prst="rect">
            <a:avLst/>
          </a:prstGeom>
          <a:noFill/>
        </p:spPr>
        <p:txBody>
          <a:bodyPr wrap="square" rtlCol="0">
            <a:spAutoFit/>
          </a:bodyPr>
          <a:lstStyle/>
          <a:p>
            <a:r>
              <a:rPr lang="en-US" sz="2400" dirty="0" smtClean="0">
                <a:solidFill>
                  <a:schemeClr val="tx1">
                    <a:lumMod val="75000"/>
                    <a:lumOff val="25000"/>
                  </a:schemeClr>
                </a:solidFill>
                <a:latin typeface="DIN-Light"/>
                <a:cs typeface="DIN-Light"/>
              </a:rPr>
              <a:t>How to pursue a “better future” - reframing human agency:</a:t>
            </a:r>
          </a:p>
          <a:p>
            <a:pPr marL="342900" indent="-342900">
              <a:buAutoNum type="arabicPeriod"/>
            </a:pPr>
            <a:r>
              <a:rPr lang="en-US" sz="2400" dirty="0" smtClean="0">
                <a:solidFill>
                  <a:schemeClr val="tx1">
                    <a:lumMod val="75000"/>
                    <a:lumOff val="25000"/>
                  </a:schemeClr>
                </a:solidFill>
                <a:latin typeface="DIN-Medium"/>
                <a:cs typeface="DIN-Medium"/>
              </a:rPr>
              <a:t>Closed</a:t>
            </a:r>
            <a:r>
              <a:rPr lang="en-US" sz="2400" dirty="0" smtClean="0">
                <a:solidFill>
                  <a:schemeClr val="tx1">
                    <a:lumMod val="75000"/>
                    <a:lumOff val="25000"/>
                  </a:schemeClr>
                </a:solidFill>
                <a:latin typeface="DIN-Light"/>
                <a:cs typeface="DIN-Light"/>
              </a:rPr>
              <a:t> – what we prepare for (contingent futures); what we attempt to create (plan for)</a:t>
            </a:r>
          </a:p>
          <a:p>
            <a:pPr marL="342900" indent="-342900">
              <a:buAutoNum type="arabicPeriod"/>
            </a:pPr>
            <a:r>
              <a:rPr lang="en-US" sz="2400" dirty="0" smtClean="0">
                <a:solidFill>
                  <a:schemeClr val="tx1">
                    <a:lumMod val="75000"/>
                    <a:lumOff val="25000"/>
                  </a:schemeClr>
                </a:solidFill>
                <a:latin typeface="DIN-Medium"/>
                <a:cs typeface="DIN-Medium"/>
              </a:rPr>
              <a:t>Open</a:t>
            </a:r>
            <a:r>
              <a:rPr lang="en-US" sz="2400" dirty="0" smtClean="0">
                <a:solidFill>
                  <a:schemeClr val="tx1">
                    <a:lumMod val="75000"/>
                    <a:lumOff val="25000"/>
                  </a:schemeClr>
                </a:solidFill>
                <a:latin typeface="DIN-Light"/>
                <a:cs typeface="DIN-Light"/>
              </a:rPr>
              <a:t> – what we discover, revealing what we did not know we knew (new sense making) and inventing the unknowable</a:t>
            </a:r>
          </a:p>
          <a:p>
            <a:pPr>
              <a:lnSpc>
                <a:spcPct val="90000"/>
              </a:lnSpc>
            </a:pPr>
            <a:r>
              <a:rPr lang="en-US" sz="2400" dirty="0" smtClean="0">
                <a:solidFill>
                  <a:schemeClr val="tx1">
                    <a:lumMod val="75000"/>
                    <a:lumOff val="25000"/>
                  </a:schemeClr>
                </a:solidFill>
                <a:latin typeface="DIN-Light"/>
                <a:cs typeface="DIN-Light"/>
              </a:rPr>
              <a:t>Towards a capacity to distinguish search from choice and to be less biased towards path dependency – colonizing the future – getting beyond the end of history illusion</a:t>
            </a:r>
            <a:r>
              <a:rPr lang="en-US" sz="2800" dirty="0">
                <a:solidFill>
                  <a:schemeClr val="tx1">
                    <a:lumMod val="75000"/>
                    <a:lumOff val="25000"/>
                  </a:schemeClr>
                </a:solidFill>
                <a:latin typeface="DIN-Light"/>
                <a:cs typeface="DIN-Light"/>
              </a:rPr>
              <a:t>.</a:t>
            </a:r>
            <a:endParaRPr lang="en-US" sz="2800" dirty="0" smtClean="0">
              <a:solidFill>
                <a:schemeClr val="tx1">
                  <a:lumMod val="75000"/>
                  <a:lumOff val="25000"/>
                </a:schemeClr>
              </a:solidFill>
              <a:latin typeface="DIN-Light"/>
              <a:cs typeface="DIN-Light"/>
            </a:endParaRPr>
          </a:p>
        </p:txBody>
      </p:sp>
    </p:spTree>
    <p:extLst>
      <p:ext uri="{BB962C8B-B14F-4D97-AF65-F5344CB8AC3E}">
        <p14:creationId xmlns:p14="http://schemas.microsoft.com/office/powerpoint/2010/main" val="10595774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10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3"/>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06362"/>
            <a:ext cx="8229600" cy="1143000"/>
          </a:xfrm>
        </p:spPr>
        <p:txBody>
          <a:bodyPr/>
          <a:lstStyle/>
          <a:p>
            <a:pPr algn="l"/>
            <a:r>
              <a:rPr lang="en-US" dirty="0" smtClean="0">
                <a:latin typeface="DIN-Medium"/>
                <a:cs typeface="DIN-Medium"/>
              </a:rPr>
              <a:t>Experimentalist leadership</a:t>
            </a:r>
            <a:endParaRPr lang="en-US" dirty="0">
              <a:latin typeface="DIN-Medium"/>
              <a:cs typeface="DIN-Medium"/>
            </a:endParaRPr>
          </a:p>
        </p:txBody>
      </p:sp>
      <p:sp>
        <p:nvSpPr>
          <p:cNvPr id="3" name="Content Placeholder 2"/>
          <p:cNvSpPr>
            <a:spLocks noGrp="1"/>
          </p:cNvSpPr>
          <p:nvPr>
            <p:ph idx="1"/>
          </p:nvPr>
        </p:nvSpPr>
        <p:spPr>
          <a:xfrm>
            <a:off x="495300" y="1346200"/>
            <a:ext cx="8470900" cy="6007100"/>
          </a:xfrm>
        </p:spPr>
        <p:txBody>
          <a:bodyPr>
            <a:normAutofit/>
          </a:bodyPr>
          <a:lstStyle/>
          <a:p>
            <a:pPr marL="0" indent="0">
              <a:buNone/>
            </a:pPr>
            <a:r>
              <a:rPr lang="en-US" sz="2400" dirty="0" smtClean="0">
                <a:latin typeface="DIN-Light"/>
                <a:cs typeface="DIN-Light"/>
              </a:rPr>
              <a:t>“Society is now at a stage in history in which one pulse is ending and another beginning. The immense destruction that a new pulse signals is both frightening and creative. It raises fundamental questions about transformation. The only way to approach such a period, in which uncertainty is very large and one cannot predict what the future holds, is not to predict, but to experiment and act inventively and exuberantly via diverse adventures in living.”</a:t>
            </a:r>
          </a:p>
          <a:p>
            <a:pPr marL="0" indent="0">
              <a:buNone/>
            </a:pPr>
            <a:endParaRPr lang="en-US" sz="2400" dirty="0" smtClean="0">
              <a:latin typeface="DIN-Light"/>
              <a:cs typeface="DIN-Light"/>
            </a:endParaRPr>
          </a:p>
          <a:p>
            <a:pPr marL="0" indent="0">
              <a:buNone/>
            </a:pPr>
            <a:r>
              <a:rPr lang="en-US" sz="1800" dirty="0" smtClean="0">
                <a:latin typeface="DIN-Light"/>
                <a:cs typeface="DIN-Light"/>
              </a:rPr>
              <a:t>C.S. “Buzz” Hollings, “Coping with Transformational Change”, Options, IIASA, Summer 2010</a:t>
            </a:r>
            <a:endParaRPr lang="en-US" sz="1800" dirty="0">
              <a:latin typeface="DIN-Light"/>
              <a:cs typeface="DIN-Light"/>
            </a:endParaRPr>
          </a:p>
        </p:txBody>
      </p:sp>
    </p:spTree>
    <p:extLst>
      <p:ext uri="{BB962C8B-B14F-4D97-AF65-F5344CB8AC3E}">
        <p14:creationId xmlns:p14="http://schemas.microsoft.com/office/powerpoint/2010/main" val="1066302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DSC01527"/>
          <p:cNvPicPr>
            <a:picLocks noChangeAspect="1" noChangeArrowheads="1"/>
          </p:cNvPicPr>
          <p:nvPr/>
        </p:nvPicPr>
        <p:blipFill>
          <a:blip r:embed="rId3"/>
          <a:srcRect/>
          <a:stretch>
            <a:fillRect/>
          </a:stretch>
        </p:blipFill>
        <p:spPr bwMode="auto">
          <a:xfrm>
            <a:off x="-571500" y="0"/>
            <a:ext cx="9715500" cy="7286626"/>
          </a:xfrm>
          <a:prstGeom prst="rect">
            <a:avLst/>
          </a:prstGeom>
          <a:noFill/>
          <a:ln w="9525">
            <a:noFill/>
            <a:miter lim="800000"/>
            <a:headEnd/>
            <a:tailEnd/>
          </a:ln>
        </p:spPr>
      </p:pic>
      <p:sp>
        <p:nvSpPr>
          <p:cNvPr id="1443843" name="Rectangle 3"/>
          <p:cNvSpPr>
            <a:spLocks noGrp="1" noChangeArrowheads="1"/>
          </p:cNvSpPr>
          <p:nvPr>
            <p:ph type="title"/>
          </p:nvPr>
        </p:nvSpPr>
        <p:spPr>
          <a:xfrm>
            <a:off x="0" y="4673600"/>
            <a:ext cx="9144000" cy="1905000"/>
          </a:xfrm>
        </p:spPr>
        <p:txBody>
          <a:bodyPr>
            <a:noAutofit/>
          </a:bodyPr>
          <a:lstStyle/>
          <a:p>
            <a:pPr eaLnBrk="1" hangingPunct="1">
              <a:defRPr/>
            </a:pPr>
            <a:r>
              <a:rPr lang="en-US" sz="5400" dirty="0" smtClean="0">
                <a:solidFill>
                  <a:srgbClr val="DCE6F2"/>
                </a:solidFill>
                <a:latin typeface="DIN-Light"/>
                <a:ea typeface="ＭＳ Ｐゴシック" pitchFamily="31" charset="-128"/>
                <a:cs typeface="DIN-Light"/>
              </a:rPr>
              <a:t>Thank you | </a:t>
            </a:r>
            <a:r>
              <a:rPr lang="en-US" sz="5200" dirty="0" smtClean="0">
                <a:solidFill>
                  <a:srgbClr val="DCE6F2"/>
                </a:solidFill>
                <a:latin typeface="DIN-Light"/>
                <a:ea typeface="ＭＳ Ｐゴシック" pitchFamily="31" charset="-128"/>
                <a:cs typeface="DIN-Light"/>
              </a:rPr>
              <a:t>Riel Miller</a:t>
            </a:r>
            <a:r>
              <a:rPr lang="en-US" sz="5400" dirty="0" smtClean="0">
                <a:solidFill>
                  <a:srgbClr val="DCE6F2"/>
                </a:solidFill>
                <a:latin typeface="DIN-Light"/>
                <a:ea typeface="ＭＳ Ｐゴシック" pitchFamily="31" charset="-128"/>
                <a:cs typeface="DIN-Light"/>
              </a:rPr>
              <a:t/>
            </a:r>
            <a:br>
              <a:rPr lang="en-US" sz="5400" dirty="0" smtClean="0">
                <a:solidFill>
                  <a:srgbClr val="DCE6F2"/>
                </a:solidFill>
                <a:latin typeface="DIN-Light"/>
                <a:ea typeface="ＭＳ Ｐゴシック" pitchFamily="31" charset="-128"/>
                <a:cs typeface="DIN-Light"/>
              </a:rPr>
            </a:br>
            <a:r>
              <a:rPr lang="en-US" sz="2400" dirty="0" err="1" smtClean="0">
                <a:solidFill>
                  <a:srgbClr val="DCE6F2"/>
                </a:solidFill>
                <a:latin typeface="DIN-Light"/>
                <a:ea typeface="ＭＳ Ｐゴシック" pitchFamily="31" charset="-128"/>
                <a:cs typeface="DIN-Light"/>
              </a:rPr>
              <a:t>r.miller@unesco.org</a:t>
            </a:r>
            <a:endParaRPr lang="en-GB" sz="5400" dirty="0" smtClean="0">
              <a:solidFill>
                <a:srgbClr val="DCE6F2"/>
              </a:solidFill>
              <a:latin typeface="DIN-Light"/>
              <a:ea typeface="ＭＳ Ｐゴシック" pitchFamily="31" charset="-128"/>
              <a:cs typeface="DIN-Light"/>
            </a:endParaRPr>
          </a:p>
        </p:txBody>
      </p:sp>
      <p:sp>
        <p:nvSpPr>
          <p:cNvPr id="80900" name="Text Box 5"/>
          <p:cNvSpPr txBox="1">
            <a:spLocks noChangeArrowheads="1"/>
          </p:cNvSpPr>
          <p:nvPr/>
        </p:nvSpPr>
        <p:spPr bwMode="auto">
          <a:xfrm>
            <a:off x="7731125" y="6423025"/>
            <a:ext cx="1169988" cy="244475"/>
          </a:xfrm>
          <a:prstGeom prst="rect">
            <a:avLst/>
          </a:prstGeom>
          <a:noFill/>
          <a:ln w="9525">
            <a:noFill/>
            <a:miter lim="800000"/>
            <a:headEnd/>
            <a:tailEnd/>
          </a:ln>
        </p:spPr>
        <p:txBody>
          <a:bodyPr wrap="none">
            <a:prstTxWarp prst="textNoShape">
              <a:avLst/>
            </a:prstTxWarp>
            <a:spAutoFit/>
          </a:bodyPr>
          <a:lstStyle/>
          <a:p>
            <a:r>
              <a:rPr lang="en-US" sz="1000">
                <a:latin typeface="Calibri" charset="0"/>
              </a:rPr>
              <a:t>Image: Sempe</a:t>
            </a:r>
          </a:p>
        </p:txBody>
      </p:sp>
      <p:sp>
        <p:nvSpPr>
          <p:cNvPr id="6" name="Rectangle 4"/>
          <p:cNvSpPr txBox="1">
            <a:spLocks noChangeArrowheads="1"/>
          </p:cNvSpPr>
          <p:nvPr/>
        </p:nvSpPr>
        <p:spPr bwMode="auto">
          <a:xfrm>
            <a:off x="165099" y="509581"/>
            <a:ext cx="8978901" cy="2627313"/>
          </a:xfrm>
          <a:prstGeom prst="rect">
            <a:avLst/>
          </a:prstGeom>
          <a:noFill/>
          <a:ln w="9525">
            <a:noFill/>
            <a:miter lim="800000"/>
            <a:headEnd/>
            <a:tailEnd/>
          </a:ln>
        </p:spPr>
        <p:txBody>
          <a:bodyPr>
            <a:prstTxWarp prst="textNoShape">
              <a:avLst/>
            </a:prstTxWarp>
          </a:bodyPr>
          <a:lstStyle/>
          <a:p>
            <a:pPr marL="514350" indent="-514350">
              <a:spcBef>
                <a:spcPts val="300"/>
              </a:spcBef>
            </a:pPr>
            <a:r>
              <a:rPr lang="en-US" sz="4400" dirty="0">
                <a:solidFill>
                  <a:schemeClr val="bg1"/>
                </a:solidFill>
                <a:latin typeface="DIN-Light"/>
                <a:cs typeface="DIN-Light"/>
              </a:rPr>
              <a:t>How we anticipate </a:t>
            </a:r>
            <a:r>
              <a:rPr lang="en-US" sz="4400" dirty="0" smtClean="0">
                <a:solidFill>
                  <a:schemeClr val="bg1"/>
                </a:solidFill>
                <a:latin typeface="DIN-Light"/>
                <a:cs typeface="DIN-Light"/>
              </a:rPr>
              <a:t>matters</a:t>
            </a:r>
          </a:p>
          <a:p>
            <a:pPr marL="514350" indent="-514350">
              <a:spcBef>
                <a:spcPts val="300"/>
              </a:spcBef>
            </a:pPr>
            <a:r>
              <a:rPr lang="en-US" sz="4400" dirty="0" smtClean="0">
                <a:solidFill>
                  <a:schemeClr val="bg1"/>
                </a:solidFill>
                <a:latin typeface="DIN-Medium"/>
                <a:cs typeface="DIN-Medium"/>
              </a:rPr>
              <a:t>It changes the present</a:t>
            </a:r>
            <a:endParaRPr lang="en-US" sz="4400" dirty="0">
              <a:solidFill>
                <a:schemeClr val="bg1"/>
              </a:solidFill>
              <a:latin typeface="DIN-Medium"/>
              <a:cs typeface="DIN-Medium"/>
            </a:endParaRPr>
          </a:p>
        </p:txBody>
      </p:sp>
    </p:spTree>
    <p:extLst>
      <p:ext uri="{BB962C8B-B14F-4D97-AF65-F5344CB8AC3E}">
        <p14:creationId xmlns:p14="http://schemas.microsoft.com/office/powerpoint/2010/main" val="3957247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6">
                                            <p:txEl>
                                              <p:pRg st="0" end="0"/>
                                            </p:txEl>
                                          </p:spTgt>
                                        </p:tgtEl>
                                      </p:cBhvr>
                                    </p:animEffect>
                                  </p:childTnLst>
                                  <p:subTnLst>
                                    <p:set>
                                      <p:cBhvr override="childStyle">
                                        <p:cTn dur="1" fill="hold" display="0" masterRel="nextClick" afterEffect="1"/>
                                        <p:tgtEl>
                                          <p:spTgt spid="6">
                                            <p:txEl>
                                              <p:pRg st="0" end="0"/>
                                            </p:txEl>
                                          </p:spTgt>
                                        </p:tgtEl>
                                        <p:attrNameLst>
                                          <p:attrName>style.visibility</p:attrName>
                                        </p:attrNameLst>
                                      </p:cBhvr>
                                      <p:to>
                                        <p:strVal val="hidden"/>
                                      </p:to>
                                    </p:set>
                                  </p:subTnLst>
                                </p:cTn>
                              </p:par>
                              <p:par>
                                <p:cTn id="10" presetID="53" presetClass="entr" presetSubtype="0" fill="hold" grpId="0"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p:cTn id="12"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4" dur="1000"/>
                                        <p:tgtEl>
                                          <p:spTgt spid="6">
                                            <p:txEl>
                                              <p:pRg st="1" end="1"/>
                                            </p:txEl>
                                          </p:spTgt>
                                        </p:tgtEl>
                                      </p:cBhvr>
                                    </p:animEffect>
                                  </p:childTnLst>
                                  <p:subTnLst>
                                    <p:set>
                                      <p:cBhvr override="childStyle">
                                        <p:cTn dur="1" fill="hold" display="0" masterRel="nextClick" afterEffect="1"/>
                                        <p:tgtEl>
                                          <p:spTgt spid="6">
                                            <p:txEl>
                                              <p:pRg st="1" end="1"/>
                                            </p:txEl>
                                          </p:spTgt>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iterate type="lt">
                                    <p:tmPct val="0"/>
                                  </p:iterate>
                                  <p:childTnLst>
                                    <p:set>
                                      <p:cBhvr>
                                        <p:cTn id="18" dur="1" fill="hold">
                                          <p:stCondLst>
                                            <p:cond delay="0"/>
                                          </p:stCondLst>
                                        </p:cTn>
                                        <p:tgtEl>
                                          <p:spTgt spid="1443843"/>
                                        </p:tgtEl>
                                        <p:attrNameLst>
                                          <p:attrName>style.visibility</p:attrName>
                                        </p:attrNameLst>
                                      </p:cBhvr>
                                      <p:to>
                                        <p:strVal val="visible"/>
                                      </p:to>
                                    </p:set>
                                    <p:anim calcmode="lin" valueType="num">
                                      <p:cBhvr>
                                        <p:cTn id="19" dur="1000" fill="hold"/>
                                        <p:tgtEl>
                                          <p:spTgt spid="1443843"/>
                                        </p:tgtEl>
                                        <p:attrNameLst>
                                          <p:attrName>ppt_w</p:attrName>
                                        </p:attrNameLst>
                                      </p:cBhvr>
                                      <p:tavLst>
                                        <p:tav tm="0">
                                          <p:val>
                                            <p:fltVal val="0"/>
                                          </p:val>
                                        </p:tav>
                                        <p:tav tm="100000">
                                          <p:val>
                                            <p:strVal val="#ppt_w"/>
                                          </p:val>
                                        </p:tav>
                                      </p:tavLst>
                                    </p:anim>
                                    <p:anim calcmode="lin" valueType="num">
                                      <p:cBhvr>
                                        <p:cTn id="20" dur="1000" fill="hold"/>
                                        <p:tgtEl>
                                          <p:spTgt spid="1443843"/>
                                        </p:tgtEl>
                                        <p:attrNameLst>
                                          <p:attrName>ppt_h</p:attrName>
                                        </p:attrNameLst>
                                      </p:cBhvr>
                                      <p:tavLst>
                                        <p:tav tm="0">
                                          <p:val>
                                            <p:fltVal val="0"/>
                                          </p:val>
                                        </p:tav>
                                        <p:tav tm="100000">
                                          <p:val>
                                            <p:strVal val="#ppt_h"/>
                                          </p:val>
                                        </p:tav>
                                      </p:tavLst>
                                    </p:anim>
                                    <p:animEffect transition="in" filter="fade">
                                      <p:cBhvr>
                                        <p:cTn id="21" dur="1000"/>
                                        <p:tgtEl>
                                          <p:spTgt spid="1443843"/>
                                        </p:tgtEl>
                                      </p:cBhvr>
                                    </p:animEffect>
                                  </p:childTnLst>
                                  <p:subTnLst>
                                    <p:set>
                                      <p:cBhvr override="childStyle">
                                        <p:cTn dur="1" fill="hold" display="0" masterRel="nextClick" afterEffect="1"/>
                                        <p:tgtEl>
                                          <p:spTgt spid="144384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43" grpId="0"/>
      <p:bldP spid="6"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lipArt Placeholder 2"/>
          <p:cNvSpPr>
            <a:spLocks noGrp="1"/>
          </p:cNvSpPr>
          <p:nvPr>
            <p:ph type="clipArt" sz="half" idx="1"/>
          </p:nvPr>
        </p:nvSpPr>
        <p:spPr/>
      </p:sp>
      <p:sp>
        <p:nvSpPr>
          <p:cNvPr id="4" name="Text Placeholder 3"/>
          <p:cNvSpPr>
            <a:spLocks noGrp="1"/>
          </p:cNvSpPr>
          <p:nvPr>
            <p:ph type="body" sz="half" idx="2"/>
          </p:nvPr>
        </p:nvSpPr>
        <p:spPr/>
        <p:txBody>
          <a:bodyPr/>
          <a:lstStyle/>
          <a:p>
            <a:endParaRPr lang="en-US"/>
          </a:p>
        </p:txBody>
      </p:sp>
      <p:sp>
        <p:nvSpPr>
          <p:cNvPr id="5" name="Rectangle 4"/>
          <p:cNvSpPr/>
          <p:nvPr/>
        </p:nvSpPr>
        <p:spPr>
          <a:xfrm>
            <a:off x="231421" y="234242"/>
            <a:ext cx="9144000" cy="6186310"/>
          </a:xfrm>
          <a:prstGeom prst="rect">
            <a:avLst/>
          </a:prstGeom>
        </p:spPr>
        <p:txBody>
          <a:bodyPr wrap="square">
            <a:spAutoFit/>
          </a:bodyPr>
          <a:lstStyle/>
          <a:p>
            <a:r>
              <a:rPr lang="en-US" sz="3600" dirty="0" smtClean="0">
                <a:latin typeface="DIN-LightAlternate"/>
                <a:cs typeface="DIN-LightAlternate"/>
              </a:rPr>
              <a:t>If you over esteem great men, people become powerless. If you overvalue possessions, people begin to steal. The Master leads by emptying people's minds and filling their cores , by weakening their ambition and toughening their resolve. He helps people lose everything they know, everything they desire, and creates confusion in those who think that they know. Practice not-doing, and everything </a:t>
            </a:r>
          </a:p>
          <a:p>
            <a:r>
              <a:rPr lang="en-US" sz="3600" dirty="0" smtClean="0">
                <a:latin typeface="DIN-LightAlternate"/>
                <a:cs typeface="DIN-LightAlternate"/>
              </a:rPr>
              <a:t>will fall into place. </a:t>
            </a:r>
            <a:r>
              <a:rPr lang="en-US" sz="2800" dirty="0" smtClean="0">
                <a:latin typeface="DIN-LightAlternate"/>
                <a:cs typeface="DIN-LightAlternate"/>
              </a:rPr>
              <a:t>Lao Tzu, </a:t>
            </a:r>
            <a:r>
              <a:rPr lang="en-US" sz="2400" dirty="0" smtClean="0">
                <a:latin typeface="DIN-LightAlternate"/>
                <a:cs typeface="DIN-LightAlternate"/>
              </a:rPr>
              <a:t>Tao Te </a:t>
            </a:r>
            <a:r>
              <a:rPr lang="en-US" sz="2400" dirty="0" err="1" smtClean="0">
                <a:latin typeface="DIN-LightAlternate"/>
                <a:cs typeface="DIN-LightAlternate"/>
              </a:rPr>
              <a:t>Ching</a:t>
            </a:r>
            <a:r>
              <a:rPr lang="en-US" sz="2400" dirty="0" smtClean="0">
                <a:latin typeface="DIN-LightAlternate"/>
                <a:cs typeface="DIN-LightAlternate"/>
              </a:rPr>
              <a:t>, Chap. 3</a:t>
            </a:r>
            <a:endParaRPr lang="en-US" sz="3600" dirty="0">
              <a:latin typeface="DIN-LightAlternate"/>
              <a:cs typeface="DIN-LightAlternate"/>
            </a:endParaRPr>
          </a:p>
        </p:txBody>
      </p:sp>
    </p:spTree>
    <p:extLst>
      <p:ext uri="{BB962C8B-B14F-4D97-AF65-F5344CB8AC3E}">
        <p14:creationId xmlns:p14="http://schemas.microsoft.com/office/powerpoint/2010/main" val="1217125100"/>
      </p:ext>
    </p:extLst>
  </p:cSld>
  <p:clrMapOvr>
    <a:masterClrMapping/>
  </p:clrMapOvr>
  <p:transition xmlns:p14="http://schemas.microsoft.com/office/powerpoint/2010/main" spd="med">
    <p:random/>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44151"/>
            <a:ext cx="9144000" cy="1010977"/>
          </a:xfrm>
        </p:spPr>
        <p:txBody>
          <a:bodyPr>
            <a:noAutofit/>
          </a:bodyPr>
          <a:lstStyle/>
          <a:p>
            <a:pPr>
              <a:lnSpc>
                <a:spcPct val="90000"/>
              </a:lnSpc>
            </a:pPr>
            <a:r>
              <a:rPr lang="en-US" dirty="0" smtClean="0">
                <a:latin typeface="Baskerville"/>
                <a:cs typeface="Baskerville"/>
              </a:rPr>
              <a:t>What are we trying to do? </a:t>
            </a:r>
            <a:r>
              <a:rPr lang="en-US" sz="3600" dirty="0" smtClean="0">
                <a:latin typeface="Baskerville"/>
                <a:cs typeface="Baskerville"/>
              </a:rPr>
              <a:t/>
            </a:r>
            <a:br>
              <a:rPr lang="en-US" sz="3600" dirty="0" smtClean="0">
                <a:latin typeface="Baskerville"/>
                <a:cs typeface="Baskerville"/>
              </a:rPr>
            </a:br>
            <a:r>
              <a:rPr lang="en-US" sz="2800" dirty="0" smtClean="0">
                <a:latin typeface="Baskerville"/>
                <a:cs typeface="Baskerville"/>
              </a:rPr>
              <a:t>The challenge of making sense of emergence in all its forms</a:t>
            </a:r>
            <a:r>
              <a:rPr lang="en-US" sz="3600" dirty="0" smtClean="0">
                <a:latin typeface="Baskerville"/>
                <a:cs typeface="Baskerville"/>
              </a:rPr>
              <a:t/>
            </a:r>
            <a:br>
              <a:rPr lang="en-US" sz="3600" dirty="0" smtClean="0">
                <a:latin typeface="Baskerville"/>
                <a:cs typeface="Baskerville"/>
              </a:rPr>
            </a:br>
            <a:endParaRPr lang="en-US" sz="3600" dirty="0">
              <a:latin typeface="Baskerville"/>
              <a:cs typeface="Baskerville"/>
            </a:endParaRPr>
          </a:p>
        </p:txBody>
      </p:sp>
      <p:cxnSp>
        <p:nvCxnSpPr>
          <p:cNvPr id="5" name="Straight Connector 4"/>
          <p:cNvCxnSpPr/>
          <p:nvPr/>
        </p:nvCxnSpPr>
        <p:spPr>
          <a:xfrm>
            <a:off x="4586641" y="1479479"/>
            <a:ext cx="0" cy="4635699"/>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1097342" y="3760342"/>
            <a:ext cx="6978599"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3536213" y="1025248"/>
            <a:ext cx="2108269" cy="5472185"/>
            <a:chOff x="3536213" y="1025248"/>
            <a:chExt cx="2108269" cy="5472185"/>
          </a:xfrm>
        </p:grpSpPr>
        <p:sp>
          <p:nvSpPr>
            <p:cNvPr id="9" name="TextBox 8"/>
            <p:cNvSpPr txBox="1"/>
            <p:nvPr/>
          </p:nvSpPr>
          <p:spPr>
            <a:xfrm>
              <a:off x="3536213" y="1025248"/>
              <a:ext cx="2108269" cy="523220"/>
            </a:xfrm>
            <a:prstGeom prst="rect">
              <a:avLst/>
            </a:prstGeom>
            <a:noFill/>
          </p:spPr>
          <p:txBody>
            <a:bodyPr wrap="none" rtlCol="0">
              <a:spAutoFit/>
            </a:bodyPr>
            <a:lstStyle/>
            <a:p>
              <a:r>
                <a:rPr lang="en-US" sz="2800" dirty="0" smtClean="0"/>
                <a:t>Discontinuity</a:t>
              </a:r>
              <a:endParaRPr lang="en-US" sz="2400" dirty="0"/>
            </a:p>
          </p:txBody>
        </p:sp>
        <p:sp>
          <p:nvSpPr>
            <p:cNvPr id="10" name="TextBox 9"/>
            <p:cNvSpPr txBox="1"/>
            <p:nvPr/>
          </p:nvSpPr>
          <p:spPr>
            <a:xfrm>
              <a:off x="3748954" y="5974213"/>
              <a:ext cx="1697901" cy="523220"/>
            </a:xfrm>
            <a:prstGeom prst="rect">
              <a:avLst/>
            </a:prstGeom>
            <a:noFill/>
          </p:spPr>
          <p:txBody>
            <a:bodyPr wrap="none" rtlCol="0">
              <a:spAutoFit/>
            </a:bodyPr>
            <a:lstStyle/>
            <a:p>
              <a:r>
                <a:rPr lang="en-US" sz="2800" dirty="0" smtClean="0"/>
                <a:t>Continuity</a:t>
              </a:r>
              <a:endParaRPr lang="en-US" sz="2400" dirty="0"/>
            </a:p>
          </p:txBody>
        </p:sp>
      </p:grpSp>
      <p:sp>
        <p:nvSpPr>
          <p:cNvPr id="13" name="TextBox 12"/>
          <p:cNvSpPr txBox="1"/>
          <p:nvPr/>
        </p:nvSpPr>
        <p:spPr>
          <a:xfrm>
            <a:off x="1146662" y="3998961"/>
            <a:ext cx="3507793" cy="1938992"/>
          </a:xfrm>
          <a:prstGeom prst="rect">
            <a:avLst/>
          </a:prstGeom>
          <a:noFill/>
        </p:spPr>
        <p:txBody>
          <a:bodyPr wrap="square" rtlCol="0">
            <a:spAutoFit/>
          </a:bodyPr>
          <a:lstStyle/>
          <a:p>
            <a:pPr algn="ctr"/>
            <a:r>
              <a:rPr lang="en-US" sz="2000" b="1" dirty="0" smtClean="0"/>
              <a:t>Reform</a:t>
            </a:r>
            <a:endParaRPr lang="en-US" sz="2000" dirty="0" smtClean="0"/>
          </a:p>
          <a:p>
            <a:pPr algn="ctr"/>
            <a:r>
              <a:rPr lang="en-US" sz="2000" dirty="0" smtClean="0"/>
              <a:t>Experiments and sense making that seek solutions to problems within existing systems – mastering complexity within</a:t>
            </a:r>
          </a:p>
          <a:p>
            <a:pPr algn="ctr"/>
            <a:r>
              <a:rPr lang="en-US" sz="2000" dirty="0" smtClean="0"/>
              <a:t>(endogenous change )</a:t>
            </a:r>
            <a:endParaRPr lang="en-US" sz="2000" dirty="0"/>
          </a:p>
        </p:txBody>
      </p:sp>
      <p:sp>
        <p:nvSpPr>
          <p:cNvPr id="14" name="TextBox 13"/>
          <p:cNvSpPr txBox="1"/>
          <p:nvPr/>
        </p:nvSpPr>
        <p:spPr>
          <a:xfrm>
            <a:off x="1097342" y="1548468"/>
            <a:ext cx="3550949" cy="2246769"/>
          </a:xfrm>
          <a:prstGeom prst="rect">
            <a:avLst/>
          </a:prstGeom>
          <a:noFill/>
        </p:spPr>
        <p:txBody>
          <a:bodyPr wrap="square" rtlCol="0">
            <a:spAutoFit/>
          </a:bodyPr>
          <a:lstStyle/>
          <a:p>
            <a:pPr algn="ctr"/>
            <a:r>
              <a:rPr lang="en-US" sz="2000" b="1" dirty="0" smtClean="0"/>
              <a:t>Valorizing the past</a:t>
            </a:r>
            <a:endParaRPr lang="en-US" sz="2000" dirty="0" smtClean="0"/>
          </a:p>
          <a:p>
            <a:pPr algn="ctr"/>
            <a:r>
              <a:rPr lang="en-US" sz="2000" dirty="0" smtClean="0"/>
              <a:t>Experiments and sense making  that seek to understand the links between old systems and novel systems </a:t>
            </a:r>
            <a:br>
              <a:rPr lang="en-US" sz="2000" dirty="0" smtClean="0"/>
            </a:br>
            <a:r>
              <a:rPr lang="en-US" sz="2000" dirty="0" smtClean="0"/>
              <a:t>- complexity between (retrofit strategy)</a:t>
            </a:r>
            <a:endParaRPr lang="en-US" sz="2000" dirty="0"/>
          </a:p>
        </p:txBody>
      </p:sp>
      <p:sp>
        <p:nvSpPr>
          <p:cNvPr id="15" name="TextBox 14"/>
          <p:cNvSpPr txBox="1"/>
          <p:nvPr/>
        </p:nvSpPr>
        <p:spPr>
          <a:xfrm>
            <a:off x="4561981" y="1760707"/>
            <a:ext cx="3575608" cy="1938992"/>
          </a:xfrm>
          <a:prstGeom prst="rect">
            <a:avLst/>
          </a:prstGeom>
          <a:noFill/>
        </p:spPr>
        <p:txBody>
          <a:bodyPr wrap="square" rtlCol="0">
            <a:spAutoFit/>
          </a:bodyPr>
          <a:lstStyle/>
          <a:p>
            <a:pPr algn="ctr"/>
            <a:r>
              <a:rPr lang="en-US" sz="2000" b="1" dirty="0" smtClean="0"/>
              <a:t>Discovery/Creation</a:t>
            </a:r>
            <a:endParaRPr lang="en-US" sz="2000" dirty="0" smtClean="0"/>
          </a:p>
          <a:p>
            <a:pPr algn="ctr"/>
            <a:r>
              <a:rPr lang="en-US" sz="2000" dirty="0" smtClean="0"/>
              <a:t>Experiments and sense making that seek to invent new logics for new systems – not-doing &amp; improvisation – surf complexity</a:t>
            </a:r>
          </a:p>
          <a:p>
            <a:pPr algn="ctr"/>
            <a:r>
              <a:rPr lang="en-US" sz="2000" dirty="0" smtClean="0"/>
              <a:t>(exogenous novel change) </a:t>
            </a:r>
            <a:endParaRPr lang="en-US" sz="2000" dirty="0"/>
          </a:p>
        </p:txBody>
      </p:sp>
      <p:sp>
        <p:nvSpPr>
          <p:cNvPr id="16" name="TextBox 15"/>
          <p:cNvSpPr txBox="1"/>
          <p:nvPr/>
        </p:nvSpPr>
        <p:spPr>
          <a:xfrm>
            <a:off x="4586642" y="3894667"/>
            <a:ext cx="3630904" cy="2246769"/>
          </a:xfrm>
          <a:prstGeom prst="rect">
            <a:avLst/>
          </a:prstGeom>
          <a:noFill/>
        </p:spPr>
        <p:txBody>
          <a:bodyPr wrap="square" rtlCol="0">
            <a:spAutoFit/>
          </a:bodyPr>
          <a:lstStyle/>
          <a:p>
            <a:pPr algn="ctr"/>
            <a:r>
              <a:rPr lang="en-US" sz="2000" b="1" dirty="0" smtClean="0"/>
              <a:t>Adaptation</a:t>
            </a:r>
            <a:endParaRPr lang="en-US" sz="2000" dirty="0" smtClean="0"/>
          </a:p>
          <a:p>
            <a:pPr algn="ctr"/>
            <a:r>
              <a:rPr lang="en-US" sz="2000" dirty="0" smtClean="0"/>
              <a:t>Experiments and sense making that seek to understand the links between novel systems and old systems </a:t>
            </a:r>
            <a:br>
              <a:rPr lang="en-US" sz="2000" dirty="0" smtClean="0"/>
            </a:br>
            <a:r>
              <a:rPr lang="en-US" sz="2000" dirty="0" smtClean="0"/>
              <a:t>- complexity between </a:t>
            </a:r>
            <a:br>
              <a:rPr lang="en-US" sz="2000" dirty="0" smtClean="0"/>
            </a:br>
            <a:r>
              <a:rPr lang="en-US" sz="2000" dirty="0" smtClean="0"/>
              <a:t>(transition strategy)</a:t>
            </a:r>
            <a:endParaRPr lang="en-US" sz="2000" dirty="0"/>
          </a:p>
        </p:txBody>
      </p:sp>
      <p:grpSp>
        <p:nvGrpSpPr>
          <p:cNvPr id="6" name="Group 5"/>
          <p:cNvGrpSpPr/>
          <p:nvPr/>
        </p:nvGrpSpPr>
        <p:grpSpPr>
          <a:xfrm>
            <a:off x="336554" y="2427523"/>
            <a:ext cx="8544924" cy="3109209"/>
            <a:chOff x="336554" y="2427523"/>
            <a:chExt cx="8544924" cy="3109209"/>
          </a:xfrm>
        </p:grpSpPr>
        <p:sp>
          <p:nvSpPr>
            <p:cNvPr id="11" name="TextBox 10"/>
            <p:cNvSpPr txBox="1"/>
            <p:nvPr/>
          </p:nvSpPr>
          <p:spPr>
            <a:xfrm>
              <a:off x="336554" y="2933012"/>
              <a:ext cx="615553" cy="1915048"/>
            </a:xfrm>
            <a:prstGeom prst="rect">
              <a:avLst/>
            </a:prstGeom>
            <a:noFill/>
          </p:spPr>
          <p:txBody>
            <a:bodyPr vert="wordArtVert" wrap="none" rtlCol="0">
              <a:spAutoFit/>
            </a:bodyPr>
            <a:lstStyle/>
            <a:p>
              <a:r>
                <a:rPr lang="en-US" sz="2800" dirty="0" smtClean="0"/>
                <a:t>Reactive</a:t>
              </a:r>
              <a:endParaRPr lang="en-US" sz="2800" dirty="0"/>
            </a:p>
          </p:txBody>
        </p:sp>
        <p:sp>
          <p:nvSpPr>
            <p:cNvPr id="12" name="TextBox 11"/>
            <p:cNvSpPr txBox="1"/>
            <p:nvPr/>
          </p:nvSpPr>
          <p:spPr>
            <a:xfrm>
              <a:off x="7977301" y="2439852"/>
              <a:ext cx="615553" cy="3076073"/>
            </a:xfrm>
            <a:prstGeom prst="rect">
              <a:avLst/>
            </a:prstGeom>
            <a:noFill/>
          </p:spPr>
          <p:txBody>
            <a:bodyPr vert="wordArtVert" wrap="none" rtlCol="0">
              <a:spAutoFit/>
            </a:bodyPr>
            <a:lstStyle/>
            <a:p>
              <a:r>
                <a:rPr lang="en-US" sz="2800" dirty="0" smtClean="0"/>
                <a:t>Improvisation</a:t>
              </a:r>
              <a:endParaRPr lang="en-US" sz="2400" dirty="0"/>
            </a:p>
          </p:txBody>
        </p:sp>
        <p:sp>
          <p:nvSpPr>
            <p:cNvPr id="17" name="TextBox 16"/>
            <p:cNvSpPr txBox="1"/>
            <p:nvPr/>
          </p:nvSpPr>
          <p:spPr>
            <a:xfrm>
              <a:off x="636121" y="2641568"/>
              <a:ext cx="615553" cy="2598828"/>
            </a:xfrm>
            <a:prstGeom prst="rect">
              <a:avLst/>
            </a:prstGeom>
            <a:noFill/>
          </p:spPr>
          <p:txBody>
            <a:bodyPr vert="wordArtVert" wrap="none" rtlCol="0">
              <a:spAutoFit/>
            </a:bodyPr>
            <a:lstStyle/>
            <a:p>
              <a:r>
                <a:rPr lang="en-US" sz="2800" dirty="0" smtClean="0"/>
                <a:t>Preparatory</a:t>
              </a:r>
              <a:endParaRPr lang="en-US" sz="2800" dirty="0"/>
            </a:p>
          </p:txBody>
        </p:sp>
        <p:sp>
          <p:nvSpPr>
            <p:cNvPr id="18" name="TextBox 17"/>
            <p:cNvSpPr txBox="1"/>
            <p:nvPr/>
          </p:nvSpPr>
          <p:spPr>
            <a:xfrm>
              <a:off x="8265925" y="2427523"/>
              <a:ext cx="615553" cy="3109209"/>
            </a:xfrm>
            <a:prstGeom prst="rect">
              <a:avLst/>
            </a:prstGeom>
            <a:noFill/>
          </p:spPr>
          <p:txBody>
            <a:bodyPr vert="wordArtVert" wrap="none" rtlCol="0">
              <a:spAutoFit/>
            </a:bodyPr>
            <a:lstStyle/>
            <a:p>
              <a:r>
                <a:rPr lang="en-US" sz="2800" dirty="0" smtClean="0"/>
                <a:t>Unprecedented</a:t>
              </a:r>
              <a:endParaRPr lang="en-US" sz="2800" dirty="0"/>
            </a:p>
          </p:txBody>
        </p:sp>
      </p:grpSp>
    </p:spTree>
    <p:extLst>
      <p:ext uri="{BB962C8B-B14F-4D97-AF65-F5344CB8AC3E}">
        <p14:creationId xmlns:p14="http://schemas.microsoft.com/office/powerpoint/2010/main" val="42514972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par>
                                <p:cTn id="31" presetID="53" presetClass="entr" presetSubtype="16" fill="hold" nodeType="withEffect">
                                  <p:stCondLst>
                                    <p:cond delay="0"/>
                                  </p:stCondLst>
                                  <p:childTnLst>
                                    <p:set>
                                      <p:cBhvr>
                                        <p:cTn id="32" dur="1" fill="hold">
                                          <p:stCondLst>
                                            <p:cond delay="0"/>
                                          </p:stCondLst>
                                        </p:cTn>
                                        <p:tgtEl>
                                          <p:spTgt spid="16">
                                            <p:txEl>
                                              <p:pRg st="1" end="1"/>
                                            </p:txEl>
                                          </p:spTgt>
                                        </p:tgtEl>
                                        <p:attrNameLst>
                                          <p:attrName>style.visibility</p:attrName>
                                        </p:attrNameLst>
                                      </p:cBhvr>
                                      <p:to>
                                        <p:strVal val="visible"/>
                                      </p:to>
                                    </p:set>
                                    <p:anim calcmode="lin" valueType="num">
                                      <p:cBhvr>
                                        <p:cTn id="33" dur="500" fill="hold"/>
                                        <p:tgtEl>
                                          <p:spTgt spid="16">
                                            <p:txEl>
                                              <p:pRg st="1" end="1"/>
                                            </p:txEl>
                                          </p:spTgt>
                                        </p:tgtEl>
                                        <p:attrNameLst>
                                          <p:attrName>ppt_w</p:attrName>
                                        </p:attrNameLst>
                                      </p:cBhvr>
                                      <p:tavLst>
                                        <p:tav tm="0">
                                          <p:val>
                                            <p:fltVal val="0"/>
                                          </p:val>
                                        </p:tav>
                                        <p:tav tm="100000">
                                          <p:val>
                                            <p:strVal val="#ppt_w"/>
                                          </p:val>
                                        </p:tav>
                                      </p:tavLst>
                                    </p:anim>
                                    <p:anim calcmode="lin" valueType="num">
                                      <p:cBhvr>
                                        <p:cTn id="34" dur="500" fill="hold"/>
                                        <p:tgtEl>
                                          <p:spTgt spid="16">
                                            <p:txEl>
                                              <p:pRg st="1" end="1"/>
                                            </p:txEl>
                                          </p:spTgt>
                                        </p:tgtEl>
                                        <p:attrNameLst>
                                          <p:attrName>ppt_h</p:attrName>
                                        </p:attrNameLst>
                                      </p:cBhvr>
                                      <p:tavLst>
                                        <p:tav tm="0">
                                          <p:val>
                                            <p:fltVal val="0"/>
                                          </p:val>
                                        </p:tav>
                                        <p:tav tm="100000">
                                          <p:val>
                                            <p:strVal val="#ppt_h"/>
                                          </p:val>
                                        </p:tav>
                                      </p:tavLst>
                                    </p:anim>
                                    <p:animEffect transition="in" filter="fade">
                                      <p:cBhvr>
                                        <p:cTn id="35" dur="500"/>
                                        <p:tgtEl>
                                          <p:spTgt spid="16">
                                            <p:txEl>
                                              <p:pRg st="1" end="1"/>
                                            </p:txEl>
                                          </p:spTgt>
                                        </p:tgtEl>
                                      </p:cBhvr>
                                    </p:animEffect>
                                  </p:childTnLst>
                                </p:cTn>
                              </p:par>
                              <p:par>
                                <p:cTn id="36" presetID="53" presetClass="entr" presetSubtype="16" fill="hold" nodeType="withEffect">
                                  <p:stCondLst>
                                    <p:cond delay="0"/>
                                  </p:stCondLst>
                                  <p:childTnLst>
                                    <p:set>
                                      <p:cBhvr>
                                        <p:cTn id="37" dur="1" fill="hold">
                                          <p:stCondLst>
                                            <p:cond delay="0"/>
                                          </p:stCondLst>
                                        </p:cTn>
                                        <p:tgtEl>
                                          <p:spTgt spid="16">
                                            <p:txEl>
                                              <p:pRg st="0" end="0"/>
                                            </p:txEl>
                                          </p:spTgt>
                                        </p:tgtEl>
                                        <p:attrNameLst>
                                          <p:attrName>style.visibility</p:attrName>
                                        </p:attrNameLst>
                                      </p:cBhvr>
                                      <p:to>
                                        <p:strVal val="visible"/>
                                      </p:to>
                                    </p:set>
                                    <p:anim calcmode="lin" valueType="num">
                                      <p:cBhvr>
                                        <p:cTn id="38"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16">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862"/>
            <a:ext cx="8229600" cy="1143000"/>
          </a:xfrm>
        </p:spPr>
        <p:txBody>
          <a:bodyPr>
            <a:noAutofit/>
          </a:bodyPr>
          <a:lstStyle/>
          <a:p>
            <a:r>
              <a:rPr lang="en-US" sz="3600" dirty="0" smtClean="0">
                <a:latin typeface="DIN-BoldAlternate"/>
                <a:cs typeface="DIN-BoldAlternate"/>
              </a:rPr>
              <a:t>Aspects of changes in the conditions of change – here and now</a:t>
            </a:r>
            <a:endParaRPr lang="en-US" sz="3600" dirty="0">
              <a:latin typeface="DIN-BoldAlternate"/>
              <a:cs typeface="DIN-BoldAlternate"/>
            </a:endParaRPr>
          </a:p>
        </p:txBody>
      </p:sp>
      <p:sp>
        <p:nvSpPr>
          <p:cNvPr id="3" name="Content Placeholder 2"/>
          <p:cNvSpPr>
            <a:spLocks noGrp="1"/>
          </p:cNvSpPr>
          <p:nvPr>
            <p:ph idx="1"/>
          </p:nvPr>
        </p:nvSpPr>
        <p:spPr>
          <a:xfrm>
            <a:off x="903110" y="1298221"/>
            <a:ext cx="7549445" cy="5559779"/>
          </a:xfrm>
        </p:spPr>
        <p:txBody>
          <a:bodyPr>
            <a:normAutofit fontScale="70000" lnSpcReduction="20000"/>
          </a:bodyPr>
          <a:lstStyle/>
          <a:p>
            <a:r>
              <a:rPr lang="en-US" dirty="0" smtClean="0">
                <a:latin typeface="DIN-Medium"/>
                <a:cs typeface="DIN-Medium"/>
              </a:rPr>
              <a:t>Freedom as a capability</a:t>
            </a:r>
          </a:p>
          <a:p>
            <a:r>
              <a:rPr lang="en-US" dirty="0" smtClean="0">
                <a:latin typeface="DIN-Medium"/>
                <a:cs typeface="DIN-Medium"/>
              </a:rPr>
              <a:t>Hubris of the species – barbarism of thought unable to sense and make sense of complexity – heroic ex-post agency</a:t>
            </a:r>
          </a:p>
          <a:p>
            <a:r>
              <a:rPr lang="en-US" dirty="0" smtClean="0">
                <a:latin typeface="DIN-Medium"/>
                <a:cs typeface="DIN-Medium"/>
              </a:rPr>
              <a:t>Negotiating shared sense-making: openness, trust, transparency – ‘the semantic web’</a:t>
            </a:r>
          </a:p>
          <a:p>
            <a:r>
              <a:rPr lang="en-US" dirty="0" smtClean="0">
                <a:latin typeface="DIN-Medium"/>
                <a:cs typeface="DIN-Medium"/>
              </a:rPr>
              <a:t>Learning – from ‘push’ to ‘pull’, preparation to revealing ignorance</a:t>
            </a:r>
          </a:p>
          <a:p>
            <a:r>
              <a:rPr lang="en-US" dirty="0" smtClean="0">
                <a:latin typeface="DIN-Medium"/>
                <a:cs typeface="DIN-Medium"/>
              </a:rPr>
              <a:t>Innovation – as “ontological expansion”</a:t>
            </a:r>
          </a:p>
          <a:p>
            <a:r>
              <a:rPr lang="en-US" dirty="0" smtClean="0">
                <a:latin typeface="DIN-Medium"/>
                <a:cs typeface="DIN-Medium"/>
              </a:rPr>
              <a:t>Agency and responsibility within the assemblage – parts unequal to whole, identity not just relative</a:t>
            </a:r>
          </a:p>
          <a:p>
            <a:r>
              <a:rPr lang="en-US" dirty="0" smtClean="0">
                <a:latin typeface="DIN-Medium"/>
                <a:cs typeface="DIN-Medium"/>
              </a:rPr>
              <a:t>Diversification through ease of birth, death, entry and exit</a:t>
            </a:r>
          </a:p>
          <a:p>
            <a:r>
              <a:rPr lang="en-US" dirty="0" smtClean="0">
                <a:latin typeface="DIN-Medium"/>
                <a:cs typeface="DIN-Medium"/>
              </a:rPr>
              <a:t>Search as distinct from choice</a:t>
            </a:r>
          </a:p>
          <a:p>
            <a:r>
              <a:rPr lang="en-US" dirty="0" smtClean="0">
                <a:latin typeface="DIN-Medium"/>
                <a:cs typeface="DIN-Medium"/>
              </a:rPr>
              <a:t>Democracy as knowing before choice</a:t>
            </a:r>
          </a:p>
          <a:p>
            <a:r>
              <a:rPr lang="en-US" dirty="0" smtClean="0">
                <a:latin typeface="DIN-Medium"/>
                <a:cs typeface="DIN-Medium"/>
              </a:rPr>
              <a:t>Uniqueness, specificity, ephemerality versus </a:t>
            </a:r>
            <a:r>
              <a:rPr lang="en-US" dirty="0" err="1" smtClean="0">
                <a:latin typeface="DIN-Medium"/>
                <a:cs typeface="DIN-Medium"/>
              </a:rPr>
              <a:t>generalisation</a:t>
            </a:r>
            <a:r>
              <a:rPr lang="en-US" dirty="0" smtClean="0">
                <a:latin typeface="DIN-Medium"/>
                <a:cs typeface="DIN-Medium"/>
              </a:rPr>
              <a:t>, common denominators, aggregation, duration</a:t>
            </a:r>
            <a:endParaRPr lang="en-US" dirty="0">
              <a:latin typeface="DIN-Medium"/>
              <a:cs typeface="DIN-Medium"/>
            </a:endParaRPr>
          </a:p>
        </p:txBody>
      </p:sp>
    </p:spTree>
    <p:extLst>
      <p:ext uri="{BB962C8B-B14F-4D97-AF65-F5344CB8AC3E}">
        <p14:creationId xmlns:p14="http://schemas.microsoft.com/office/powerpoint/2010/main" val="28974889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1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1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1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1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dissolve">
                                      <p:cBhvr>
                                        <p:cTn id="47" dur="10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dissolve">
                                      <p:cBhvr>
                                        <p:cTn id="52"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736" y="240772"/>
            <a:ext cx="8229600" cy="1143000"/>
          </a:xfrm>
        </p:spPr>
        <p:txBody>
          <a:bodyPr/>
          <a:lstStyle/>
          <a:p>
            <a:r>
              <a:rPr lang="en-US" dirty="0" smtClean="0">
                <a:latin typeface="DIN-BoldAlternate"/>
                <a:cs typeface="DIN-BoldAlternate"/>
              </a:rPr>
              <a:t>A few questions</a:t>
            </a:r>
            <a:endParaRPr lang="en-US" dirty="0">
              <a:latin typeface="DIN-BoldAlternate"/>
              <a:cs typeface="DIN-BoldAlternate"/>
            </a:endParaRPr>
          </a:p>
        </p:txBody>
      </p:sp>
      <p:sp>
        <p:nvSpPr>
          <p:cNvPr id="3" name="Content Placeholder 2"/>
          <p:cNvSpPr>
            <a:spLocks noGrp="1"/>
          </p:cNvSpPr>
          <p:nvPr>
            <p:ph idx="1"/>
          </p:nvPr>
        </p:nvSpPr>
        <p:spPr>
          <a:xfrm>
            <a:off x="1236128" y="1443570"/>
            <a:ext cx="7721600" cy="5372100"/>
          </a:xfrm>
        </p:spPr>
        <p:txBody>
          <a:bodyPr>
            <a:normAutofit fontScale="92500" lnSpcReduction="10000"/>
          </a:bodyPr>
          <a:lstStyle/>
          <a:p>
            <a:pPr marL="0" indent="0">
              <a:buNone/>
            </a:pPr>
            <a:r>
              <a:rPr lang="en-US" dirty="0" smtClean="0">
                <a:latin typeface="DIN-Medium"/>
                <a:cs typeface="DIN-Medium"/>
              </a:rPr>
              <a:t>Why assume the permanency of 19</a:t>
            </a:r>
            <a:r>
              <a:rPr lang="en-US" baseline="30000" dirty="0" smtClean="0">
                <a:latin typeface="DIN-Medium"/>
                <a:cs typeface="DIN-Medium"/>
              </a:rPr>
              <a:t>th</a:t>
            </a:r>
            <a:r>
              <a:rPr lang="en-US" dirty="0" smtClean="0">
                <a:latin typeface="DIN-Medium"/>
                <a:cs typeface="DIN-Medium"/>
              </a:rPr>
              <a:t> century institutions?</a:t>
            </a:r>
          </a:p>
          <a:p>
            <a:pPr lvl="1"/>
            <a:r>
              <a:rPr lang="en-US" dirty="0" smtClean="0">
                <a:latin typeface="DIN-Medium"/>
                <a:cs typeface="DIN-Medium"/>
              </a:rPr>
              <a:t>Schooling &amp; university hierarchy </a:t>
            </a:r>
          </a:p>
          <a:p>
            <a:pPr lvl="1"/>
            <a:r>
              <a:rPr lang="en-US" dirty="0" smtClean="0">
                <a:latin typeface="DIN-Medium"/>
                <a:cs typeface="DIN-Medium"/>
              </a:rPr>
              <a:t>Nations and nationalism</a:t>
            </a:r>
          </a:p>
          <a:p>
            <a:pPr lvl="1"/>
            <a:r>
              <a:rPr lang="en-US" dirty="0" smtClean="0">
                <a:latin typeface="DIN-Medium"/>
                <a:cs typeface="DIN-Medium"/>
              </a:rPr>
              <a:t>Corporate form of organization &amp; wage labor</a:t>
            </a:r>
          </a:p>
          <a:p>
            <a:pPr lvl="1"/>
            <a:r>
              <a:rPr lang="en-US" dirty="0" smtClean="0">
                <a:latin typeface="DIN-Medium"/>
                <a:cs typeface="DIN-Medium"/>
              </a:rPr>
              <a:t>Statistics as aggregation &amp; common denominators</a:t>
            </a:r>
          </a:p>
          <a:p>
            <a:pPr lvl="1"/>
            <a:r>
              <a:rPr lang="en-US" dirty="0" smtClean="0">
                <a:latin typeface="DIN-Medium"/>
                <a:cs typeface="DIN-Medium"/>
              </a:rPr>
              <a:t>Science as certainty – technology &amp; engineering</a:t>
            </a:r>
          </a:p>
          <a:p>
            <a:pPr lvl="1"/>
            <a:r>
              <a:rPr lang="en-US" dirty="0" smtClean="0">
                <a:latin typeface="DIN-Medium"/>
                <a:cs typeface="DIN-Medium"/>
              </a:rPr>
              <a:t>Decision-making as power to colonize the future – executive authority state &amp; firm, administration – command and control</a:t>
            </a:r>
          </a:p>
          <a:p>
            <a:pPr lvl="1"/>
            <a:endParaRPr lang="en-US" dirty="0">
              <a:latin typeface="DIN-Medium"/>
              <a:cs typeface="DIN-Medium"/>
            </a:endParaRPr>
          </a:p>
        </p:txBody>
      </p:sp>
    </p:spTree>
    <p:extLst>
      <p:ext uri="{BB962C8B-B14F-4D97-AF65-F5344CB8AC3E}">
        <p14:creationId xmlns:p14="http://schemas.microsoft.com/office/powerpoint/2010/main" val="40333401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576"/>
            <a:ext cx="8229600" cy="1143000"/>
          </a:xfrm>
        </p:spPr>
        <p:txBody>
          <a:bodyPr/>
          <a:lstStyle/>
          <a:p>
            <a:r>
              <a:rPr lang="en-US" dirty="0" smtClean="0">
                <a:latin typeface="DIN-BoldAlternate"/>
                <a:cs typeface="DIN-BoldAlternate"/>
              </a:rPr>
              <a:t>The problem with the future</a:t>
            </a:r>
            <a:endParaRPr lang="en-US" dirty="0">
              <a:latin typeface="DIN-BoldAlternate"/>
              <a:cs typeface="DIN-BoldAlternate"/>
            </a:endParaRPr>
          </a:p>
        </p:txBody>
      </p:sp>
      <p:sp>
        <p:nvSpPr>
          <p:cNvPr id="3" name="Content Placeholder 2"/>
          <p:cNvSpPr>
            <a:spLocks noGrp="1"/>
          </p:cNvSpPr>
          <p:nvPr>
            <p:ph idx="1"/>
          </p:nvPr>
        </p:nvSpPr>
        <p:spPr>
          <a:xfrm>
            <a:off x="287861" y="1032933"/>
            <a:ext cx="8890000" cy="6163734"/>
          </a:xfrm>
        </p:spPr>
        <p:txBody>
          <a:bodyPr>
            <a:normAutofit fontScale="85000" lnSpcReduction="20000"/>
          </a:bodyPr>
          <a:lstStyle/>
          <a:p>
            <a:r>
              <a:rPr lang="en-US" dirty="0" smtClean="0">
                <a:latin typeface="DIN-Medium"/>
                <a:cs typeface="DIN-Medium"/>
              </a:rPr>
              <a:t>Reinforces:</a:t>
            </a:r>
          </a:p>
          <a:p>
            <a:pPr lvl="1"/>
            <a:r>
              <a:rPr lang="en-US" dirty="0" smtClean="0">
                <a:latin typeface="DIN-Medium"/>
                <a:cs typeface="DIN-Medium"/>
              </a:rPr>
              <a:t>Fear of uncertainty</a:t>
            </a:r>
          </a:p>
          <a:p>
            <a:pPr lvl="1"/>
            <a:r>
              <a:rPr lang="en-US" dirty="0" smtClean="0">
                <a:latin typeface="DIN-Medium"/>
                <a:cs typeface="DIN-Medium"/>
              </a:rPr>
              <a:t>Bias to seeking path dependency</a:t>
            </a:r>
          </a:p>
          <a:p>
            <a:pPr lvl="1"/>
            <a:r>
              <a:rPr lang="en-US" dirty="0" smtClean="0">
                <a:latin typeface="DIN-Medium"/>
                <a:cs typeface="DIN-Medium"/>
              </a:rPr>
              <a:t>Fetishism of immortality</a:t>
            </a:r>
          </a:p>
          <a:p>
            <a:pPr lvl="1"/>
            <a:r>
              <a:rPr lang="en-US" dirty="0" smtClean="0">
                <a:latin typeface="DIN-Medium"/>
                <a:cs typeface="DIN-Medium"/>
              </a:rPr>
              <a:t>Pre-occupation with endogenous continuous improvement – reform</a:t>
            </a:r>
          </a:p>
          <a:p>
            <a:pPr lvl="1"/>
            <a:r>
              <a:rPr lang="en-US" dirty="0" smtClean="0">
                <a:latin typeface="DIN-Medium"/>
                <a:cs typeface="DIN-Medium"/>
              </a:rPr>
              <a:t>False sense of temporality of change – seeking permission to not forecast, to liberate the imagination</a:t>
            </a:r>
          </a:p>
          <a:p>
            <a:r>
              <a:rPr lang="en-US" dirty="0" smtClean="0">
                <a:latin typeface="DIN-Medium"/>
                <a:cs typeface="DIN-Medium"/>
              </a:rPr>
              <a:t>Why? </a:t>
            </a:r>
          </a:p>
          <a:p>
            <a:pPr lvl="1"/>
            <a:r>
              <a:rPr lang="en-US" dirty="0" smtClean="0">
                <a:latin typeface="DIN-Medium"/>
                <a:cs typeface="DIN-Medium"/>
              </a:rPr>
              <a:t>Foresight methods are mostly limited to one view of how to use the future – for preparation and planning - closed. </a:t>
            </a:r>
          </a:p>
          <a:p>
            <a:pPr lvl="1"/>
            <a:r>
              <a:rPr lang="en-US" dirty="0" smtClean="0">
                <a:latin typeface="DIN-Medium"/>
                <a:cs typeface="DIN-Medium"/>
              </a:rPr>
              <a:t>Rarely imagining other conceptions of agency.</a:t>
            </a:r>
          </a:p>
          <a:p>
            <a:r>
              <a:rPr lang="en-US" dirty="0" smtClean="0">
                <a:latin typeface="DIN-Medium"/>
                <a:cs typeface="DIN-Medium"/>
              </a:rPr>
              <a:t>This is a formula for perpetuating the hold of past thinking on the present – to not escape mindsets that generate humanity’s track record of colonization in every domain.</a:t>
            </a:r>
          </a:p>
          <a:p>
            <a:endParaRPr lang="en-US" dirty="0">
              <a:latin typeface="DIN-Medium"/>
              <a:cs typeface="DIN-Medium"/>
            </a:endParaRPr>
          </a:p>
        </p:txBody>
      </p:sp>
    </p:spTree>
    <p:extLst>
      <p:ext uri="{BB962C8B-B14F-4D97-AF65-F5344CB8AC3E}">
        <p14:creationId xmlns:p14="http://schemas.microsoft.com/office/powerpoint/2010/main" val="2535146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3">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 calcmode="lin" valueType="num">
                                      <p:cBhvr>
                                        <p:cTn id="63"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4"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5" dur="500"/>
                                        <p:tgtEl>
                                          <p:spTgt spid="3">
                                            <p:txEl>
                                              <p:pRg st="8" end="8"/>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 calcmode="lin" valueType="num">
                                      <p:cBhvr>
                                        <p:cTn id="70"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71"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7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IMG_4083_direction"/>
          <p:cNvPicPr>
            <a:picLocks noChangeAspect="1" noChangeArrowheads="1"/>
          </p:cNvPicPr>
          <p:nvPr/>
        </p:nvPicPr>
        <p:blipFill>
          <a:blip r:embed="rId2"/>
          <a:srcRect/>
          <a:stretch>
            <a:fillRect/>
          </a:stretch>
        </p:blipFill>
        <p:spPr bwMode="auto">
          <a:xfrm>
            <a:off x="0" y="7938"/>
            <a:ext cx="9272588" cy="6818312"/>
          </a:xfrm>
          <a:prstGeom prst="rect">
            <a:avLst/>
          </a:prstGeom>
          <a:noFill/>
          <a:ln w="9525">
            <a:noFill/>
            <a:miter lim="800000"/>
            <a:headEnd/>
            <a:tailEnd/>
          </a:ln>
        </p:spPr>
      </p:pic>
      <p:sp>
        <p:nvSpPr>
          <p:cNvPr id="2" name="Title 1"/>
          <p:cNvSpPr>
            <a:spLocks noGrp="1"/>
          </p:cNvSpPr>
          <p:nvPr>
            <p:ph type="title"/>
          </p:nvPr>
        </p:nvSpPr>
        <p:spPr>
          <a:xfrm>
            <a:off x="0" y="7938"/>
            <a:ext cx="9272588" cy="1446550"/>
          </a:xfrm>
          <a:solidFill>
            <a:schemeClr val="bg1">
              <a:lumMod val="75000"/>
              <a:alpha val="75000"/>
            </a:schemeClr>
          </a:solidFill>
        </p:spPr>
        <p:txBody>
          <a:bodyPr anchor="t">
            <a:spAutoFit/>
          </a:bodyPr>
          <a:lstStyle/>
          <a:p>
            <a:r>
              <a:rPr lang="en-US" dirty="0" smtClean="0"/>
              <a:t>How do we know what we do not know? A role for social science…</a:t>
            </a:r>
            <a:endParaRPr lang="en-US" dirty="0"/>
          </a:p>
        </p:txBody>
      </p:sp>
      <p:sp>
        <p:nvSpPr>
          <p:cNvPr id="3" name="Content Placeholder 2"/>
          <p:cNvSpPr>
            <a:spLocks noGrp="1"/>
          </p:cNvSpPr>
          <p:nvPr>
            <p:ph idx="1"/>
          </p:nvPr>
        </p:nvSpPr>
        <p:spPr>
          <a:xfrm>
            <a:off x="693550" y="1967092"/>
            <a:ext cx="7994024" cy="4573408"/>
          </a:xfrm>
          <a:solidFill>
            <a:srgbClr val="BFBFBF">
              <a:alpha val="72000"/>
            </a:srgbClr>
          </a:solidFill>
        </p:spPr>
        <p:txBody>
          <a:bodyPr>
            <a:normAutofit fontScale="92500"/>
          </a:bodyPr>
          <a:lstStyle/>
          <a:p>
            <a:pPr algn="ctr">
              <a:buNone/>
            </a:pPr>
            <a:r>
              <a:rPr lang="en-US" sz="4800" dirty="0" smtClean="0"/>
              <a:t>What we see and do in the present depends heavily on what we imagine in the future.</a:t>
            </a:r>
          </a:p>
          <a:p>
            <a:pPr algn="ctr">
              <a:buNone/>
            </a:pPr>
            <a:r>
              <a:rPr lang="en-US" sz="4800" dirty="0" smtClean="0"/>
              <a:t>Use the future to discover the present – to grasp novelty, emergence, systemic boundaries.</a:t>
            </a:r>
            <a:endParaRPr lang="en-US" sz="2800" dirty="0"/>
          </a:p>
        </p:txBody>
      </p:sp>
    </p:spTree>
    <p:extLst>
      <p:ext uri="{BB962C8B-B14F-4D97-AF65-F5344CB8AC3E}">
        <p14:creationId xmlns:p14="http://schemas.microsoft.com/office/powerpoint/2010/main" val="21245245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20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46150" y="876300"/>
            <a:ext cx="7245350" cy="5054600"/>
            <a:chOff x="946150" y="1803400"/>
            <a:chExt cx="7245350" cy="5054600"/>
          </a:xfrm>
        </p:grpSpPr>
        <p:pic>
          <p:nvPicPr>
            <p:cNvPr id="4" name="Picture 3"/>
            <p:cNvPicPr>
              <a:picLocks noChangeAspect="1"/>
            </p:cNvPicPr>
            <p:nvPr/>
          </p:nvPicPr>
          <p:blipFill rotWithShape="1">
            <a:blip r:embed="rId2"/>
            <a:srcRect b="7394"/>
            <a:stretch/>
          </p:blipFill>
          <p:spPr>
            <a:xfrm>
              <a:off x="946150" y="1803400"/>
              <a:ext cx="7245350" cy="5054600"/>
            </a:xfrm>
            <a:prstGeom prst="rect">
              <a:avLst/>
            </a:prstGeom>
          </p:spPr>
        </p:pic>
        <p:pic>
          <p:nvPicPr>
            <p:cNvPr id="3" name="Picture 2"/>
            <p:cNvPicPr>
              <a:picLocks noChangeAspect="1"/>
            </p:cNvPicPr>
            <p:nvPr/>
          </p:nvPicPr>
          <p:blipFill rotWithShape="1">
            <a:blip r:embed="rId3"/>
            <a:srcRect l="3916" t="9550" r="3319" b="11691"/>
            <a:stretch/>
          </p:blipFill>
          <p:spPr>
            <a:xfrm>
              <a:off x="1649412" y="2921000"/>
              <a:ext cx="5957887" cy="2501900"/>
            </a:xfrm>
            <a:prstGeom prst="rect">
              <a:avLst/>
            </a:prstGeom>
          </p:spPr>
        </p:pic>
      </p:grpSp>
      <p:sp>
        <p:nvSpPr>
          <p:cNvPr id="9" name="Title 1"/>
          <p:cNvSpPr>
            <a:spLocks noGrp="1"/>
          </p:cNvSpPr>
          <p:nvPr>
            <p:ph type="title"/>
          </p:nvPr>
        </p:nvSpPr>
        <p:spPr>
          <a:xfrm>
            <a:off x="419100" y="5676900"/>
            <a:ext cx="8229600" cy="1143000"/>
          </a:xfrm>
        </p:spPr>
        <p:txBody>
          <a:bodyPr/>
          <a:lstStyle/>
          <a:p>
            <a:r>
              <a:rPr lang="en-US" dirty="0" smtClean="0">
                <a:latin typeface="DIN-Light"/>
                <a:cs typeface="DIN-Light"/>
              </a:rPr>
              <a:t>What is </a:t>
            </a:r>
            <a:r>
              <a:rPr lang="en-US" dirty="0" smtClean="0">
                <a:latin typeface="DIN-Medium"/>
                <a:cs typeface="DIN-Medium"/>
              </a:rPr>
              <a:t>Future Literacy?</a:t>
            </a:r>
            <a:endParaRPr lang="en-US" dirty="0">
              <a:latin typeface="DIN-Medium"/>
              <a:cs typeface="DIN-Medium"/>
            </a:endParaRPr>
          </a:p>
        </p:txBody>
      </p:sp>
    </p:spTree>
    <p:extLst>
      <p:ext uri="{BB962C8B-B14F-4D97-AF65-F5344CB8AC3E}">
        <p14:creationId xmlns:p14="http://schemas.microsoft.com/office/powerpoint/2010/main" val="175399896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20979</TotalTime>
  <Words>1723</Words>
  <Application>Microsoft Macintosh PowerPoint</Application>
  <PresentationFormat>On-screen Show (4:3)</PresentationFormat>
  <Paragraphs>159</Paragraphs>
  <Slides>27</Slides>
  <Notes>4</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 Why Establishing the Discipline of Anticipation is a Necessary Condition for More Effective Strategies for Achieving Human Resilience</vt:lpstr>
      <vt:lpstr>Change in the conditions of change</vt:lpstr>
      <vt:lpstr>PowerPoint Presentation</vt:lpstr>
      <vt:lpstr>What are we trying to do?  The challenge of making sense of emergence in all its forms </vt:lpstr>
      <vt:lpstr>Aspects of changes in the conditions of change – here and now</vt:lpstr>
      <vt:lpstr>A few questions</vt:lpstr>
      <vt:lpstr>The problem with the future</vt:lpstr>
      <vt:lpstr>How do we know what we do not know? A role for social science…</vt:lpstr>
      <vt:lpstr>What is Future Literacy?</vt:lpstr>
      <vt:lpstr>Futures Literacy</vt:lpstr>
      <vt:lpstr>Three basic building blocks of Futures Literacy: </vt:lpstr>
      <vt:lpstr>FL 1. Anticipatory Systems and Processes</vt:lpstr>
      <vt:lpstr>FL 2. Dimensions of the potential of the present – how we use our imagination</vt:lpstr>
      <vt:lpstr>FL 3. Rigorous imagining</vt:lpstr>
      <vt:lpstr>Learning pull</vt:lpstr>
      <vt:lpstr>PowerPoint Presentation</vt:lpstr>
      <vt:lpstr>Using collective intelligence: sense making as learning</vt:lpstr>
      <vt:lpstr>Meta design for an FL KnowLab – tailored locally</vt:lpstr>
      <vt:lpstr>Rigorous Knowledge Creation:  Action Research The Scientific Method Applied to the Uniqueness of the Future in the Present</vt:lpstr>
      <vt:lpstr>PowerPoint Presentation</vt:lpstr>
      <vt:lpstr>Sources Guiding the Design of Processes for Becoming Futures Literate</vt:lpstr>
      <vt:lpstr>Forthcoming Publication:  Transforming the Future:  Anticipation in the 21st Century</vt:lpstr>
      <vt:lpstr>PowerPoint Presentation</vt:lpstr>
      <vt:lpstr>The value-added of the  Discipline of Anticipation</vt:lpstr>
      <vt:lpstr>Walking on two legs</vt:lpstr>
      <vt:lpstr>Experimentalist leadership</vt:lpstr>
      <vt:lpstr>Thank you | Riel Miller r.miller@unesco.org</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Riel Miller</dc:creator>
  <cp:lastModifiedBy>Riel Miller</cp:lastModifiedBy>
  <cp:revision>205</cp:revision>
  <dcterms:created xsi:type="dcterms:W3CDTF">2011-02-08T22:30:29Z</dcterms:created>
  <dcterms:modified xsi:type="dcterms:W3CDTF">2015-11-11T09:39:40Z</dcterms:modified>
</cp:coreProperties>
</file>