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77" r:id="rId2"/>
    <p:sldId id="263" r:id="rId3"/>
    <p:sldId id="264" r:id="rId4"/>
    <p:sldId id="262" r:id="rId5"/>
    <p:sldId id="257" r:id="rId6"/>
    <p:sldId id="258" r:id="rId7"/>
    <p:sldId id="265" r:id="rId8"/>
    <p:sldId id="260" r:id="rId9"/>
    <p:sldId id="267" r:id="rId10"/>
    <p:sldId id="278" r:id="rId11"/>
    <p:sldId id="269" r:id="rId12"/>
    <p:sldId id="286" r:id="rId13"/>
    <p:sldId id="287" r:id="rId14"/>
    <p:sldId id="259" r:id="rId1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000"/>
    <a:srgbClr val="7E005D"/>
    <a:srgbClr val="A8A400"/>
    <a:srgbClr val="8A3F0C"/>
    <a:srgbClr val="604900"/>
    <a:srgbClr val="C05710"/>
    <a:srgbClr val="007033"/>
    <a:srgbClr val="441D61"/>
    <a:srgbClr val="767300"/>
    <a:srgbClr val="CDC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0364" autoAdjust="0"/>
  </p:normalViewPr>
  <p:slideViewPr>
    <p:cSldViewPr snapToGrid="0">
      <p:cViewPr varScale="1">
        <p:scale>
          <a:sx n="62" d="100"/>
          <a:sy n="62" d="100"/>
        </p:scale>
        <p:origin x="1352" y="56"/>
      </p:cViewPr>
      <p:guideLst>
        <p:guide orient="horz" pos="2160"/>
        <p:guide pos="2880"/>
      </p:guideLst>
    </p:cSldViewPr>
  </p:slideViewPr>
  <p:notesTextViewPr>
    <p:cViewPr>
      <p:scale>
        <a:sx n="1" d="1"/>
        <a:sy n="1" d="1"/>
      </p:scale>
      <p:origin x="0" y="0"/>
    </p:cViewPr>
  </p:notesTextViewPr>
  <p:sorterViewPr>
    <p:cViewPr>
      <p:scale>
        <a:sx n="100" d="100"/>
        <a:sy n="100" d="100"/>
      </p:scale>
      <p:origin x="0" y="-2418"/>
    </p:cViewPr>
  </p:sorterViewPr>
  <p:notesViewPr>
    <p:cSldViewPr snapToGrid="0">
      <p:cViewPr varScale="1">
        <p:scale>
          <a:sx n="47" d="100"/>
          <a:sy n="47" d="100"/>
        </p:scale>
        <p:origin x="2724"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ED854C4-0A64-4D43-AF22-3003C034F74E}" type="datetimeFigureOut">
              <a:rPr lang="en-US" smtClean="0"/>
              <a:t>11/6/2015</a:t>
            </a:fld>
            <a:endParaRPr lang="en-US"/>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9C09BD2-DAEC-4E90-B10D-45A69727A7A9}" type="slidenum">
              <a:rPr lang="en-US" smtClean="0"/>
              <a:t>‹#›</a:t>
            </a:fld>
            <a:endParaRPr lang="en-US"/>
          </a:p>
        </p:txBody>
      </p:sp>
    </p:spTree>
    <p:extLst>
      <p:ext uri="{BB962C8B-B14F-4D97-AF65-F5344CB8AC3E}">
        <p14:creationId xmlns:p14="http://schemas.microsoft.com/office/powerpoint/2010/main" val="4029060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B498DC59-2D06-401E-A7AB-A9264CE357B1}" type="datetimeFigureOut">
              <a:rPr lang="en-US" smtClean="0"/>
              <a:t>11/6/2015</a:t>
            </a:fld>
            <a:endParaRPr lang="en-US"/>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CC6A6068-D796-42F0-A0DC-6E2418399D52}" type="slidenum">
              <a:rPr lang="en-US" smtClean="0"/>
              <a:t>‹#›</a:t>
            </a:fld>
            <a:endParaRPr lang="en-US"/>
          </a:p>
        </p:txBody>
      </p:sp>
    </p:spTree>
    <p:extLst>
      <p:ext uri="{BB962C8B-B14F-4D97-AF65-F5344CB8AC3E}">
        <p14:creationId xmlns:p14="http://schemas.microsoft.com/office/powerpoint/2010/main" val="566783616"/>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1</a:t>
            </a:fld>
            <a:endParaRPr lang="en-US"/>
          </a:p>
        </p:txBody>
      </p:sp>
    </p:spTree>
    <p:extLst>
      <p:ext uri="{BB962C8B-B14F-4D97-AF65-F5344CB8AC3E}">
        <p14:creationId xmlns:p14="http://schemas.microsoft.com/office/powerpoint/2010/main" val="3090000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10</a:t>
            </a:fld>
            <a:endParaRPr lang="en-US"/>
          </a:p>
        </p:txBody>
      </p:sp>
    </p:spTree>
    <p:extLst>
      <p:ext uri="{BB962C8B-B14F-4D97-AF65-F5344CB8AC3E}">
        <p14:creationId xmlns:p14="http://schemas.microsoft.com/office/powerpoint/2010/main" val="3032021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e.g.</a:t>
            </a:r>
            <a:r>
              <a:rPr lang="en-US" baseline="0" dirty="0" smtClean="0"/>
              <a:t> </a:t>
            </a:r>
            <a:r>
              <a:rPr lang="en-US" dirty="0" smtClean="0"/>
              <a:t>Character– Culture – Human Nature</a:t>
            </a:r>
          </a:p>
          <a:p>
            <a:endParaRPr lang="en-US" dirty="0"/>
          </a:p>
        </p:txBody>
      </p:sp>
      <p:sp>
        <p:nvSpPr>
          <p:cNvPr id="4" name="Slide Number Placeholder 3"/>
          <p:cNvSpPr>
            <a:spLocks noGrp="1"/>
          </p:cNvSpPr>
          <p:nvPr>
            <p:ph type="sldNum" sz="quarter" idx="10"/>
          </p:nvPr>
        </p:nvSpPr>
        <p:spPr/>
        <p:txBody>
          <a:bodyPr/>
          <a:lstStyle/>
          <a:p>
            <a:fld id="{CC6A6068-D796-42F0-A0DC-6E2418399D52}" type="slidenum">
              <a:rPr lang="en-US" smtClean="0"/>
              <a:t>11</a:t>
            </a:fld>
            <a:endParaRPr lang="en-US"/>
          </a:p>
        </p:txBody>
      </p:sp>
    </p:spTree>
    <p:extLst>
      <p:ext uri="{BB962C8B-B14F-4D97-AF65-F5344CB8AC3E}">
        <p14:creationId xmlns:p14="http://schemas.microsoft.com/office/powerpoint/2010/main" val="555706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12</a:t>
            </a:fld>
            <a:endParaRPr lang="en-US"/>
          </a:p>
        </p:txBody>
      </p:sp>
    </p:spTree>
    <p:extLst>
      <p:ext uri="{BB962C8B-B14F-4D97-AF65-F5344CB8AC3E}">
        <p14:creationId xmlns:p14="http://schemas.microsoft.com/office/powerpoint/2010/main" val="2392727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p:spPr>
      </p:sp>
      <p:sp>
        <p:nvSpPr>
          <p:cNvPr id="3" name="Notes Placeholder 2"/>
          <p:cNvSpPr>
            <a:spLocks noGrp="1"/>
          </p:cNvSpPr>
          <p:nvPr>
            <p:ph type="body" idx="1"/>
          </p:nvPr>
        </p:nvSpPr>
        <p:spPr/>
        <p:txBody>
          <a:bodyPr/>
          <a:lstStyle/>
          <a:p>
            <a:r>
              <a:rPr lang="en-US" dirty="0" smtClean="0"/>
              <a:t>“Not setting truth against truth</a:t>
            </a:r>
            <a:r>
              <a:rPr lang="en-US" baseline="0" dirty="0" smtClean="0"/>
              <a:t> to see which will stand and survive, but completing truth by truth in the light of the one Truth of which all are the aspects.” LD 983</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Genius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Deep thinking – William Byers – paradigm</a:t>
            </a:r>
            <a:r>
              <a:rPr lang="en-US" baseline="0" dirty="0" smtClean="0"/>
              <a:t> change – change in conceptual framework</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6A6068-D796-42F0-A0DC-6E2418399D52}" type="slidenum">
              <a:rPr lang="en-US" smtClean="0"/>
              <a:t>13</a:t>
            </a:fld>
            <a:endParaRPr lang="en-US"/>
          </a:p>
        </p:txBody>
      </p:sp>
    </p:spTree>
    <p:extLst>
      <p:ext uri="{BB962C8B-B14F-4D97-AF65-F5344CB8AC3E}">
        <p14:creationId xmlns:p14="http://schemas.microsoft.com/office/powerpoint/2010/main" val="3883172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p:spPr>
      </p:sp>
      <p:sp>
        <p:nvSpPr>
          <p:cNvPr id="3" name="Notes Placeholder 2"/>
          <p:cNvSpPr>
            <a:spLocks noGrp="1"/>
          </p:cNvSpPr>
          <p:nvPr>
            <p:ph type="body" idx="1"/>
          </p:nvPr>
        </p:nvSpPr>
        <p:spPr/>
        <p:txBody>
          <a:bodyPr/>
          <a:lstStyle/>
          <a:p>
            <a:r>
              <a:rPr lang="en-US" dirty="0" smtClean="0"/>
              <a:t>How economies work vs What is the</a:t>
            </a:r>
            <a:r>
              <a:rPr lang="en-US" baseline="0" dirty="0" smtClean="0"/>
              <a:t> goal of economy</a:t>
            </a:r>
            <a:endParaRPr lang="en-US" dirty="0" smtClean="0"/>
          </a:p>
          <a:p>
            <a:r>
              <a:rPr lang="en-US" dirty="0" smtClean="0"/>
              <a:t>Theoretical – economic theory,</a:t>
            </a:r>
            <a:r>
              <a:rPr lang="en-US" baseline="0" dirty="0" smtClean="0"/>
              <a:t> personality theories, philosophy, history – ideas for their own sake</a:t>
            </a:r>
          </a:p>
          <a:p>
            <a:r>
              <a:rPr lang="en-US" baseline="0" dirty="0" smtClean="0"/>
              <a:t>Ideas for application in life</a:t>
            </a:r>
          </a:p>
          <a:p>
            <a:r>
              <a:rPr lang="en-US" baseline="0" dirty="0" smtClean="0"/>
              <a:t>Multi-paradigmatic – teaches economy in context of politics, society and ecology</a:t>
            </a:r>
            <a:endParaRPr lang="en-US" dirty="0"/>
          </a:p>
        </p:txBody>
      </p:sp>
      <p:sp>
        <p:nvSpPr>
          <p:cNvPr id="4" name="Slide Number Placeholder 3"/>
          <p:cNvSpPr>
            <a:spLocks noGrp="1"/>
          </p:cNvSpPr>
          <p:nvPr>
            <p:ph type="sldNum" sz="quarter" idx="10"/>
          </p:nvPr>
        </p:nvSpPr>
        <p:spPr/>
        <p:txBody>
          <a:bodyPr/>
          <a:lstStyle/>
          <a:p>
            <a:fld id="{CC6A6068-D796-42F0-A0DC-6E2418399D52}" type="slidenum">
              <a:rPr lang="en-US" smtClean="0"/>
              <a:t>14</a:t>
            </a:fld>
            <a:endParaRPr lang="en-US"/>
          </a:p>
        </p:txBody>
      </p:sp>
    </p:spTree>
    <p:extLst>
      <p:ext uri="{BB962C8B-B14F-4D97-AF65-F5344CB8AC3E}">
        <p14:creationId xmlns:p14="http://schemas.microsoft.com/office/powerpoint/2010/main" val="1411232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Rediscovering Pythagorean theorem,</a:t>
            </a:r>
            <a:r>
              <a:rPr lang="en-US" baseline="0" dirty="0" smtClean="0"/>
              <a:t> </a:t>
            </a:r>
            <a:r>
              <a:rPr lang="en-US" dirty="0" smtClean="0"/>
              <a:t>Archimedes</a:t>
            </a:r>
            <a:r>
              <a:rPr lang="en-US" baseline="0" dirty="0" smtClean="0"/>
              <a:t> principle, </a:t>
            </a:r>
            <a:r>
              <a:rPr lang="en-US" dirty="0" smtClean="0"/>
              <a:t>Zero, decimals, double entry book-keeping,</a:t>
            </a:r>
            <a:r>
              <a:rPr lang="en-US" baseline="0" dirty="0" smtClean="0"/>
              <a:t> heliocentric universe, Newton’s laws of motion, X-Rays, Boyles Law, radiation, the Atom, Relativity &amp; Quantum mechanics, the unconscious, the </a:t>
            </a:r>
            <a:r>
              <a:rPr lang="en-US" baseline="0" dirty="0" err="1" smtClean="0"/>
              <a:t>transitor</a:t>
            </a:r>
            <a:r>
              <a:rPr lang="en-US" baseline="0" dirty="0" smtClean="0"/>
              <a:t>, DNA</a:t>
            </a:r>
            <a:endParaRPr lang="en-US" dirty="0"/>
          </a:p>
        </p:txBody>
      </p:sp>
      <p:sp>
        <p:nvSpPr>
          <p:cNvPr id="4" name="Slide Number Placeholder 3"/>
          <p:cNvSpPr>
            <a:spLocks noGrp="1"/>
          </p:cNvSpPr>
          <p:nvPr>
            <p:ph type="sldNum" sz="quarter" idx="10"/>
          </p:nvPr>
        </p:nvSpPr>
        <p:spPr/>
        <p:txBody>
          <a:bodyPr/>
          <a:lstStyle/>
          <a:p>
            <a:fld id="{CC6A6068-D796-42F0-A0DC-6E2418399D52}" type="slidenum">
              <a:rPr lang="en-US" smtClean="0"/>
              <a:t>2</a:t>
            </a:fld>
            <a:endParaRPr lang="en-US"/>
          </a:p>
        </p:txBody>
      </p:sp>
    </p:spTree>
    <p:extLst>
      <p:ext uri="{BB962C8B-B14F-4D97-AF65-F5344CB8AC3E}">
        <p14:creationId xmlns:p14="http://schemas.microsoft.com/office/powerpoint/2010/main" val="2900393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think much more about what has happened over the past 2000</a:t>
            </a:r>
            <a:r>
              <a:rPr lang="en-US" baseline="0" dirty="0" smtClean="0"/>
              <a:t> years than what is likely to happen over the next 20</a:t>
            </a:r>
          </a:p>
          <a:p>
            <a:endParaRPr lang="en-US" dirty="0" smtClean="0"/>
          </a:p>
          <a:p>
            <a:r>
              <a:rPr lang="en-US" dirty="0" smtClean="0"/>
              <a:t>What lessons have we learned from our glance at the past that are applicable to the future? How to teach those lessons?</a:t>
            </a:r>
            <a:endParaRPr lang="en-US" dirty="0"/>
          </a:p>
        </p:txBody>
      </p:sp>
      <p:sp>
        <p:nvSpPr>
          <p:cNvPr id="4" name="Slide Number Placeholder 3"/>
          <p:cNvSpPr>
            <a:spLocks noGrp="1"/>
          </p:cNvSpPr>
          <p:nvPr>
            <p:ph type="sldNum" sz="quarter" idx="10"/>
          </p:nvPr>
        </p:nvSpPr>
        <p:spPr/>
        <p:txBody>
          <a:bodyPr/>
          <a:lstStyle/>
          <a:p>
            <a:fld id="{CC6A6068-D796-42F0-A0DC-6E2418399D52}" type="slidenum">
              <a:rPr lang="en-US" smtClean="0"/>
              <a:t>3</a:t>
            </a:fld>
            <a:endParaRPr lang="en-US"/>
          </a:p>
        </p:txBody>
      </p:sp>
    </p:spTree>
    <p:extLst>
      <p:ext uri="{BB962C8B-B14F-4D97-AF65-F5344CB8AC3E}">
        <p14:creationId xmlns:p14="http://schemas.microsoft.com/office/powerpoint/2010/main" val="3670396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4</a:t>
            </a:fld>
            <a:endParaRPr lang="en-US"/>
          </a:p>
        </p:txBody>
      </p:sp>
    </p:spTree>
    <p:extLst>
      <p:ext uri="{BB962C8B-B14F-4D97-AF65-F5344CB8AC3E}">
        <p14:creationId xmlns:p14="http://schemas.microsoft.com/office/powerpoint/2010/main" val="2458580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5</a:t>
            </a:fld>
            <a:endParaRPr lang="en-US"/>
          </a:p>
        </p:txBody>
      </p:sp>
    </p:spTree>
    <p:extLst>
      <p:ext uri="{BB962C8B-B14F-4D97-AF65-F5344CB8AC3E}">
        <p14:creationId xmlns:p14="http://schemas.microsoft.com/office/powerpoint/2010/main" val="69387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6</a:t>
            </a:fld>
            <a:endParaRPr lang="en-US"/>
          </a:p>
        </p:txBody>
      </p:sp>
    </p:spTree>
    <p:extLst>
      <p:ext uri="{BB962C8B-B14F-4D97-AF65-F5344CB8AC3E}">
        <p14:creationId xmlns:p14="http://schemas.microsoft.com/office/powerpoint/2010/main" val="2539115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7</a:t>
            </a:fld>
            <a:endParaRPr lang="en-US"/>
          </a:p>
        </p:txBody>
      </p:sp>
    </p:spTree>
    <p:extLst>
      <p:ext uri="{BB962C8B-B14F-4D97-AF65-F5344CB8AC3E}">
        <p14:creationId xmlns:p14="http://schemas.microsoft.com/office/powerpoint/2010/main" val="700666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8</a:t>
            </a:fld>
            <a:endParaRPr lang="en-US"/>
          </a:p>
        </p:txBody>
      </p:sp>
    </p:spTree>
    <p:extLst>
      <p:ext uri="{BB962C8B-B14F-4D97-AF65-F5344CB8AC3E}">
        <p14:creationId xmlns:p14="http://schemas.microsoft.com/office/powerpoint/2010/main" val="850928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6A6068-D796-42F0-A0DC-6E2418399D52}" type="slidenum">
              <a:rPr lang="en-US" smtClean="0"/>
              <a:t>9</a:t>
            </a:fld>
            <a:endParaRPr lang="en-US"/>
          </a:p>
        </p:txBody>
      </p:sp>
    </p:spTree>
    <p:extLst>
      <p:ext uri="{BB962C8B-B14F-4D97-AF65-F5344CB8AC3E}">
        <p14:creationId xmlns:p14="http://schemas.microsoft.com/office/powerpoint/2010/main" val="407538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2FB0CD1-710A-4C1C-AF75-69F7B9EAE04C}"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380970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FB0CD1-710A-4C1C-AF75-69F7B9EAE04C}"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949174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FB0CD1-710A-4C1C-AF75-69F7B9EAE04C}"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1552019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FB0CD1-710A-4C1C-AF75-69F7B9EAE04C}"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106593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FB0CD1-710A-4C1C-AF75-69F7B9EAE04C}"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320206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FB0CD1-710A-4C1C-AF75-69F7B9EAE04C}"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1931991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2FB0CD1-710A-4C1C-AF75-69F7B9EAE04C}" type="datetimeFigureOut">
              <a:rPr lang="en-US" smtClean="0"/>
              <a:t>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541123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2FB0CD1-710A-4C1C-AF75-69F7B9EAE04C}" type="datetimeFigureOut">
              <a:rPr lang="en-US" smtClean="0"/>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407760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B0CD1-710A-4C1C-AF75-69F7B9EAE04C}" type="datetimeFigureOut">
              <a:rPr lang="en-US" smtClean="0"/>
              <a:t>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49106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B0CD1-710A-4C1C-AF75-69F7B9EAE04C}"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146200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B0CD1-710A-4C1C-AF75-69F7B9EAE04C}"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00B37-5ACB-48E1-872B-9B66B63BA4C7}" type="slidenum">
              <a:rPr lang="en-US" smtClean="0"/>
              <a:t>‹#›</a:t>
            </a:fld>
            <a:endParaRPr lang="en-US"/>
          </a:p>
        </p:txBody>
      </p:sp>
    </p:spTree>
    <p:extLst>
      <p:ext uri="{BB962C8B-B14F-4D97-AF65-F5344CB8AC3E}">
        <p14:creationId xmlns:p14="http://schemas.microsoft.com/office/powerpoint/2010/main" val="59778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B0CD1-710A-4C1C-AF75-69F7B9EAE04C}" type="datetimeFigureOut">
              <a:rPr lang="en-US" smtClean="0"/>
              <a:t>11/6/2015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00B37-5ACB-48E1-872B-9B66B63BA4C7}" type="slidenum">
              <a:rPr lang="en-US" smtClean="0"/>
              <a:t>‹#›</a:t>
            </a:fld>
            <a:endParaRPr lang="en-US"/>
          </a:p>
        </p:txBody>
      </p:sp>
    </p:spTree>
    <p:extLst>
      <p:ext uri="{BB962C8B-B14F-4D97-AF65-F5344CB8AC3E}">
        <p14:creationId xmlns:p14="http://schemas.microsoft.com/office/powerpoint/2010/main" val="583115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376" y="2032142"/>
            <a:ext cx="8566823" cy="2204652"/>
          </a:xfrm>
          <a:solidFill>
            <a:srgbClr val="8A0000"/>
          </a:solidFill>
          <a:effectLst>
            <a:reflection blurRad="6350" stA="52000" endA="300" endPos="35000" dir="5400000" sy="-100000" algn="bl" rotWithShape="0"/>
          </a:effectLst>
        </p:spPr>
        <p:txBody>
          <a:bodyPr anchor="ctr">
            <a:noAutofit/>
          </a:bodyPr>
          <a:lstStyle/>
          <a:p>
            <a:r>
              <a:rPr lang="en-US" b="1" dirty="0" smtClean="0">
                <a:solidFill>
                  <a:schemeClr val="bg1"/>
                </a:solidFill>
              </a:rPr>
              <a:t>Education for Warp Speed:</a:t>
            </a:r>
            <a:br>
              <a:rPr lang="en-US" b="1" dirty="0" smtClean="0">
                <a:solidFill>
                  <a:schemeClr val="bg1"/>
                </a:solidFill>
              </a:rPr>
            </a:br>
            <a:r>
              <a:rPr lang="en-US" b="1" dirty="0" smtClean="0">
                <a:solidFill>
                  <a:schemeClr val="bg1"/>
                </a:solidFill>
              </a:rPr>
              <a:t>Anticipating the Future</a:t>
            </a:r>
            <a:endParaRPr lang="en-US" b="1" dirty="0">
              <a:solidFill>
                <a:schemeClr val="bg1"/>
              </a:solidFill>
            </a:endParaRPr>
          </a:p>
        </p:txBody>
      </p:sp>
      <p:grpSp>
        <p:nvGrpSpPr>
          <p:cNvPr id="6" name="Group 5"/>
          <p:cNvGrpSpPr/>
          <p:nvPr/>
        </p:nvGrpSpPr>
        <p:grpSpPr>
          <a:xfrm>
            <a:off x="207389" y="295781"/>
            <a:ext cx="8696795" cy="1423528"/>
            <a:chOff x="243347" y="292076"/>
            <a:chExt cx="8696795" cy="1423528"/>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347" y="292076"/>
              <a:ext cx="1423528" cy="1423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292077"/>
              <a:ext cx="1396342" cy="1423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TextBox 2"/>
          <p:cNvSpPr txBox="1"/>
          <p:nvPr/>
        </p:nvSpPr>
        <p:spPr>
          <a:xfrm>
            <a:off x="449944" y="279830"/>
            <a:ext cx="8157029" cy="1508105"/>
          </a:xfrm>
          <a:prstGeom prst="rect">
            <a:avLst/>
          </a:prstGeom>
          <a:noFill/>
        </p:spPr>
        <p:txBody>
          <a:bodyPr wrap="square" rtlCol="0">
            <a:spAutoFit/>
          </a:bodyPr>
          <a:lstStyle/>
          <a:p>
            <a:pPr algn="ctr"/>
            <a:r>
              <a:rPr lang="en-US" sz="2800" b="1" dirty="0" smtClean="0">
                <a:solidFill>
                  <a:schemeClr val="bg1"/>
                </a:solidFill>
              </a:rPr>
              <a:t>WUC and WAAS offer a Post-graduate Course on</a:t>
            </a:r>
          </a:p>
          <a:p>
            <a:pPr algn="ctr"/>
            <a:r>
              <a:rPr lang="en-US" sz="4000" b="1" dirty="0" smtClean="0">
                <a:solidFill>
                  <a:schemeClr val="bg1"/>
                </a:solidFill>
              </a:rPr>
              <a:t>Future Education</a:t>
            </a:r>
          </a:p>
          <a:p>
            <a:pPr algn="ctr"/>
            <a:r>
              <a:rPr lang="en-US" sz="2400" b="1" i="1" dirty="0" smtClean="0">
                <a:solidFill>
                  <a:schemeClr val="bg1"/>
                </a:solidFill>
              </a:rPr>
              <a:t>IUC, Dubrovnik, September 21-23, 2015</a:t>
            </a:r>
            <a:endParaRPr lang="en-US" sz="2400" b="1" i="1" dirty="0">
              <a:solidFill>
                <a:schemeClr val="bg1"/>
              </a:solidFill>
            </a:endParaRPr>
          </a:p>
        </p:txBody>
      </p:sp>
      <p:sp>
        <p:nvSpPr>
          <p:cNvPr id="15" name="Subtitle 14"/>
          <p:cNvSpPr>
            <a:spLocks noGrp="1"/>
          </p:cNvSpPr>
          <p:nvPr>
            <p:ph type="subTitle" idx="1"/>
          </p:nvPr>
        </p:nvSpPr>
        <p:spPr>
          <a:xfrm>
            <a:off x="449944" y="4437899"/>
            <a:ext cx="8360227" cy="2049990"/>
          </a:xfrm>
        </p:spPr>
        <p:txBody>
          <a:bodyPr>
            <a:noAutofit/>
          </a:bodyPr>
          <a:lstStyle/>
          <a:p>
            <a:pPr algn="r"/>
            <a:r>
              <a:rPr lang="en-US" sz="3200" b="1" dirty="0">
                <a:solidFill>
                  <a:srgbClr val="002060"/>
                </a:solidFill>
              </a:rPr>
              <a:t>By Garry </a:t>
            </a:r>
            <a:r>
              <a:rPr lang="en-US" sz="3200" b="1" dirty="0" smtClean="0">
                <a:solidFill>
                  <a:srgbClr val="002060"/>
                </a:solidFill>
              </a:rPr>
              <a:t>Jacobs </a:t>
            </a:r>
          </a:p>
          <a:p>
            <a:pPr algn="r"/>
            <a:r>
              <a:rPr lang="en-US" sz="3200" b="1" dirty="0" smtClean="0">
                <a:solidFill>
                  <a:srgbClr val="002060"/>
                </a:solidFill>
              </a:rPr>
              <a:t>CEO</a:t>
            </a:r>
            <a:r>
              <a:rPr lang="en-US" sz="3200" b="1" dirty="0">
                <a:solidFill>
                  <a:srgbClr val="002060"/>
                </a:solidFill>
              </a:rPr>
              <a:t>, World University </a:t>
            </a:r>
            <a:r>
              <a:rPr lang="en-US" sz="3200" b="1" dirty="0" smtClean="0">
                <a:solidFill>
                  <a:srgbClr val="002060"/>
                </a:solidFill>
              </a:rPr>
              <a:t>Consortium</a:t>
            </a:r>
          </a:p>
          <a:p>
            <a:pPr algn="r"/>
            <a:endParaRPr lang="en-US" sz="3200" b="1" dirty="0">
              <a:solidFill>
                <a:srgbClr val="002060"/>
              </a:solidFill>
            </a:endParaRPr>
          </a:p>
          <a:p>
            <a:r>
              <a:rPr lang="en-US" sz="2800" b="1" dirty="0" smtClean="0"/>
              <a:t>Conference on Anticipation, Trento – Nov. 5-7, 2015</a:t>
            </a:r>
            <a:endParaRPr lang="en-US" sz="2800" b="1" dirty="0"/>
          </a:p>
          <a:p>
            <a:endParaRPr lang="en-US" sz="2800" dirty="0"/>
          </a:p>
        </p:txBody>
      </p:sp>
    </p:spTree>
    <p:extLst>
      <p:ext uri="{BB962C8B-B14F-4D97-AF65-F5344CB8AC3E}">
        <p14:creationId xmlns:p14="http://schemas.microsoft.com/office/powerpoint/2010/main" val="923984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685800" y="1965960"/>
            <a:ext cx="7789964" cy="4489132"/>
          </a:xfrm>
          <a:prstGeom prst="rect">
            <a:avLst/>
          </a:prstGeom>
        </p:spPr>
      </p:pic>
      <p:sp>
        <p:nvSpPr>
          <p:cNvPr id="2" name="Title 1"/>
          <p:cNvSpPr>
            <a:spLocks noGrp="1"/>
          </p:cNvSpPr>
          <p:nvPr>
            <p:ph type="ctrTitle"/>
          </p:nvPr>
        </p:nvSpPr>
        <p:spPr>
          <a:xfrm>
            <a:off x="685800" y="177264"/>
            <a:ext cx="7789964" cy="1752600"/>
          </a:xfrm>
          <a:solidFill>
            <a:srgbClr val="002060"/>
          </a:solidFill>
          <a:scene3d>
            <a:camera prst="orthographicFront"/>
            <a:lightRig rig="threePt" dir="t"/>
          </a:scene3d>
          <a:sp3d>
            <a:bevelT prst="angle"/>
          </a:sp3d>
        </p:spPr>
        <p:txBody>
          <a:bodyPr anchor="ctr">
            <a:noAutofit/>
          </a:bodyPr>
          <a:lstStyle/>
          <a:p>
            <a:r>
              <a:rPr lang="en-US" sz="5800" b="1" dirty="0" smtClean="0">
                <a:solidFill>
                  <a:schemeClr val="bg1"/>
                </a:solidFill>
              </a:rPr>
              <a:t>Creative </a:t>
            </a:r>
            <a:r>
              <a:rPr lang="en-US" sz="5800" b="1" dirty="0" smtClean="0">
                <a:solidFill>
                  <a:schemeClr val="bg1"/>
                </a:solidFill>
              </a:rPr>
              <a:t>Thinking</a:t>
            </a:r>
            <a:endParaRPr lang="en-US" sz="5800" b="1" dirty="0">
              <a:solidFill>
                <a:schemeClr val="bg1"/>
              </a:solidFill>
            </a:endParaRPr>
          </a:p>
        </p:txBody>
      </p:sp>
      <p:sp>
        <p:nvSpPr>
          <p:cNvPr id="5" name="TextBox 4"/>
          <p:cNvSpPr txBox="1"/>
          <p:nvPr/>
        </p:nvSpPr>
        <p:spPr>
          <a:xfrm>
            <a:off x="7162800" y="6311899"/>
            <a:ext cx="1748976" cy="369332"/>
          </a:xfrm>
          <a:prstGeom prst="rect">
            <a:avLst/>
          </a:prstGeom>
          <a:noFill/>
        </p:spPr>
        <p:txBody>
          <a:bodyPr wrap="square" rtlCol="0">
            <a:spAutoFit/>
          </a:bodyPr>
          <a:lstStyle/>
          <a:p>
            <a:pPr algn="r"/>
            <a:r>
              <a:rPr lang="en-US" dirty="0" smtClean="0"/>
              <a:t>15</a:t>
            </a:r>
            <a:endParaRPr lang="en-US" dirty="0"/>
          </a:p>
        </p:txBody>
      </p:sp>
      <p:pic>
        <p:nvPicPr>
          <p:cNvPr id="6" name="Picture 2" descr="Think Outside the Bo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0147" y="3788653"/>
            <a:ext cx="3085617" cy="2666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0056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58874"/>
          </a:xfrm>
          <a:solidFill>
            <a:srgbClr val="002060"/>
          </a:solidFill>
          <a:scene3d>
            <a:camera prst="orthographicFront"/>
            <a:lightRig rig="threePt" dir="t"/>
          </a:scene3d>
          <a:sp3d>
            <a:bevelT/>
          </a:sp3d>
        </p:spPr>
        <p:txBody>
          <a:bodyPr/>
          <a:lstStyle/>
          <a:p>
            <a:pPr algn="ctr"/>
            <a:r>
              <a:rPr lang="en-US" sz="6000" b="1" dirty="0" smtClean="0">
                <a:solidFill>
                  <a:schemeClr val="bg1"/>
                </a:solidFill>
              </a:rPr>
              <a:t>Types of Thinking</a:t>
            </a: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49919786"/>
              </p:ext>
            </p:extLst>
          </p:nvPr>
        </p:nvGraphicFramePr>
        <p:xfrm>
          <a:off x="628651" y="1889760"/>
          <a:ext cx="7886700" cy="4130041"/>
        </p:xfrm>
        <a:graphic>
          <a:graphicData uri="http://schemas.openxmlformats.org/drawingml/2006/table">
            <a:tbl>
              <a:tblPr firstRow="1" bandRow="1">
                <a:tableStyleId>{5C22544A-7EE6-4342-B048-85BDC9FD1C3A}</a:tableStyleId>
              </a:tblPr>
              <a:tblGrid>
                <a:gridCol w="2628900">
                  <a:extLst>
                    <a:ext uri="{9D8B030D-6E8A-4147-A177-3AD203B41FA5}">
                      <a16:colId xmlns="" xmlns:a16="http://schemas.microsoft.com/office/drawing/2014/main" val="493650019"/>
                    </a:ext>
                  </a:extLst>
                </a:gridCol>
                <a:gridCol w="2628900">
                  <a:extLst>
                    <a:ext uri="{9D8B030D-6E8A-4147-A177-3AD203B41FA5}">
                      <a16:colId xmlns="" xmlns:a16="http://schemas.microsoft.com/office/drawing/2014/main" val="4158633061"/>
                    </a:ext>
                  </a:extLst>
                </a:gridCol>
                <a:gridCol w="2628900">
                  <a:extLst>
                    <a:ext uri="{9D8B030D-6E8A-4147-A177-3AD203B41FA5}">
                      <a16:colId xmlns="" xmlns:a16="http://schemas.microsoft.com/office/drawing/2014/main" val="1116023373"/>
                    </a:ext>
                  </a:extLst>
                </a:gridCol>
              </a:tblGrid>
              <a:tr h="1369628">
                <a:tc>
                  <a:txBody>
                    <a:bodyPr/>
                    <a:lstStyle/>
                    <a:p>
                      <a:pPr algn="ctr"/>
                      <a:r>
                        <a:rPr lang="en-US" sz="3200" b="1" dirty="0" smtClean="0"/>
                        <a:t>Analytic</a:t>
                      </a:r>
                      <a:endParaRPr lang="en-US" sz="3200" b="1" dirty="0"/>
                    </a:p>
                  </a:txBody>
                  <a:tcPr marL="68580" marR="68580" marT="34290" marB="34290" anchor="ctr"/>
                </a:tc>
                <a:tc>
                  <a:txBody>
                    <a:bodyPr/>
                    <a:lstStyle/>
                    <a:p>
                      <a:pPr algn="ctr"/>
                      <a:r>
                        <a:rPr lang="en-US" sz="3200" b="1" dirty="0" smtClean="0"/>
                        <a:t>Reductionism</a:t>
                      </a:r>
                      <a:endParaRPr lang="en-US" sz="3200" b="1" dirty="0"/>
                    </a:p>
                  </a:txBody>
                  <a:tcPr marL="68580" marR="68580" marT="34290" marB="34290" anchor="ctr"/>
                </a:tc>
                <a:tc>
                  <a:txBody>
                    <a:bodyPr/>
                    <a:lstStyle/>
                    <a:p>
                      <a:pPr algn="ctr"/>
                      <a:r>
                        <a:rPr lang="en-US" sz="3200" b="1" dirty="0" smtClean="0"/>
                        <a:t>Individuality</a:t>
                      </a:r>
                      <a:endParaRPr lang="en-US" sz="3200" b="1" dirty="0"/>
                    </a:p>
                  </a:txBody>
                  <a:tcPr marL="68580" marR="68580" marT="34290" marB="34290" anchor="ctr"/>
                </a:tc>
                <a:extLst>
                  <a:ext uri="{0D108BD9-81ED-4DB2-BD59-A6C34878D82A}">
                    <a16:rowId xmlns="" xmlns:a16="http://schemas.microsoft.com/office/drawing/2014/main" val="3982204760"/>
                  </a:ext>
                </a:extLst>
              </a:tr>
              <a:tr h="1369628">
                <a:tc>
                  <a:txBody>
                    <a:bodyPr/>
                    <a:lstStyle/>
                    <a:p>
                      <a:pPr algn="ctr"/>
                      <a:r>
                        <a:rPr lang="en-US" sz="3000" b="1" dirty="0" smtClean="0"/>
                        <a:t>Synthetic</a:t>
                      </a:r>
                      <a:endParaRPr lang="en-US" sz="3000" b="1" dirty="0"/>
                    </a:p>
                  </a:txBody>
                  <a:tcPr marL="68580" marR="68580" marT="34290" marB="34290" anchor="ctr"/>
                </a:tc>
                <a:tc>
                  <a:txBody>
                    <a:bodyPr/>
                    <a:lstStyle/>
                    <a:p>
                      <a:pPr algn="ctr"/>
                      <a:r>
                        <a:rPr lang="en-US" sz="3000" b="1" dirty="0" smtClean="0"/>
                        <a:t>Systemic</a:t>
                      </a:r>
                      <a:endParaRPr lang="en-US" sz="3000" b="1" dirty="0"/>
                    </a:p>
                  </a:txBody>
                  <a:tcPr marL="68580" marR="68580" marT="34290" marB="34290" anchor="ctr"/>
                </a:tc>
                <a:tc>
                  <a:txBody>
                    <a:bodyPr/>
                    <a:lstStyle/>
                    <a:p>
                      <a:pPr algn="ctr"/>
                      <a:r>
                        <a:rPr lang="en-US" sz="3000" b="1" dirty="0" smtClean="0"/>
                        <a:t>Commonalty</a:t>
                      </a:r>
                      <a:endParaRPr lang="en-US" sz="3000" b="1" dirty="0"/>
                    </a:p>
                  </a:txBody>
                  <a:tcPr marL="68580" marR="68580" marT="34290" marB="34290" anchor="ctr"/>
                </a:tc>
                <a:extLst>
                  <a:ext uri="{0D108BD9-81ED-4DB2-BD59-A6C34878D82A}">
                    <a16:rowId xmlns="" xmlns:a16="http://schemas.microsoft.com/office/drawing/2014/main" val="198519559"/>
                  </a:ext>
                </a:extLst>
              </a:tr>
              <a:tr h="1390785">
                <a:tc>
                  <a:txBody>
                    <a:bodyPr/>
                    <a:lstStyle/>
                    <a:p>
                      <a:pPr algn="ctr"/>
                      <a:r>
                        <a:rPr lang="en-US" sz="3000" b="1" dirty="0" smtClean="0"/>
                        <a:t>Integrative</a:t>
                      </a:r>
                      <a:endParaRPr lang="en-US" sz="3000" b="1" dirty="0"/>
                    </a:p>
                  </a:txBody>
                  <a:tcPr marL="68580" marR="68580" marT="34290" marB="34290" anchor="ctr"/>
                </a:tc>
                <a:tc>
                  <a:txBody>
                    <a:bodyPr/>
                    <a:lstStyle/>
                    <a:p>
                      <a:pPr algn="ctr"/>
                      <a:r>
                        <a:rPr lang="en-US" sz="3000" b="1" baseline="0" dirty="0" smtClean="0"/>
                        <a:t>Unifying</a:t>
                      </a:r>
                      <a:endParaRPr lang="en-US" sz="3000" b="1" dirty="0"/>
                    </a:p>
                  </a:txBody>
                  <a:tcPr marL="68580" marR="68580" marT="34290" marB="34290" anchor="ctr"/>
                </a:tc>
                <a:tc>
                  <a:txBody>
                    <a:bodyPr/>
                    <a:lstStyle/>
                    <a:p>
                      <a:pPr algn="ctr"/>
                      <a:r>
                        <a:rPr lang="en-US" sz="3000" b="1" dirty="0" smtClean="0"/>
                        <a:t>Essentiality</a:t>
                      </a:r>
                      <a:endParaRPr lang="en-US" sz="3000" b="1" dirty="0"/>
                    </a:p>
                  </a:txBody>
                  <a:tcPr marL="68580" marR="68580" marT="34290" marB="34290" anchor="ctr"/>
                </a:tc>
                <a:extLst>
                  <a:ext uri="{0D108BD9-81ED-4DB2-BD59-A6C34878D82A}">
                    <a16:rowId xmlns="" xmlns:a16="http://schemas.microsoft.com/office/drawing/2014/main" val="1501487817"/>
                  </a:ext>
                </a:extLst>
              </a:tr>
            </a:tbl>
          </a:graphicData>
        </a:graphic>
      </p:graphicFrame>
      <p:sp>
        <p:nvSpPr>
          <p:cNvPr id="5" name="TextBox 4"/>
          <p:cNvSpPr txBox="1"/>
          <p:nvPr/>
        </p:nvSpPr>
        <p:spPr>
          <a:xfrm>
            <a:off x="6903720" y="6311899"/>
            <a:ext cx="1748976" cy="369332"/>
          </a:xfrm>
          <a:prstGeom prst="rect">
            <a:avLst/>
          </a:prstGeom>
          <a:noFill/>
        </p:spPr>
        <p:txBody>
          <a:bodyPr wrap="square" rtlCol="0">
            <a:spAutoFit/>
          </a:bodyPr>
          <a:lstStyle/>
          <a:p>
            <a:pPr algn="r"/>
            <a:r>
              <a:rPr lang="en-US" dirty="0" smtClean="0"/>
              <a:t>16</a:t>
            </a:r>
            <a:endParaRPr lang="en-US" dirty="0"/>
          </a:p>
        </p:txBody>
      </p:sp>
    </p:spTree>
    <p:extLst>
      <p:ext uri="{BB962C8B-B14F-4D97-AF65-F5344CB8AC3E}">
        <p14:creationId xmlns:p14="http://schemas.microsoft.com/office/powerpoint/2010/main" val="2862073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 y="280876"/>
            <a:ext cx="8214360" cy="994172"/>
          </a:xfrm>
          <a:solidFill>
            <a:srgbClr val="002060"/>
          </a:solidFill>
          <a:ln>
            <a:solidFill>
              <a:schemeClr val="tx1">
                <a:lumMod val="65000"/>
                <a:lumOff val="35000"/>
              </a:schemeClr>
            </a:solidFill>
          </a:ln>
          <a:effectLst>
            <a:glow rad="101600">
              <a:schemeClr val="accent3">
                <a:satMod val="175000"/>
                <a:alpha val="40000"/>
              </a:schemeClr>
            </a:glow>
          </a:effectLst>
        </p:spPr>
        <p:txBody>
          <a:bodyPr>
            <a:normAutofit/>
          </a:bodyPr>
          <a:lstStyle/>
          <a:p>
            <a:pPr algn="ctr"/>
            <a:r>
              <a:rPr lang="en-US" sz="6000" b="1" dirty="0" smtClean="0">
                <a:solidFill>
                  <a:schemeClr val="bg1"/>
                </a:solidFill>
              </a:rPr>
              <a:t>	Deep Thinking </a:t>
            </a:r>
            <a:r>
              <a:rPr lang="en-US" dirty="0" smtClean="0"/>
              <a:t>	</a:t>
            </a:r>
            <a:endParaRPr lang="en-US" dirty="0"/>
          </a:p>
        </p:txBody>
      </p:sp>
      <p:sp>
        <p:nvSpPr>
          <p:cNvPr id="3" name="Content Placeholder 2"/>
          <p:cNvSpPr>
            <a:spLocks noGrp="1"/>
          </p:cNvSpPr>
          <p:nvPr>
            <p:ph idx="1"/>
          </p:nvPr>
        </p:nvSpPr>
        <p:spPr>
          <a:xfrm>
            <a:off x="441960" y="1417320"/>
            <a:ext cx="8214360" cy="5135880"/>
          </a:xfrm>
        </p:spPr>
        <p:txBody>
          <a:bodyPr>
            <a:normAutofit fontScale="85000" lnSpcReduction="20000"/>
          </a:bodyPr>
          <a:lstStyle/>
          <a:p>
            <a:r>
              <a:rPr lang="en-US" b="1" dirty="0" smtClean="0">
                <a:solidFill>
                  <a:srgbClr val="002060"/>
                </a:solidFill>
                <a:latin typeface="Arial Narrow" panose="020B0606020202030204" pitchFamily="34" charset="0"/>
              </a:rPr>
              <a:t>All knowledge is based on a conceptual system (framework)</a:t>
            </a:r>
          </a:p>
          <a:p>
            <a:r>
              <a:rPr lang="en-US" b="1" dirty="0" smtClean="0">
                <a:solidFill>
                  <a:srgbClr val="002060"/>
                </a:solidFill>
                <a:latin typeface="Arial Narrow" panose="020B0606020202030204" pitchFamily="34" charset="0"/>
              </a:rPr>
              <a:t>Education is build on progressive layers of conceptual systems</a:t>
            </a:r>
          </a:p>
          <a:p>
            <a:r>
              <a:rPr lang="en-US" b="1" dirty="0" smtClean="0">
                <a:solidFill>
                  <a:srgbClr val="002060"/>
                </a:solidFill>
                <a:latin typeface="Arial Narrow" panose="020B0606020202030204" pitchFamily="34" charset="0"/>
              </a:rPr>
              <a:t>Since the framework is implicit, subconscious, taken for granted, it is extremely difficult to comprehend perspectives or solutions that lie outside it</a:t>
            </a:r>
          </a:p>
          <a:p>
            <a:r>
              <a:rPr lang="en-US" b="1" dirty="0" smtClean="0">
                <a:solidFill>
                  <a:srgbClr val="002060"/>
                </a:solidFill>
                <a:latin typeface="Arial Narrow" panose="020B0606020202030204" pitchFamily="34" charset="0"/>
              </a:rPr>
              <a:t>Problems generated by the implicit premises of a conceptual framework persist until a new framework emerges – a new, more inclusive paradigm </a:t>
            </a:r>
          </a:p>
          <a:p>
            <a:r>
              <a:rPr lang="en-US" b="1" dirty="0" smtClean="0">
                <a:solidFill>
                  <a:srgbClr val="002060"/>
                </a:solidFill>
                <a:latin typeface="Arial Narrow" panose="020B0606020202030204" pitchFamily="34" charset="0"/>
              </a:rPr>
              <a:t>We learn to embrace multiple paradigms once they are established</a:t>
            </a:r>
          </a:p>
          <a:p>
            <a:r>
              <a:rPr lang="en-US" b="1" dirty="0" smtClean="0">
                <a:solidFill>
                  <a:srgbClr val="002060"/>
                </a:solidFill>
                <a:latin typeface="Arial Narrow" panose="020B0606020202030204" pitchFamily="34" charset="0"/>
              </a:rPr>
              <a:t>What we rarely learn is how to consciously identify the limiting premises of prevailing paradigms and consciously love to transcend them</a:t>
            </a:r>
          </a:p>
          <a:p>
            <a:r>
              <a:rPr lang="en-US" b="1" dirty="0" smtClean="0">
                <a:solidFill>
                  <a:srgbClr val="002060"/>
                </a:solidFill>
                <a:latin typeface="Arial Narrow" panose="020B0606020202030204" pitchFamily="34" charset="0"/>
              </a:rPr>
              <a:t>The capacity to become conscious of conceptual limitations and overcome them is the essence of creative thinking</a:t>
            </a:r>
          </a:p>
          <a:p>
            <a:pPr marL="0" indent="0" algn="r">
              <a:buNone/>
            </a:pPr>
            <a:r>
              <a:rPr lang="en-US" b="1" dirty="0" smtClean="0">
                <a:solidFill>
                  <a:srgbClr val="002060"/>
                </a:solidFill>
                <a:latin typeface="Arial Narrow" panose="020B0606020202030204" pitchFamily="34" charset="0"/>
              </a:rPr>
              <a:t>William Byers, </a:t>
            </a:r>
            <a:r>
              <a:rPr lang="en-US" b="1" i="1" dirty="0" smtClean="0">
                <a:solidFill>
                  <a:srgbClr val="002060"/>
                </a:solidFill>
                <a:latin typeface="Arial Narrow" panose="020B0606020202030204" pitchFamily="34" charset="0"/>
              </a:rPr>
              <a:t>Deep Thinking</a:t>
            </a:r>
            <a:endParaRPr lang="en-US" b="1" dirty="0" smtClean="0">
              <a:solidFill>
                <a:srgbClr val="002060"/>
              </a:solidFill>
              <a:latin typeface="Arial Narrow" panose="020B0606020202030204" pitchFamily="34" charset="0"/>
            </a:endParaRPr>
          </a:p>
        </p:txBody>
      </p:sp>
      <p:sp>
        <p:nvSpPr>
          <p:cNvPr id="4" name="TextBox 3"/>
          <p:cNvSpPr txBox="1"/>
          <p:nvPr/>
        </p:nvSpPr>
        <p:spPr>
          <a:xfrm>
            <a:off x="6797040" y="6326140"/>
            <a:ext cx="1748976" cy="369332"/>
          </a:xfrm>
          <a:prstGeom prst="rect">
            <a:avLst/>
          </a:prstGeom>
          <a:noFill/>
        </p:spPr>
        <p:txBody>
          <a:bodyPr wrap="square" rtlCol="0">
            <a:spAutoFit/>
          </a:bodyPr>
          <a:lstStyle/>
          <a:p>
            <a:pPr algn="r"/>
            <a:r>
              <a:rPr lang="en-US" dirty="0" smtClean="0"/>
              <a:t>18</a:t>
            </a:r>
            <a:endParaRPr lang="en-US" dirty="0"/>
          </a:p>
        </p:txBody>
      </p:sp>
    </p:spTree>
    <p:extLst>
      <p:ext uri="{BB962C8B-B14F-4D97-AF65-F5344CB8AC3E}">
        <p14:creationId xmlns:p14="http://schemas.microsoft.com/office/powerpoint/2010/main" val="98597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259080"/>
            <a:ext cx="8378188" cy="1357690"/>
          </a:xfrm>
          <a:solidFill>
            <a:srgbClr val="002060"/>
          </a:solidFill>
          <a:scene3d>
            <a:camera prst="orthographicFront"/>
            <a:lightRig rig="threePt" dir="t"/>
          </a:scene3d>
          <a:sp3d>
            <a:bevelT w="152400" h="50800" prst="softRound"/>
          </a:sp3d>
        </p:spPr>
        <p:txBody>
          <a:bodyPr>
            <a:noAutofit/>
          </a:bodyPr>
          <a:lstStyle/>
          <a:p>
            <a:pPr algn="ctr"/>
            <a:r>
              <a:rPr lang="en-US" b="1" dirty="0" smtClean="0">
                <a:solidFill>
                  <a:schemeClr val="bg1"/>
                </a:solidFill>
              </a:rPr>
              <a:t>Reconciling Contradictions</a:t>
            </a:r>
            <a:endParaRPr lang="en-US" b="1" dirty="0">
              <a:solidFill>
                <a:schemeClr val="bg1"/>
              </a:solidFill>
            </a:endParaRPr>
          </a:p>
        </p:txBody>
      </p:sp>
      <p:sp>
        <p:nvSpPr>
          <p:cNvPr id="3" name="Content Placeholder 2"/>
          <p:cNvSpPr>
            <a:spLocks noGrp="1"/>
          </p:cNvSpPr>
          <p:nvPr>
            <p:ph idx="1"/>
          </p:nvPr>
        </p:nvSpPr>
        <p:spPr>
          <a:xfrm>
            <a:off x="320040" y="1769171"/>
            <a:ext cx="8588329" cy="4570669"/>
          </a:xfrm>
        </p:spPr>
        <p:txBody>
          <a:bodyPr>
            <a:normAutofit/>
          </a:bodyPr>
          <a:lstStyle/>
          <a:p>
            <a:pPr marL="0" indent="0">
              <a:spcBef>
                <a:spcPts val="600"/>
              </a:spcBef>
              <a:spcAft>
                <a:spcPts val="600"/>
              </a:spcAft>
              <a:buNone/>
            </a:pPr>
            <a:r>
              <a:rPr lang="en-US" sz="3100" b="1" dirty="0" smtClean="0">
                <a:solidFill>
                  <a:srgbClr val="002060"/>
                </a:solidFill>
              </a:rPr>
              <a:t>“The </a:t>
            </a:r>
            <a:r>
              <a:rPr lang="en-US" sz="3100" b="1" dirty="0">
                <a:solidFill>
                  <a:srgbClr val="002060"/>
                </a:solidFill>
              </a:rPr>
              <a:t>test of a first-rate </a:t>
            </a:r>
            <a:r>
              <a:rPr lang="en-US" sz="3100" b="1" dirty="0" smtClean="0">
                <a:solidFill>
                  <a:srgbClr val="002060"/>
                </a:solidFill>
              </a:rPr>
              <a:t>intelligence is </a:t>
            </a:r>
            <a:r>
              <a:rPr lang="en-US" sz="3100" b="1" dirty="0">
                <a:solidFill>
                  <a:srgbClr val="002060"/>
                </a:solidFill>
              </a:rPr>
              <a:t>the ability to hold two opposed ideas in mind at the same time, and still retain the ability to function</a:t>
            </a:r>
            <a:r>
              <a:rPr lang="en-US" sz="3100" b="1" dirty="0" smtClean="0">
                <a:solidFill>
                  <a:srgbClr val="002060"/>
                </a:solidFill>
              </a:rPr>
              <a:t>.”</a:t>
            </a:r>
          </a:p>
          <a:p>
            <a:pPr marL="0" indent="0" algn="r">
              <a:spcBef>
                <a:spcPts val="600"/>
              </a:spcBef>
              <a:spcAft>
                <a:spcPts val="600"/>
              </a:spcAft>
              <a:buNone/>
            </a:pPr>
            <a:r>
              <a:rPr lang="en-US" b="1" dirty="0" smtClean="0">
                <a:solidFill>
                  <a:srgbClr val="002060"/>
                </a:solidFill>
              </a:rPr>
              <a:t>F</a:t>
            </a:r>
            <a:r>
              <a:rPr lang="en-US" b="1" dirty="0">
                <a:solidFill>
                  <a:srgbClr val="002060"/>
                </a:solidFill>
              </a:rPr>
              <a:t>. Scott </a:t>
            </a:r>
            <a:r>
              <a:rPr lang="en-US" b="1" dirty="0" smtClean="0">
                <a:solidFill>
                  <a:srgbClr val="002060"/>
                </a:solidFill>
              </a:rPr>
              <a:t>Fitzgerald</a:t>
            </a:r>
          </a:p>
          <a:p>
            <a:r>
              <a:rPr lang="en-US" sz="3100" b="1" dirty="0">
                <a:solidFill>
                  <a:srgbClr val="002060"/>
                </a:solidFill>
              </a:rPr>
              <a:t>Great scientific discoveries unify apparently disparate or independent phenomena</a:t>
            </a:r>
          </a:p>
          <a:p>
            <a:r>
              <a:rPr lang="en-US" sz="3100" b="1" dirty="0" smtClean="0">
                <a:solidFill>
                  <a:srgbClr val="002060"/>
                </a:solidFill>
              </a:rPr>
              <a:t>Can </a:t>
            </a:r>
            <a:r>
              <a:rPr lang="en-US" sz="3100" b="1" dirty="0">
                <a:solidFill>
                  <a:srgbClr val="002060"/>
                </a:solidFill>
              </a:rPr>
              <a:t>it be taught?</a:t>
            </a:r>
          </a:p>
        </p:txBody>
      </p:sp>
      <p:sp>
        <p:nvSpPr>
          <p:cNvPr id="4" name="TextBox 3"/>
          <p:cNvSpPr txBox="1"/>
          <p:nvPr/>
        </p:nvSpPr>
        <p:spPr>
          <a:xfrm>
            <a:off x="7040880" y="6311899"/>
            <a:ext cx="1748976" cy="369332"/>
          </a:xfrm>
          <a:prstGeom prst="rect">
            <a:avLst/>
          </a:prstGeom>
          <a:noFill/>
        </p:spPr>
        <p:txBody>
          <a:bodyPr wrap="square" rtlCol="0">
            <a:spAutoFit/>
          </a:bodyPr>
          <a:lstStyle/>
          <a:p>
            <a:pPr algn="r"/>
            <a:fld id="{4844E06F-9F8A-44FE-B20B-35B3EA8DDCCD}" type="slidenum">
              <a:rPr lang="en-US" smtClean="0"/>
              <a:t>13</a:t>
            </a:fld>
            <a:endParaRPr lang="en-US" dirty="0"/>
          </a:p>
        </p:txBody>
      </p:sp>
    </p:spTree>
    <p:extLst>
      <p:ext uri="{BB962C8B-B14F-4D97-AF65-F5344CB8AC3E}">
        <p14:creationId xmlns:p14="http://schemas.microsoft.com/office/powerpoint/2010/main" val="344886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657600" y="1702714"/>
            <a:ext cx="5366080" cy="4401205"/>
          </a:xfrm>
          <a:prstGeom prst="rect">
            <a:avLst/>
          </a:prstGeom>
          <a:noFill/>
        </p:spPr>
        <p:txBody>
          <a:bodyPr wrap="square" rtlCol="0">
            <a:spAutoFit/>
          </a:bodyPr>
          <a:lstStyle/>
          <a:p>
            <a:pPr algn="ctr"/>
            <a:r>
              <a:rPr lang="en-US" sz="2800" b="1" u="sng" dirty="0" smtClean="0">
                <a:solidFill>
                  <a:srgbClr val="002060"/>
                </a:solidFill>
              </a:rPr>
              <a:t>FUTURE?</a:t>
            </a:r>
          </a:p>
          <a:p>
            <a:pPr marL="457200" indent="-457200">
              <a:buFont typeface="Arial" panose="020B0604020202020204" pitchFamily="34" charset="0"/>
              <a:buChar char="•"/>
            </a:pPr>
            <a:r>
              <a:rPr lang="en-US" sz="2800" b="1" dirty="0" smtClean="0">
                <a:solidFill>
                  <a:srgbClr val="002060"/>
                </a:solidFill>
              </a:rPr>
              <a:t>Idea-based</a:t>
            </a:r>
          </a:p>
          <a:p>
            <a:pPr marL="457200" indent="-457200">
              <a:buFont typeface="Arial" panose="020B0604020202020204" pitchFamily="34" charset="0"/>
              <a:buChar char="•"/>
            </a:pPr>
            <a:r>
              <a:rPr lang="en-US" sz="2800" b="1" dirty="0" smtClean="0">
                <a:solidFill>
                  <a:srgbClr val="002060"/>
                </a:solidFill>
              </a:rPr>
              <a:t>Contextual</a:t>
            </a:r>
          </a:p>
          <a:p>
            <a:pPr marL="457200" indent="-457200">
              <a:buFont typeface="Arial" panose="020B0604020202020204" pitchFamily="34" charset="0"/>
              <a:buChar char="•"/>
            </a:pPr>
            <a:r>
              <a:rPr lang="en-US" sz="2800" b="1" dirty="0" smtClean="0">
                <a:solidFill>
                  <a:srgbClr val="002060"/>
                </a:solidFill>
              </a:rPr>
              <a:t>Life-centric &amp; Value-based</a:t>
            </a:r>
          </a:p>
          <a:p>
            <a:pPr marL="457200" indent="-457200">
              <a:buFont typeface="Arial" panose="020B0604020202020204" pitchFamily="34" charset="0"/>
              <a:buChar char="•"/>
            </a:pPr>
            <a:r>
              <a:rPr lang="en-US" sz="2800" b="1" dirty="0" smtClean="0">
                <a:solidFill>
                  <a:srgbClr val="002060"/>
                </a:solidFill>
              </a:rPr>
              <a:t>Person-centered</a:t>
            </a:r>
          </a:p>
          <a:p>
            <a:pPr marL="457200" indent="-457200">
              <a:buFont typeface="Arial" panose="020B0604020202020204" pitchFamily="34" charset="0"/>
              <a:buChar char="•"/>
            </a:pPr>
            <a:r>
              <a:rPr lang="en-US" sz="2800" b="1" dirty="0" smtClean="0">
                <a:solidFill>
                  <a:srgbClr val="002060"/>
                </a:solidFill>
              </a:rPr>
              <a:t>Organic</a:t>
            </a:r>
          </a:p>
          <a:p>
            <a:pPr marL="457200" indent="-457200">
              <a:buFont typeface="Arial" panose="020B0604020202020204" pitchFamily="34" charset="0"/>
              <a:buChar char="•"/>
            </a:pPr>
            <a:r>
              <a:rPr lang="en-US" sz="2800" b="1" dirty="0" smtClean="0">
                <a:solidFill>
                  <a:srgbClr val="002060"/>
                </a:solidFill>
              </a:rPr>
              <a:t>Trans-disciplinary</a:t>
            </a:r>
            <a:endParaRPr lang="en-US" sz="2800" b="1" dirty="0" smtClean="0">
              <a:solidFill>
                <a:srgbClr val="002060"/>
              </a:solidFill>
            </a:endParaRPr>
          </a:p>
          <a:p>
            <a:pPr marL="457200" indent="-457200">
              <a:buFont typeface="Arial" panose="020B0604020202020204" pitchFamily="34" charset="0"/>
              <a:buChar char="•"/>
            </a:pPr>
            <a:r>
              <a:rPr lang="en-US" sz="2800" b="1" dirty="0" smtClean="0">
                <a:solidFill>
                  <a:srgbClr val="002060"/>
                </a:solidFill>
              </a:rPr>
              <a:t>Synthetic &amp; Integrative thinking</a:t>
            </a:r>
            <a:endParaRPr lang="en-US" sz="2800" b="1" dirty="0" smtClean="0">
              <a:solidFill>
                <a:srgbClr val="002060"/>
              </a:solidFill>
            </a:endParaRPr>
          </a:p>
          <a:p>
            <a:pPr marL="457200" indent="-457200">
              <a:buFont typeface="Arial" panose="020B0604020202020204" pitchFamily="34" charset="0"/>
              <a:buChar char="•"/>
            </a:pPr>
            <a:r>
              <a:rPr lang="en-US" sz="2800" b="1" dirty="0" smtClean="0">
                <a:solidFill>
                  <a:srgbClr val="002060"/>
                </a:solidFill>
              </a:rPr>
              <a:t>Multi-paradigmatic</a:t>
            </a:r>
            <a:endParaRPr lang="en-US" sz="2800" b="1" dirty="0" smtClean="0">
              <a:solidFill>
                <a:srgbClr val="002060"/>
              </a:solidFill>
            </a:endParaRPr>
          </a:p>
          <a:p>
            <a:pPr marL="457200" indent="-457200">
              <a:buFont typeface="Arial" panose="020B0604020202020204" pitchFamily="34" charset="0"/>
              <a:buChar char="•"/>
            </a:pPr>
            <a:r>
              <a:rPr lang="en-US" sz="2800" b="1" dirty="0" smtClean="0">
                <a:solidFill>
                  <a:srgbClr val="002060"/>
                </a:solidFill>
              </a:rPr>
              <a:t>Personality &amp; Individuality</a:t>
            </a:r>
            <a:endParaRPr lang="en-US" sz="2800" b="1" dirty="0">
              <a:solidFill>
                <a:srgbClr val="002060"/>
              </a:solidFill>
            </a:endParaRPr>
          </a:p>
        </p:txBody>
      </p:sp>
      <p:sp>
        <p:nvSpPr>
          <p:cNvPr id="15" name="TextBox 14"/>
          <p:cNvSpPr txBox="1"/>
          <p:nvPr/>
        </p:nvSpPr>
        <p:spPr>
          <a:xfrm>
            <a:off x="123291" y="1714741"/>
            <a:ext cx="4511270" cy="4401205"/>
          </a:xfrm>
          <a:prstGeom prst="rect">
            <a:avLst/>
          </a:prstGeom>
          <a:noFill/>
        </p:spPr>
        <p:txBody>
          <a:bodyPr wrap="square" rtlCol="0">
            <a:spAutoFit/>
          </a:bodyPr>
          <a:lstStyle/>
          <a:p>
            <a:pPr algn="ctr"/>
            <a:r>
              <a:rPr lang="en-US" sz="2800" b="1" u="sng" dirty="0" smtClean="0">
                <a:solidFill>
                  <a:srgbClr val="8A0000"/>
                </a:solidFill>
              </a:rPr>
              <a:t>PRESENT</a:t>
            </a:r>
            <a:endParaRPr lang="en-US" b="1" u="sng" dirty="0" smtClean="0">
              <a:solidFill>
                <a:srgbClr val="8A0000"/>
              </a:solidFill>
            </a:endParaRPr>
          </a:p>
          <a:p>
            <a:pPr marL="457200" indent="-457200">
              <a:buFont typeface="Arial" panose="020B0604020202020204" pitchFamily="34" charset="0"/>
              <a:buChar char="•"/>
            </a:pPr>
            <a:r>
              <a:rPr lang="en-US" sz="2800" b="1" dirty="0" smtClean="0">
                <a:solidFill>
                  <a:srgbClr val="8A0000"/>
                </a:solidFill>
              </a:rPr>
              <a:t>Information-based</a:t>
            </a:r>
          </a:p>
          <a:p>
            <a:pPr marL="457200" indent="-457200">
              <a:buFont typeface="Arial" panose="020B0604020202020204" pitchFamily="34" charset="0"/>
              <a:buChar char="•"/>
            </a:pPr>
            <a:r>
              <a:rPr lang="en-US" sz="2800" b="1" dirty="0" smtClean="0">
                <a:solidFill>
                  <a:srgbClr val="8A0000"/>
                </a:solidFill>
              </a:rPr>
              <a:t>Compartmentalized</a:t>
            </a:r>
          </a:p>
          <a:p>
            <a:pPr marL="457200" indent="-457200">
              <a:buFont typeface="Arial" panose="020B0604020202020204" pitchFamily="34" charset="0"/>
              <a:buChar char="•"/>
            </a:pPr>
            <a:r>
              <a:rPr lang="en-US" sz="2800" b="1" dirty="0" smtClean="0">
                <a:solidFill>
                  <a:srgbClr val="8A0000"/>
                </a:solidFill>
              </a:rPr>
              <a:t>Abstract &amp; Detached</a:t>
            </a:r>
          </a:p>
          <a:p>
            <a:pPr marL="457200" indent="-457200">
              <a:buFont typeface="Arial" panose="020B0604020202020204" pitchFamily="34" charset="0"/>
              <a:buChar char="•"/>
            </a:pPr>
            <a:r>
              <a:rPr lang="en-US" sz="2800" b="1" dirty="0" smtClean="0">
                <a:solidFill>
                  <a:srgbClr val="8A0000"/>
                </a:solidFill>
              </a:rPr>
              <a:t>Subject-centered</a:t>
            </a:r>
          </a:p>
          <a:p>
            <a:pPr marL="457200" indent="-457200">
              <a:buFont typeface="Arial" panose="020B0604020202020204" pitchFamily="34" charset="0"/>
              <a:buChar char="•"/>
            </a:pPr>
            <a:r>
              <a:rPr lang="en-US" sz="2800" b="1" dirty="0" smtClean="0">
                <a:solidFill>
                  <a:srgbClr val="8A0000"/>
                </a:solidFill>
              </a:rPr>
              <a:t>Mechanistic</a:t>
            </a:r>
          </a:p>
          <a:p>
            <a:pPr marL="457200" indent="-457200">
              <a:buFont typeface="Arial" panose="020B0604020202020204" pitchFamily="34" charset="0"/>
              <a:buChar char="•"/>
            </a:pPr>
            <a:r>
              <a:rPr lang="en-US" sz="2800" b="1" dirty="0" smtClean="0">
                <a:solidFill>
                  <a:srgbClr val="8A0000"/>
                </a:solidFill>
              </a:rPr>
              <a:t>Discipline-specific</a:t>
            </a:r>
            <a:endParaRPr lang="en-US" sz="2800" b="1" dirty="0" smtClean="0">
              <a:solidFill>
                <a:srgbClr val="8A0000"/>
              </a:solidFill>
            </a:endParaRPr>
          </a:p>
          <a:p>
            <a:pPr marL="457200" indent="-457200">
              <a:buFont typeface="Arial" panose="020B0604020202020204" pitchFamily="34" charset="0"/>
              <a:buChar char="•"/>
            </a:pPr>
            <a:r>
              <a:rPr lang="en-US" sz="2800" b="1" dirty="0" smtClean="0">
                <a:solidFill>
                  <a:srgbClr val="8A0000"/>
                </a:solidFill>
              </a:rPr>
              <a:t>Analytical thinking</a:t>
            </a:r>
            <a:endParaRPr lang="en-US" sz="2800" b="1" dirty="0" smtClean="0">
              <a:solidFill>
                <a:srgbClr val="8A0000"/>
              </a:solidFill>
            </a:endParaRPr>
          </a:p>
          <a:p>
            <a:pPr marL="457200" indent="-457200">
              <a:buFont typeface="Arial" panose="020B0604020202020204" pitchFamily="34" charset="0"/>
              <a:buChar char="•"/>
            </a:pPr>
            <a:r>
              <a:rPr lang="en-US" sz="2800" b="1" dirty="0" smtClean="0">
                <a:solidFill>
                  <a:srgbClr val="8A0000"/>
                </a:solidFill>
              </a:rPr>
              <a:t>Paradigm-specific</a:t>
            </a:r>
            <a:endParaRPr lang="en-US" sz="2800" b="1" dirty="0" smtClean="0">
              <a:solidFill>
                <a:srgbClr val="8A0000"/>
              </a:solidFill>
            </a:endParaRPr>
          </a:p>
          <a:p>
            <a:pPr marL="457200" indent="-457200">
              <a:buFont typeface="Arial" panose="020B0604020202020204" pitchFamily="34" charset="0"/>
              <a:buChar char="•"/>
            </a:pPr>
            <a:r>
              <a:rPr lang="en-US" sz="2800" b="1" dirty="0" smtClean="0">
                <a:solidFill>
                  <a:srgbClr val="8A0000"/>
                </a:solidFill>
              </a:rPr>
              <a:t>Professional </a:t>
            </a:r>
            <a:endParaRPr lang="en-US" sz="2800" b="1" dirty="0" smtClean="0">
              <a:solidFill>
                <a:srgbClr val="8A0000"/>
              </a:solidFill>
            </a:endParaRPr>
          </a:p>
        </p:txBody>
      </p:sp>
      <p:sp>
        <p:nvSpPr>
          <p:cNvPr id="5" name="TextBox 4"/>
          <p:cNvSpPr txBox="1"/>
          <p:nvPr/>
        </p:nvSpPr>
        <p:spPr>
          <a:xfrm>
            <a:off x="7162800" y="6287835"/>
            <a:ext cx="1748976" cy="369332"/>
          </a:xfrm>
          <a:prstGeom prst="rect">
            <a:avLst/>
          </a:prstGeom>
          <a:noFill/>
        </p:spPr>
        <p:txBody>
          <a:bodyPr wrap="square" rtlCol="0">
            <a:spAutoFit/>
          </a:bodyPr>
          <a:lstStyle/>
          <a:p>
            <a:pPr algn="r"/>
            <a:r>
              <a:rPr lang="en-US" dirty="0" smtClean="0"/>
              <a:t>14</a:t>
            </a:r>
            <a:endParaRPr lang="en-US" dirty="0"/>
          </a:p>
        </p:txBody>
      </p:sp>
      <p:sp>
        <p:nvSpPr>
          <p:cNvPr id="6" name="Title 1"/>
          <p:cNvSpPr>
            <a:spLocks noGrp="1"/>
          </p:cNvSpPr>
          <p:nvPr>
            <p:ph type="title"/>
          </p:nvPr>
        </p:nvSpPr>
        <p:spPr>
          <a:xfrm>
            <a:off x="628650" y="365127"/>
            <a:ext cx="7886700" cy="975994"/>
          </a:xfrm>
          <a:solidFill>
            <a:srgbClr val="002060"/>
          </a:solidFill>
          <a:scene3d>
            <a:camera prst="orthographicFront"/>
            <a:lightRig rig="threePt" dir="t"/>
          </a:scene3d>
          <a:sp3d>
            <a:bevelT prst="relaxedInset"/>
          </a:sp3d>
        </p:spPr>
        <p:txBody>
          <a:bodyPr>
            <a:normAutofit/>
          </a:bodyPr>
          <a:lstStyle/>
          <a:p>
            <a:pPr algn="ctr"/>
            <a:r>
              <a:rPr lang="en-US" sz="5400" b="1" dirty="0" smtClean="0">
                <a:solidFill>
                  <a:schemeClr val="bg1"/>
                </a:solidFill>
              </a:rPr>
              <a:t>New Paradigm in Education</a:t>
            </a:r>
            <a:endParaRPr lang="en-US" sz="5400" b="1" dirty="0">
              <a:solidFill>
                <a:schemeClr val="bg1"/>
              </a:solidFill>
            </a:endParaRPr>
          </a:p>
        </p:txBody>
      </p:sp>
    </p:spTree>
    <p:extLst>
      <p:ext uri="{BB962C8B-B14F-4D97-AF65-F5344CB8AC3E}">
        <p14:creationId xmlns:p14="http://schemas.microsoft.com/office/powerpoint/2010/main" val="129051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 Single Corner Rectangle 8"/>
          <p:cNvSpPr/>
          <p:nvPr/>
        </p:nvSpPr>
        <p:spPr>
          <a:xfrm>
            <a:off x="485548" y="343496"/>
            <a:ext cx="8172904" cy="1317625"/>
          </a:xfrm>
          <a:prstGeom prst="round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432580"/>
            <a:ext cx="7886700" cy="1120449"/>
          </a:xfrm>
        </p:spPr>
        <p:txBody>
          <a:bodyPr>
            <a:noAutofit/>
          </a:bodyPr>
          <a:lstStyle/>
          <a:p>
            <a:pPr algn="ctr"/>
            <a:r>
              <a:rPr lang="en-US" sz="6200" b="1" dirty="0" smtClean="0">
                <a:solidFill>
                  <a:schemeClr val="bg1"/>
                </a:solidFill>
              </a:rPr>
              <a:t>Education abridges time</a:t>
            </a:r>
            <a:endParaRPr lang="en-US" sz="6200" b="1" dirty="0">
              <a:solidFill>
                <a:schemeClr val="bg1"/>
              </a:solidFill>
            </a:endParaRPr>
          </a:p>
        </p:txBody>
      </p:sp>
      <p:sp>
        <p:nvSpPr>
          <p:cNvPr id="12" name="TextBox 11"/>
          <p:cNvSpPr txBox="1"/>
          <p:nvPr/>
        </p:nvSpPr>
        <p:spPr>
          <a:xfrm>
            <a:off x="304800" y="3828302"/>
            <a:ext cx="8353652" cy="584775"/>
          </a:xfrm>
          <a:prstGeom prst="rect">
            <a:avLst/>
          </a:prstGeom>
          <a:noFill/>
        </p:spPr>
        <p:txBody>
          <a:bodyPr wrap="square" rtlCol="0">
            <a:spAutoFit/>
          </a:bodyPr>
          <a:lstStyle/>
          <a:p>
            <a:pPr algn="ctr"/>
            <a:r>
              <a:rPr lang="en-US" sz="3200" b="1" dirty="0">
                <a:solidFill>
                  <a:srgbClr val="8A0000"/>
                </a:solidFill>
              </a:rPr>
              <a:t>EDUCATION</a:t>
            </a:r>
            <a:r>
              <a:rPr lang="en-US" sz="3200" b="1" dirty="0">
                <a:solidFill>
                  <a:srgbClr val="0070C0"/>
                </a:solidFill>
              </a:rPr>
              <a:t> </a:t>
            </a:r>
            <a:r>
              <a:rPr lang="en-US" sz="3200" b="1" dirty="0">
                <a:solidFill>
                  <a:schemeClr val="tx1">
                    <a:lumMod val="65000"/>
                    <a:lumOff val="35000"/>
                  </a:schemeClr>
                </a:solidFill>
              </a:rPr>
              <a:t>ACCELERATES</a:t>
            </a:r>
            <a:r>
              <a:rPr lang="en-US" sz="3200" b="1" dirty="0">
                <a:solidFill>
                  <a:srgbClr val="0070C0"/>
                </a:solidFill>
              </a:rPr>
              <a:t> </a:t>
            </a:r>
            <a:r>
              <a:rPr lang="en-US" sz="3200" b="1" dirty="0">
                <a:solidFill>
                  <a:srgbClr val="8A0000"/>
                </a:solidFill>
              </a:rPr>
              <a:t>SOCIAL EVOLUTION</a:t>
            </a:r>
          </a:p>
        </p:txBody>
      </p:sp>
      <p:sp>
        <p:nvSpPr>
          <p:cNvPr id="14" name="TextBox 13"/>
          <p:cNvSpPr txBox="1"/>
          <p:nvPr/>
        </p:nvSpPr>
        <p:spPr>
          <a:xfrm>
            <a:off x="485548" y="1828804"/>
            <a:ext cx="8172904" cy="2031325"/>
          </a:xfrm>
          <a:prstGeom prst="rect">
            <a:avLst/>
          </a:prstGeom>
          <a:noFill/>
        </p:spPr>
        <p:txBody>
          <a:bodyPr wrap="square" rtlCol="0">
            <a:spAutoFit/>
          </a:bodyPr>
          <a:lstStyle/>
          <a:p>
            <a:r>
              <a:rPr lang="en-US" sz="3600" b="1" dirty="0">
                <a:solidFill>
                  <a:srgbClr val="002060"/>
                </a:solidFill>
              </a:rPr>
              <a:t>Education transmits to the next generation the cumulative knowledge acquired by countless past generations </a:t>
            </a:r>
          </a:p>
          <a:p>
            <a:endParaRPr lang="en-US" dirty="0"/>
          </a:p>
        </p:txBody>
      </p:sp>
      <p:sp>
        <p:nvSpPr>
          <p:cNvPr id="3" name="TextBox 2"/>
          <p:cNvSpPr txBox="1"/>
          <p:nvPr/>
        </p:nvSpPr>
        <p:spPr>
          <a:xfrm>
            <a:off x="7162800" y="6311899"/>
            <a:ext cx="1748976" cy="369332"/>
          </a:xfrm>
          <a:prstGeom prst="rect">
            <a:avLst/>
          </a:prstGeom>
          <a:noFill/>
        </p:spPr>
        <p:txBody>
          <a:bodyPr wrap="square" rtlCol="0">
            <a:spAutoFit/>
          </a:bodyPr>
          <a:lstStyle/>
          <a:p>
            <a:pPr algn="r"/>
            <a:r>
              <a:rPr lang="en-US" dirty="0" smtClean="0"/>
              <a:t>2</a:t>
            </a:r>
            <a:endParaRPr lang="en-US" dirty="0"/>
          </a:p>
        </p:txBody>
      </p:sp>
    </p:spTree>
    <p:extLst>
      <p:ext uri="{BB962C8B-B14F-4D97-AF65-F5344CB8AC3E}">
        <p14:creationId xmlns:p14="http://schemas.microsoft.com/office/powerpoint/2010/main" val="2944376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486228" y="169475"/>
            <a:ext cx="8171543" cy="958285"/>
          </a:xfrm>
          <a:prstGeom prst="flowChartAlternateProcess">
            <a:avLst/>
          </a:prstGeom>
          <a:solidFill>
            <a:srgbClr val="002060"/>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6228" y="129659"/>
            <a:ext cx="8171543" cy="996431"/>
          </a:xfrm>
        </p:spPr>
        <p:txBody>
          <a:bodyPr>
            <a:noAutofit/>
          </a:bodyPr>
          <a:lstStyle/>
          <a:p>
            <a:pPr algn="ctr"/>
            <a:r>
              <a:rPr lang="en-US" sz="4000" b="1" dirty="0" smtClean="0">
                <a:solidFill>
                  <a:schemeClr val="bg1"/>
                </a:solidFill>
              </a:rPr>
              <a:t>Conservative &amp; Progressive Attributes</a:t>
            </a:r>
            <a:endParaRPr lang="en-US" sz="4000" b="1" dirty="0">
              <a:solidFill>
                <a:schemeClr val="bg1"/>
              </a:solidFill>
            </a:endParaRPr>
          </a:p>
        </p:txBody>
      </p:sp>
      <p:sp>
        <p:nvSpPr>
          <p:cNvPr id="3" name="Content Placeholder 2"/>
          <p:cNvSpPr>
            <a:spLocks noGrp="1"/>
          </p:cNvSpPr>
          <p:nvPr>
            <p:ph idx="1"/>
          </p:nvPr>
        </p:nvSpPr>
        <p:spPr>
          <a:xfrm>
            <a:off x="522509" y="1587376"/>
            <a:ext cx="8270972" cy="4999589"/>
          </a:xfrm>
        </p:spPr>
        <p:txBody>
          <a:bodyPr>
            <a:noAutofit/>
          </a:bodyPr>
          <a:lstStyle/>
          <a:p>
            <a:pPr>
              <a:spcBef>
                <a:spcPts val="600"/>
              </a:spcBef>
              <a:spcAft>
                <a:spcPts val="1200"/>
              </a:spcAft>
            </a:pPr>
            <a:r>
              <a:rPr lang="en-US" b="1" dirty="0" smtClean="0">
                <a:solidFill>
                  <a:srgbClr val="8A0000"/>
                </a:solidFill>
                <a:latin typeface="Arial Narrow" panose="020B0606020202030204" pitchFamily="34" charset="0"/>
              </a:rPr>
              <a:t>Orientation to the past – emphasis on past experience and knowledge </a:t>
            </a:r>
            <a:r>
              <a:rPr lang="en-US" b="1" dirty="0">
                <a:solidFill>
                  <a:srgbClr val="8A0000"/>
                </a:solidFill>
                <a:latin typeface="Arial Narrow" panose="020B0606020202030204" pitchFamily="34" charset="0"/>
              </a:rPr>
              <a:t>that has already been </a:t>
            </a:r>
            <a:r>
              <a:rPr lang="en-US" b="1" dirty="0" smtClean="0">
                <a:solidFill>
                  <a:srgbClr val="8A0000"/>
                </a:solidFill>
                <a:latin typeface="Arial Narrow" panose="020B0606020202030204" pitchFamily="34" charset="0"/>
              </a:rPr>
              <a:t>acquired rather than what is yet to be discovered.</a:t>
            </a:r>
            <a:endParaRPr lang="en-US" b="1" dirty="0">
              <a:solidFill>
                <a:srgbClr val="8A0000"/>
              </a:solidFill>
              <a:latin typeface="Arial Narrow" panose="020B0606020202030204" pitchFamily="34" charset="0"/>
            </a:endParaRPr>
          </a:p>
          <a:p>
            <a:pPr>
              <a:spcBef>
                <a:spcPts val="600"/>
              </a:spcBef>
              <a:spcAft>
                <a:spcPts val="1200"/>
              </a:spcAft>
            </a:pPr>
            <a:r>
              <a:rPr lang="en-US" b="1" dirty="0" smtClean="0">
                <a:solidFill>
                  <a:srgbClr val="002060"/>
                </a:solidFill>
                <a:latin typeface="Arial Narrow" panose="020B0606020202030204" pitchFamily="34" charset="0"/>
              </a:rPr>
              <a:t>Learning from failures – consciousness of past errors and failures creates a greater willingness to challenge convention and explore new approaches</a:t>
            </a:r>
          </a:p>
          <a:p>
            <a:pPr>
              <a:spcBef>
                <a:spcPts val="600"/>
              </a:spcBef>
              <a:spcAft>
                <a:spcPts val="1200"/>
              </a:spcAft>
            </a:pPr>
            <a:r>
              <a:rPr lang="en-US" b="1" dirty="0" smtClean="0">
                <a:solidFill>
                  <a:srgbClr val="002060"/>
                </a:solidFill>
                <a:latin typeface="Arial Narrow" panose="020B0606020202030204" pitchFamily="34" charset="0"/>
              </a:rPr>
              <a:t>Awareness of change – </a:t>
            </a:r>
            <a:r>
              <a:rPr lang="en-US" b="1" dirty="0">
                <a:solidFill>
                  <a:srgbClr val="002060"/>
                </a:solidFill>
                <a:latin typeface="Arial Narrow" panose="020B0606020202030204" pitchFamily="34" charset="0"/>
              </a:rPr>
              <a:t>r</a:t>
            </a:r>
            <a:r>
              <a:rPr lang="en-US" b="1" dirty="0" smtClean="0">
                <a:solidFill>
                  <a:srgbClr val="002060"/>
                </a:solidFill>
                <a:latin typeface="Arial Narrow" panose="020B0606020202030204" pitchFamily="34" charset="0"/>
              </a:rPr>
              <a:t>eflection on past experience makes us much more conscious of how much has changed and generates anticipation of a different future</a:t>
            </a:r>
          </a:p>
          <a:p>
            <a:endParaRPr lang="en-US" sz="700" dirty="0"/>
          </a:p>
          <a:p>
            <a:pPr marL="0" indent="0" algn="ctr">
              <a:buNone/>
            </a:pPr>
            <a:r>
              <a:rPr lang="en-US" sz="600" i="1" dirty="0" smtClean="0">
                <a:solidFill>
                  <a:srgbClr val="FF0000"/>
                </a:solidFill>
              </a:rPr>
              <a:t> </a:t>
            </a:r>
            <a:endParaRPr lang="en-US" sz="600" i="1" dirty="0">
              <a:solidFill>
                <a:srgbClr val="FF0000"/>
              </a:solidFill>
            </a:endParaRPr>
          </a:p>
        </p:txBody>
      </p:sp>
      <p:sp>
        <p:nvSpPr>
          <p:cNvPr id="8" name="TextBox 7"/>
          <p:cNvSpPr txBox="1"/>
          <p:nvPr/>
        </p:nvSpPr>
        <p:spPr>
          <a:xfrm>
            <a:off x="7162800" y="6311899"/>
            <a:ext cx="1748976" cy="369332"/>
          </a:xfrm>
          <a:prstGeom prst="rect">
            <a:avLst/>
          </a:prstGeom>
          <a:noFill/>
        </p:spPr>
        <p:txBody>
          <a:bodyPr wrap="square" rtlCol="0">
            <a:spAutoFit/>
          </a:bodyPr>
          <a:lstStyle/>
          <a:p>
            <a:pPr algn="r"/>
            <a:r>
              <a:rPr lang="en-US" dirty="0" smtClean="0"/>
              <a:t>3</a:t>
            </a:r>
            <a:endParaRPr lang="en-US" dirty="0"/>
          </a:p>
        </p:txBody>
      </p:sp>
    </p:spTree>
    <p:extLst>
      <p:ext uri="{BB962C8B-B14F-4D97-AF65-F5344CB8AC3E}">
        <p14:creationId xmlns:p14="http://schemas.microsoft.com/office/powerpoint/2010/main" val="356482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32229" y="182275"/>
            <a:ext cx="8548913" cy="769441"/>
          </a:xfrm>
          <a:prstGeom prst="rect">
            <a:avLst/>
          </a:prstGeom>
          <a:solidFill>
            <a:srgbClr val="002060"/>
          </a:solidFill>
          <a:ln>
            <a:solidFill>
              <a:schemeClr val="bg2">
                <a:lumMod val="50000"/>
              </a:schemeClr>
            </a:solidFill>
          </a:ln>
          <a:scene3d>
            <a:camera prst="orthographicFront"/>
            <a:lightRig rig="threePt" dir="t"/>
          </a:scene3d>
          <a:sp3d>
            <a:bevelT w="165100" prst="coolSlant"/>
          </a:sp3d>
        </p:spPr>
        <p:txBody>
          <a:bodyPr wrap="square" rtlCol="0">
            <a:spAutoFit/>
          </a:bodyPr>
          <a:lstStyle/>
          <a:p>
            <a:pPr algn="ctr"/>
            <a:r>
              <a:rPr lang="en-US" sz="4400" b="1" dirty="0">
                <a:solidFill>
                  <a:schemeClr val="bg1"/>
                </a:solidFill>
              </a:rPr>
              <a:t>Triple Time Warp in Education</a:t>
            </a:r>
            <a:endParaRPr lang="en-US" sz="4400" dirty="0"/>
          </a:p>
        </p:txBody>
      </p:sp>
      <p:sp>
        <p:nvSpPr>
          <p:cNvPr id="11" name="TextBox 10"/>
          <p:cNvSpPr txBox="1"/>
          <p:nvPr/>
        </p:nvSpPr>
        <p:spPr>
          <a:xfrm>
            <a:off x="297543" y="1735186"/>
            <a:ext cx="8498114" cy="1446550"/>
          </a:xfrm>
          <a:prstGeom prst="rect">
            <a:avLst/>
          </a:prstGeom>
          <a:solidFill>
            <a:schemeClr val="tx1">
              <a:lumMod val="65000"/>
              <a:lumOff val="35000"/>
            </a:schemeClr>
          </a:solidFill>
        </p:spPr>
        <p:txBody>
          <a:bodyPr wrap="square" rtlCol="0">
            <a:spAutoFit/>
          </a:bodyPr>
          <a:lstStyle/>
          <a:p>
            <a:r>
              <a:rPr lang="en-US" sz="2200" b="1" i="1" dirty="0">
                <a:solidFill>
                  <a:schemeClr val="bg1"/>
                </a:solidFill>
                <a:latin typeface="Arial Narrow" panose="020B0606020202030204" pitchFamily="34" charset="0"/>
              </a:rPr>
              <a:t>The instructors of today’s educators were educated by instructors educated during at the height of the Cold War, before the first oil crisis, birth of the environmental movement, the economic rise of Japan or the personal computer </a:t>
            </a:r>
            <a:r>
              <a:rPr lang="en-US" sz="2200" b="1" i="1" dirty="0" smtClean="0">
                <a:solidFill>
                  <a:schemeClr val="bg1"/>
                </a:solidFill>
                <a:latin typeface="Arial Narrow" panose="020B0606020202030204" pitchFamily="34" charset="0"/>
              </a:rPr>
              <a:t>revolution</a:t>
            </a:r>
            <a:endParaRPr lang="en-US" sz="2200" dirty="0">
              <a:solidFill>
                <a:schemeClr val="bg1"/>
              </a:solidFill>
            </a:endParaRPr>
          </a:p>
        </p:txBody>
      </p:sp>
      <p:sp>
        <p:nvSpPr>
          <p:cNvPr id="12" name="TextBox 11"/>
          <p:cNvSpPr txBox="1"/>
          <p:nvPr/>
        </p:nvSpPr>
        <p:spPr>
          <a:xfrm>
            <a:off x="297543" y="3895445"/>
            <a:ext cx="8548913" cy="1107996"/>
          </a:xfrm>
          <a:prstGeom prst="rect">
            <a:avLst/>
          </a:prstGeom>
          <a:solidFill>
            <a:srgbClr val="8A0000"/>
          </a:solidFill>
        </p:spPr>
        <p:txBody>
          <a:bodyPr wrap="square" rtlCol="0">
            <a:spAutoFit/>
          </a:bodyPr>
          <a:lstStyle/>
          <a:p>
            <a:pPr>
              <a:spcAft>
                <a:spcPts val="600"/>
              </a:spcAft>
            </a:pPr>
            <a:r>
              <a:rPr lang="en-US" sz="2200" b="1" i="1" dirty="0" smtClean="0">
                <a:solidFill>
                  <a:schemeClr val="bg1"/>
                </a:solidFill>
                <a:latin typeface="Arial Narrow" panose="020B0606020202030204" pitchFamily="34" charset="0"/>
              </a:rPr>
              <a:t>Many </a:t>
            </a:r>
            <a:r>
              <a:rPr lang="en-US" sz="2200" b="1" i="1" dirty="0">
                <a:solidFill>
                  <a:schemeClr val="bg1"/>
                </a:solidFill>
                <a:latin typeface="Arial Narrow" panose="020B0606020202030204" pitchFamily="34" charset="0"/>
              </a:rPr>
              <a:t>of today’s instructors were educated before the end of the Cold War, the breakup of the Soviet Union, the founding of the EU, the creation of the Internet, robotics, artificial intelligence or analysis of the human genome</a:t>
            </a:r>
          </a:p>
        </p:txBody>
      </p:sp>
      <p:sp>
        <p:nvSpPr>
          <p:cNvPr id="13" name="TextBox 12"/>
          <p:cNvSpPr txBox="1"/>
          <p:nvPr/>
        </p:nvSpPr>
        <p:spPr>
          <a:xfrm>
            <a:off x="272143" y="5748506"/>
            <a:ext cx="8548913" cy="769441"/>
          </a:xfrm>
          <a:prstGeom prst="rect">
            <a:avLst/>
          </a:prstGeom>
          <a:solidFill>
            <a:srgbClr val="002060"/>
          </a:solidFill>
        </p:spPr>
        <p:txBody>
          <a:bodyPr wrap="square" rtlCol="0">
            <a:spAutoFit/>
          </a:bodyPr>
          <a:lstStyle/>
          <a:p>
            <a:r>
              <a:rPr lang="en-US" sz="2200" b="1" i="1" dirty="0">
                <a:solidFill>
                  <a:schemeClr val="bg1"/>
                </a:solidFill>
                <a:latin typeface="Arial Narrow" panose="020B0606020202030204" pitchFamily="34" charset="0"/>
              </a:rPr>
              <a:t> How relevant is </a:t>
            </a:r>
            <a:r>
              <a:rPr lang="en-US" sz="2200" b="1" i="1" dirty="0" smtClean="0">
                <a:solidFill>
                  <a:schemeClr val="bg1"/>
                </a:solidFill>
                <a:latin typeface="Arial Narrow" panose="020B0606020202030204" pitchFamily="34" charset="0"/>
              </a:rPr>
              <a:t>a 1995 MBA in financial markets to the computerized &amp; globalized financial markets today or today’s economic theory to 2025?</a:t>
            </a:r>
            <a:endParaRPr lang="en-US" sz="2200" b="1" i="1" dirty="0">
              <a:solidFill>
                <a:schemeClr val="bg1"/>
              </a:solidFill>
              <a:latin typeface="Arial Narrow" panose="020B0606020202030204" pitchFamily="34" charset="0"/>
            </a:endParaRPr>
          </a:p>
        </p:txBody>
      </p:sp>
      <p:sp>
        <p:nvSpPr>
          <p:cNvPr id="14" name="TextBox 13"/>
          <p:cNvSpPr txBox="1"/>
          <p:nvPr/>
        </p:nvSpPr>
        <p:spPr>
          <a:xfrm>
            <a:off x="297543" y="979718"/>
            <a:ext cx="8483599" cy="1046440"/>
          </a:xfrm>
          <a:prstGeom prst="rect">
            <a:avLst/>
          </a:prstGeom>
          <a:noFill/>
        </p:spPr>
        <p:txBody>
          <a:bodyPr wrap="square" rtlCol="0">
            <a:spAutoFit/>
          </a:bodyPr>
          <a:lstStyle/>
          <a:p>
            <a:r>
              <a:rPr lang="en-US" sz="2200" b="1" dirty="0">
                <a:solidFill>
                  <a:schemeClr val="tx1">
                    <a:lumMod val="65000"/>
                    <a:lumOff val="35000"/>
                  </a:schemeClr>
                </a:solidFill>
                <a:latin typeface="Arial Narrow" panose="020B0606020202030204" pitchFamily="34" charset="0"/>
              </a:rPr>
              <a:t>Instructors are educated in a previous generation by instructors educated in a generation prior to that</a:t>
            </a:r>
          </a:p>
          <a:p>
            <a:endParaRPr lang="en-US" dirty="0"/>
          </a:p>
        </p:txBody>
      </p:sp>
      <p:sp>
        <p:nvSpPr>
          <p:cNvPr id="15" name="TextBox 14"/>
          <p:cNvSpPr txBox="1"/>
          <p:nvPr/>
        </p:nvSpPr>
        <p:spPr>
          <a:xfrm>
            <a:off x="297543" y="3140408"/>
            <a:ext cx="8548913" cy="1107996"/>
          </a:xfrm>
          <a:prstGeom prst="rect">
            <a:avLst/>
          </a:prstGeom>
          <a:noFill/>
        </p:spPr>
        <p:txBody>
          <a:bodyPr wrap="square" rtlCol="0">
            <a:spAutoFit/>
          </a:bodyPr>
          <a:lstStyle/>
          <a:p>
            <a:r>
              <a:rPr lang="en-US" sz="2200" b="1" dirty="0">
                <a:solidFill>
                  <a:srgbClr val="8A0000"/>
                </a:solidFill>
                <a:latin typeface="Arial Narrow" panose="020B0606020202030204" pitchFamily="34" charset="0"/>
              </a:rPr>
              <a:t>Instructors are teaching a generation after they acquired knowledge, during which knowledge has changed enormous</a:t>
            </a:r>
            <a:r>
              <a:rPr lang="en-US" sz="2400" b="1" dirty="0">
                <a:solidFill>
                  <a:srgbClr val="8A0000"/>
                </a:solidFill>
                <a:latin typeface="Arial Narrow" panose="020B0606020202030204" pitchFamily="34" charset="0"/>
              </a:rPr>
              <a:t>ly</a:t>
            </a:r>
          </a:p>
          <a:p>
            <a:endParaRPr lang="en-US" dirty="0"/>
          </a:p>
        </p:txBody>
      </p:sp>
      <p:sp>
        <p:nvSpPr>
          <p:cNvPr id="17" name="TextBox 16"/>
          <p:cNvSpPr txBox="1"/>
          <p:nvPr/>
        </p:nvSpPr>
        <p:spPr>
          <a:xfrm>
            <a:off x="312060" y="4932601"/>
            <a:ext cx="8483599" cy="1046440"/>
          </a:xfrm>
          <a:prstGeom prst="rect">
            <a:avLst/>
          </a:prstGeom>
          <a:noFill/>
        </p:spPr>
        <p:txBody>
          <a:bodyPr wrap="square" rtlCol="0">
            <a:spAutoFit/>
          </a:bodyPr>
          <a:lstStyle/>
          <a:p>
            <a:r>
              <a:rPr lang="en-US" sz="2200" b="1" dirty="0">
                <a:solidFill>
                  <a:srgbClr val="002060"/>
                </a:solidFill>
                <a:latin typeface="Arial Narrow" panose="020B0606020202030204" pitchFamily="34" charset="0"/>
              </a:rPr>
              <a:t>The content of knowledge is changing so rapidly that what is taught today may be obsolete a few years from now</a:t>
            </a:r>
            <a:r>
              <a:rPr lang="en-US" sz="2200" b="1" dirty="0">
                <a:solidFill>
                  <a:schemeClr val="tx1">
                    <a:lumMod val="65000"/>
                    <a:lumOff val="35000"/>
                  </a:schemeClr>
                </a:solidFill>
                <a:latin typeface="Arial Narrow" panose="020B0606020202030204" pitchFamily="34" charset="0"/>
              </a:rPr>
              <a:t>.</a:t>
            </a:r>
          </a:p>
          <a:p>
            <a:endParaRPr lang="en-US" dirty="0"/>
          </a:p>
        </p:txBody>
      </p:sp>
      <p:sp>
        <p:nvSpPr>
          <p:cNvPr id="10" name="TextBox 9"/>
          <p:cNvSpPr txBox="1"/>
          <p:nvPr/>
        </p:nvSpPr>
        <p:spPr>
          <a:xfrm>
            <a:off x="7162800" y="6464299"/>
            <a:ext cx="1748976" cy="369332"/>
          </a:xfrm>
          <a:prstGeom prst="rect">
            <a:avLst/>
          </a:prstGeom>
          <a:noFill/>
        </p:spPr>
        <p:txBody>
          <a:bodyPr wrap="square" rtlCol="0">
            <a:spAutoFit/>
          </a:bodyPr>
          <a:lstStyle/>
          <a:p>
            <a:pPr algn="r"/>
            <a:r>
              <a:rPr lang="en-US" dirty="0" smtClean="0"/>
              <a:t>4</a:t>
            </a:r>
            <a:endParaRPr lang="en-US" dirty="0"/>
          </a:p>
        </p:txBody>
      </p:sp>
    </p:spTree>
    <p:extLst>
      <p:ext uri="{BB962C8B-B14F-4D97-AF65-F5344CB8AC3E}">
        <p14:creationId xmlns:p14="http://schemas.microsoft.com/office/powerpoint/2010/main" val="3498154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305" y="179268"/>
            <a:ext cx="8073390" cy="861299"/>
          </a:xfrm>
          <a:solidFill>
            <a:srgbClr val="002060"/>
          </a:solidFill>
          <a:ln>
            <a:solidFill>
              <a:srgbClr val="0070C0"/>
            </a:solidFill>
          </a:ln>
          <a:scene3d>
            <a:camera prst="orthographicFront"/>
            <a:lightRig rig="threePt" dir="t"/>
          </a:scene3d>
          <a:sp3d>
            <a:bevelT/>
          </a:sp3d>
        </p:spPr>
        <p:txBody>
          <a:bodyPr>
            <a:normAutofit/>
          </a:bodyPr>
          <a:lstStyle/>
          <a:p>
            <a:pPr algn="ctr"/>
            <a:r>
              <a:rPr lang="en-US" sz="3600" b="1" dirty="0" smtClean="0">
                <a:solidFill>
                  <a:schemeClr val="bg1"/>
                </a:solidFill>
              </a:rPr>
              <a:t>Accelerating Social &amp; Technological Trends</a:t>
            </a:r>
            <a:endParaRPr lang="en-US" sz="3600" b="1" dirty="0">
              <a:solidFill>
                <a:schemeClr val="bg1"/>
              </a:solidFill>
            </a:endParaRPr>
          </a:p>
        </p:txBody>
      </p:sp>
      <p:sp>
        <p:nvSpPr>
          <p:cNvPr id="3" name="Content Placeholder 2"/>
          <p:cNvSpPr>
            <a:spLocks noGrp="1"/>
          </p:cNvSpPr>
          <p:nvPr>
            <p:ph idx="1"/>
          </p:nvPr>
        </p:nvSpPr>
        <p:spPr>
          <a:xfrm>
            <a:off x="348916" y="1112759"/>
            <a:ext cx="8566484" cy="5590441"/>
          </a:xfrm>
        </p:spPr>
        <p:txBody>
          <a:bodyPr>
            <a:noAutofit/>
          </a:bodyPr>
          <a:lstStyle/>
          <a:p>
            <a:pPr>
              <a:lnSpc>
                <a:spcPct val="100000"/>
              </a:lnSpc>
              <a:spcBef>
                <a:spcPts val="600"/>
              </a:spcBef>
              <a:spcAft>
                <a:spcPts val="600"/>
              </a:spcAft>
              <a:buFont typeface="Wingdings" panose="05000000000000000000" pitchFamily="2" charset="2"/>
              <a:buChar char="§"/>
            </a:pPr>
            <a:r>
              <a:rPr lang="en-US" sz="2400" b="1" dirty="0">
                <a:solidFill>
                  <a:schemeClr val="tx1">
                    <a:lumMod val="65000"/>
                    <a:lumOff val="35000"/>
                  </a:schemeClr>
                </a:solidFill>
                <a:latin typeface="Arial Narrow" panose="020B0606020202030204" pitchFamily="34" charset="0"/>
              </a:rPr>
              <a:t>The quantum of information and speed of its multiplication continues to accelerate. </a:t>
            </a:r>
          </a:p>
          <a:p>
            <a:pPr marL="457200" lvl="1">
              <a:lnSpc>
                <a:spcPct val="100000"/>
              </a:lnSpc>
              <a:spcBef>
                <a:spcPts val="0"/>
              </a:spcBef>
              <a:spcAft>
                <a:spcPts val="1200"/>
              </a:spcAft>
              <a:buFont typeface="Courier New" panose="02070309020205020404" pitchFamily="49" charset="0"/>
              <a:buChar char="o"/>
            </a:pPr>
            <a:r>
              <a:rPr lang="en-US" sz="2000" b="1" i="1" dirty="0" smtClean="0">
                <a:solidFill>
                  <a:srgbClr val="8A0000"/>
                </a:solidFill>
                <a:latin typeface="Arial Narrow" panose="020B0606020202030204" pitchFamily="34" charset="0"/>
              </a:rPr>
              <a:t>Just how much information can the human mind absorb? More importantly, how much emphasis on passive absorption of information is compatible with development of an active thinking mind?</a:t>
            </a:r>
            <a:endParaRPr lang="en-US" sz="2000" b="1" i="1" dirty="0">
              <a:solidFill>
                <a:srgbClr val="8A0000"/>
              </a:solidFill>
              <a:latin typeface="Arial Narrow" panose="020B0606020202030204" pitchFamily="34" charset="0"/>
            </a:endParaRPr>
          </a:p>
          <a:p>
            <a:pPr>
              <a:lnSpc>
                <a:spcPct val="100000"/>
              </a:lnSpc>
              <a:spcBef>
                <a:spcPts val="0"/>
              </a:spcBef>
              <a:spcAft>
                <a:spcPts val="600"/>
              </a:spcAft>
              <a:buFont typeface="Wingdings" panose="05000000000000000000" pitchFamily="2" charset="2"/>
              <a:buChar char="§"/>
            </a:pPr>
            <a:r>
              <a:rPr lang="en-US" sz="2400" b="1" dirty="0">
                <a:solidFill>
                  <a:schemeClr val="tx1">
                    <a:lumMod val="65000"/>
                    <a:lumOff val="35000"/>
                  </a:schemeClr>
                </a:solidFill>
                <a:latin typeface="Arial Narrow" panose="020B0606020202030204" pitchFamily="34" charset="0"/>
              </a:rPr>
              <a:t>Technology for dissemination of information makes access to facts and methods of analysis available everywhere instantaneously.</a:t>
            </a:r>
          </a:p>
          <a:p>
            <a:pPr marL="457200" lvl="1">
              <a:lnSpc>
                <a:spcPct val="100000"/>
              </a:lnSpc>
              <a:spcBef>
                <a:spcPts val="0"/>
              </a:spcBef>
              <a:spcAft>
                <a:spcPts val="1200"/>
              </a:spcAft>
              <a:buFont typeface="Courier New" panose="02070309020205020404" pitchFamily="49" charset="0"/>
              <a:buChar char="o"/>
            </a:pPr>
            <a:r>
              <a:rPr lang="en-US" sz="2000" b="1" i="1" dirty="0">
                <a:solidFill>
                  <a:srgbClr val="8A0000"/>
                </a:solidFill>
                <a:latin typeface="Arial Narrow" panose="020B0606020202030204" pitchFamily="34" charset="0"/>
              </a:rPr>
              <a:t>How far has the content of higher education evolved to reflect changes in access to information, since the time of the printing press, newspaper, radio, TV and internet?</a:t>
            </a:r>
          </a:p>
          <a:p>
            <a:pPr>
              <a:lnSpc>
                <a:spcPct val="100000"/>
              </a:lnSpc>
              <a:spcBef>
                <a:spcPts val="0"/>
              </a:spcBef>
              <a:spcAft>
                <a:spcPts val="600"/>
              </a:spcAft>
              <a:buFont typeface="Wingdings" panose="05000000000000000000" pitchFamily="2" charset="2"/>
              <a:buChar char="§"/>
            </a:pPr>
            <a:r>
              <a:rPr lang="en-US" sz="2400" b="1" dirty="0">
                <a:solidFill>
                  <a:schemeClr val="tx1">
                    <a:lumMod val="65000"/>
                    <a:lumOff val="35000"/>
                  </a:schemeClr>
                </a:solidFill>
                <a:latin typeface="Arial Narrow" panose="020B0606020202030204" pitchFamily="34" charset="0"/>
              </a:rPr>
              <a:t>Technology for educational delivery has evolved far beyond the level prevalent when the present system of was first established. </a:t>
            </a:r>
          </a:p>
          <a:p>
            <a:pPr marL="457200" lvl="1">
              <a:lnSpc>
                <a:spcPct val="100000"/>
              </a:lnSpc>
              <a:spcBef>
                <a:spcPts val="0"/>
              </a:spcBef>
              <a:spcAft>
                <a:spcPts val="1200"/>
              </a:spcAft>
              <a:buFont typeface="Courier New" panose="02070309020205020404" pitchFamily="49" charset="0"/>
              <a:buChar char="o"/>
            </a:pPr>
            <a:r>
              <a:rPr lang="en-US" sz="2000" b="1" i="1" dirty="0" smtClean="0">
                <a:solidFill>
                  <a:srgbClr val="8A0000"/>
                </a:solidFill>
                <a:latin typeface="Arial Narrow" panose="020B0606020202030204" pitchFamily="34" charset="0"/>
              </a:rPr>
              <a:t>Compared with the evolution of other fields, how </a:t>
            </a:r>
            <a:r>
              <a:rPr lang="en-US" sz="2000" b="1" i="1" dirty="0">
                <a:solidFill>
                  <a:srgbClr val="8A0000"/>
                </a:solidFill>
                <a:latin typeface="Arial Narrow" panose="020B0606020202030204" pitchFamily="34" charset="0"/>
              </a:rPr>
              <a:t>far have methods of education changed to reflect advances in technology since the founding of the University of Bologna in 1088?</a:t>
            </a:r>
          </a:p>
        </p:txBody>
      </p:sp>
      <p:sp>
        <p:nvSpPr>
          <p:cNvPr id="4" name="TextBox 3"/>
          <p:cNvSpPr txBox="1"/>
          <p:nvPr/>
        </p:nvSpPr>
        <p:spPr>
          <a:xfrm>
            <a:off x="7025640" y="6311899"/>
            <a:ext cx="1748976" cy="369332"/>
          </a:xfrm>
          <a:prstGeom prst="rect">
            <a:avLst/>
          </a:prstGeom>
          <a:noFill/>
        </p:spPr>
        <p:txBody>
          <a:bodyPr wrap="square" rtlCol="0">
            <a:spAutoFit/>
          </a:bodyPr>
          <a:lstStyle/>
          <a:p>
            <a:pPr algn="r"/>
            <a:r>
              <a:rPr lang="en-US" dirty="0" smtClean="0"/>
              <a:t>5</a:t>
            </a:r>
            <a:endParaRPr lang="en-US" dirty="0"/>
          </a:p>
        </p:txBody>
      </p:sp>
    </p:spTree>
    <p:extLst>
      <p:ext uri="{BB962C8B-B14F-4D97-AF65-F5344CB8AC3E}">
        <p14:creationId xmlns:p14="http://schemas.microsoft.com/office/powerpoint/2010/main" val="118668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426" y="365127"/>
            <a:ext cx="8103870" cy="1052194"/>
          </a:xfrm>
          <a:solidFill>
            <a:srgbClr val="002060"/>
          </a:solidFill>
          <a:effectLst>
            <a:reflection blurRad="6350" stA="52000" endA="300" endPos="35000" dir="5400000" sy="-100000" algn="bl" rotWithShape="0"/>
          </a:effectLst>
        </p:spPr>
        <p:txBody>
          <a:bodyPr>
            <a:normAutofit/>
          </a:bodyPr>
          <a:lstStyle/>
          <a:p>
            <a:pPr algn="ctr"/>
            <a:r>
              <a:rPr lang="en-US" sz="5400" b="1" dirty="0" smtClean="0">
                <a:solidFill>
                  <a:schemeClr val="bg1"/>
                </a:solidFill>
              </a:rPr>
              <a:t>Recent Trends in Education</a:t>
            </a:r>
            <a:r>
              <a:rPr lang="en-US" dirty="0" smtClean="0"/>
              <a:t>	</a:t>
            </a:r>
            <a:endParaRPr lang="en-US" dirty="0"/>
          </a:p>
        </p:txBody>
      </p:sp>
      <p:sp>
        <p:nvSpPr>
          <p:cNvPr id="3" name="Content Placeholder 2"/>
          <p:cNvSpPr>
            <a:spLocks noGrp="1"/>
          </p:cNvSpPr>
          <p:nvPr>
            <p:ph idx="1"/>
          </p:nvPr>
        </p:nvSpPr>
        <p:spPr>
          <a:xfrm>
            <a:off x="628650" y="1630680"/>
            <a:ext cx="8103870" cy="4587240"/>
          </a:xfrm>
        </p:spPr>
        <p:txBody>
          <a:bodyPr>
            <a:normAutofit fontScale="92500" lnSpcReduction="10000"/>
          </a:bodyPr>
          <a:lstStyle/>
          <a:p>
            <a:pPr>
              <a:spcBef>
                <a:spcPts val="600"/>
              </a:spcBef>
              <a:spcAft>
                <a:spcPts val="600"/>
              </a:spcAft>
            </a:pPr>
            <a:r>
              <a:rPr lang="en-US" sz="3000" b="1" dirty="0" smtClean="0">
                <a:solidFill>
                  <a:srgbClr val="002060"/>
                </a:solidFill>
              </a:rPr>
              <a:t>Enormous quantitative expansion in demand and supply</a:t>
            </a:r>
          </a:p>
          <a:p>
            <a:pPr>
              <a:spcBef>
                <a:spcPts val="600"/>
              </a:spcBef>
              <a:spcAft>
                <a:spcPts val="600"/>
              </a:spcAft>
            </a:pPr>
            <a:r>
              <a:rPr lang="en-US" sz="3000" b="1" dirty="0" smtClean="0">
                <a:solidFill>
                  <a:srgbClr val="002060"/>
                </a:solidFill>
              </a:rPr>
              <a:t>Major increase in the quantum of information incorporated in the academic curriculum</a:t>
            </a:r>
          </a:p>
          <a:p>
            <a:pPr>
              <a:spcBef>
                <a:spcPts val="600"/>
              </a:spcBef>
              <a:spcAft>
                <a:spcPts val="600"/>
              </a:spcAft>
            </a:pPr>
            <a:r>
              <a:rPr lang="en-US" sz="3000" b="1" dirty="0" smtClean="0">
                <a:solidFill>
                  <a:srgbClr val="002060"/>
                </a:solidFill>
              </a:rPr>
              <a:t>Multiplication and fragmentation of disciplines into more and more specialized compartments </a:t>
            </a:r>
          </a:p>
          <a:p>
            <a:r>
              <a:rPr lang="en-US" sz="3000" b="1" dirty="0" smtClean="0">
                <a:solidFill>
                  <a:srgbClr val="002060"/>
                </a:solidFill>
              </a:rPr>
              <a:t>Increasing shift from general knowledge to discipline-specific expertise</a:t>
            </a:r>
          </a:p>
          <a:p>
            <a:r>
              <a:rPr lang="en-US" sz="3000" b="1" dirty="0" smtClean="0">
                <a:solidFill>
                  <a:srgbClr val="C00000"/>
                </a:solidFill>
              </a:rPr>
              <a:t>But attention remains largely focused on past experience and past forms of knowledge rather than anticipation of the future</a:t>
            </a:r>
          </a:p>
          <a:p>
            <a:endParaRPr lang="en-US" dirty="0" smtClean="0"/>
          </a:p>
        </p:txBody>
      </p:sp>
      <p:sp>
        <p:nvSpPr>
          <p:cNvPr id="4" name="TextBox 3"/>
          <p:cNvSpPr txBox="1"/>
          <p:nvPr/>
        </p:nvSpPr>
        <p:spPr>
          <a:xfrm>
            <a:off x="6747324" y="6246613"/>
            <a:ext cx="1748976" cy="369332"/>
          </a:xfrm>
          <a:prstGeom prst="rect">
            <a:avLst/>
          </a:prstGeom>
          <a:noFill/>
        </p:spPr>
        <p:txBody>
          <a:bodyPr wrap="square" rtlCol="0">
            <a:spAutoFit/>
          </a:bodyPr>
          <a:lstStyle/>
          <a:p>
            <a:pPr algn="r"/>
            <a:r>
              <a:rPr lang="en-US" dirty="0" smtClean="0"/>
              <a:t>6</a:t>
            </a:r>
            <a:endParaRPr lang="en-US" dirty="0"/>
          </a:p>
        </p:txBody>
      </p:sp>
    </p:spTree>
    <p:extLst>
      <p:ext uri="{BB962C8B-B14F-4D97-AF65-F5344CB8AC3E}">
        <p14:creationId xmlns:p14="http://schemas.microsoft.com/office/powerpoint/2010/main" val="2027972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041719"/>
            <a:ext cx="7886700" cy="2974075"/>
          </a:xfrm>
          <a:solidFill>
            <a:srgbClr val="8A0000"/>
          </a:solidFill>
          <a:scene3d>
            <a:camera prst="orthographicFront"/>
            <a:lightRig rig="threePt" dir="t"/>
          </a:scene3d>
          <a:sp3d>
            <a:bevelT w="152400" h="50800" prst="softRound"/>
          </a:sp3d>
        </p:spPr>
        <p:txBody>
          <a:bodyPr>
            <a:normAutofit/>
          </a:bodyPr>
          <a:lstStyle/>
          <a:p>
            <a:pPr marL="0" indent="0" algn="ctr">
              <a:buNone/>
            </a:pPr>
            <a:r>
              <a:rPr lang="en-US" sz="3500" b="1" dirty="0" smtClean="0">
                <a:solidFill>
                  <a:schemeClr val="accent2">
                    <a:lumMod val="20000"/>
                    <a:lumOff val="80000"/>
                  </a:schemeClr>
                </a:solidFill>
              </a:rPr>
              <a:t>THE EVER PRESENT MOMENT</a:t>
            </a:r>
          </a:p>
          <a:p>
            <a:pPr marL="0" indent="0" algn="just">
              <a:buNone/>
            </a:pPr>
            <a:endParaRPr lang="en-US" sz="100" b="1" dirty="0" smtClean="0">
              <a:solidFill>
                <a:schemeClr val="accent2">
                  <a:lumMod val="20000"/>
                  <a:lumOff val="80000"/>
                </a:schemeClr>
              </a:solidFill>
            </a:endParaRPr>
          </a:p>
          <a:p>
            <a:pPr marL="0" indent="0" algn="just">
              <a:buNone/>
            </a:pPr>
            <a:r>
              <a:rPr lang="en-US" sz="3500" b="1" dirty="0" smtClean="0">
                <a:solidFill>
                  <a:schemeClr val="accent2">
                    <a:lumMod val="20000"/>
                    <a:lumOff val="80000"/>
                  </a:schemeClr>
                </a:solidFill>
              </a:rPr>
              <a:t>“The present holds within itself the complete sum of existence, backwards and forwards, the whole amplitude of time, which is eternity.”</a:t>
            </a:r>
          </a:p>
          <a:p>
            <a:pPr algn="just"/>
            <a:endParaRPr lang="en-US" sz="3600" b="1" dirty="0"/>
          </a:p>
          <a:p>
            <a:endParaRPr lang="en-US" dirty="0"/>
          </a:p>
          <a:p>
            <a:endParaRPr lang="en-US" dirty="0"/>
          </a:p>
        </p:txBody>
      </p:sp>
      <p:sp>
        <p:nvSpPr>
          <p:cNvPr id="2" name="Title 1"/>
          <p:cNvSpPr>
            <a:spLocks noGrp="1"/>
          </p:cNvSpPr>
          <p:nvPr>
            <p:ph type="title"/>
          </p:nvPr>
        </p:nvSpPr>
        <p:spPr>
          <a:xfrm>
            <a:off x="628650" y="365127"/>
            <a:ext cx="7886700" cy="975994"/>
          </a:xfrm>
          <a:solidFill>
            <a:srgbClr val="002060"/>
          </a:solidFill>
          <a:scene3d>
            <a:camera prst="orthographicFront"/>
            <a:lightRig rig="threePt" dir="t"/>
          </a:scene3d>
          <a:sp3d>
            <a:bevelT prst="relaxedInset"/>
          </a:sp3d>
        </p:spPr>
        <p:txBody>
          <a:bodyPr>
            <a:normAutofit/>
          </a:bodyPr>
          <a:lstStyle/>
          <a:p>
            <a:pPr algn="ctr"/>
            <a:r>
              <a:rPr lang="en-US" sz="5400" b="1" dirty="0" smtClean="0">
                <a:solidFill>
                  <a:schemeClr val="bg1"/>
                </a:solidFill>
              </a:rPr>
              <a:t>What is our time-frame?</a:t>
            </a:r>
            <a:endParaRPr lang="en-US" sz="5400" b="1" dirty="0">
              <a:solidFill>
                <a:schemeClr val="bg1"/>
              </a:solidFill>
            </a:endParaRPr>
          </a:p>
        </p:txBody>
      </p:sp>
      <p:sp>
        <p:nvSpPr>
          <p:cNvPr id="7" name="TextBox 6"/>
          <p:cNvSpPr txBox="1"/>
          <p:nvPr/>
        </p:nvSpPr>
        <p:spPr>
          <a:xfrm>
            <a:off x="7162800" y="6464299"/>
            <a:ext cx="1748976" cy="369332"/>
          </a:xfrm>
          <a:prstGeom prst="rect">
            <a:avLst/>
          </a:prstGeom>
          <a:noFill/>
        </p:spPr>
        <p:txBody>
          <a:bodyPr wrap="square" rtlCol="0">
            <a:spAutoFit/>
          </a:bodyPr>
          <a:lstStyle/>
          <a:p>
            <a:pPr algn="r"/>
            <a:r>
              <a:rPr lang="en-US" dirty="0" smtClean="0"/>
              <a:t>13</a:t>
            </a:r>
            <a:endParaRPr lang="en-US" dirty="0"/>
          </a:p>
        </p:txBody>
      </p:sp>
      <p:sp>
        <p:nvSpPr>
          <p:cNvPr id="8" name="TextBox 7"/>
          <p:cNvSpPr txBox="1"/>
          <p:nvPr/>
        </p:nvSpPr>
        <p:spPr>
          <a:xfrm>
            <a:off x="628650" y="1672390"/>
            <a:ext cx="7886700" cy="1077218"/>
          </a:xfrm>
          <a:prstGeom prst="rect">
            <a:avLst/>
          </a:prstGeom>
          <a:solidFill>
            <a:schemeClr val="bg1"/>
          </a:solidFill>
          <a:ln>
            <a:solidFill>
              <a:schemeClr val="tx1">
                <a:lumMod val="75000"/>
                <a:lumOff val="25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relaxedInset"/>
          </a:sp3d>
        </p:spPr>
        <p:txBody>
          <a:bodyPr wrap="square" rtlCol="0">
            <a:spAutoFit/>
          </a:bodyPr>
          <a:lstStyle/>
          <a:p>
            <a:r>
              <a:rPr lang="en-US" sz="3200" b="1" dirty="0" smtClean="0">
                <a:solidFill>
                  <a:srgbClr val="002060"/>
                </a:solidFill>
              </a:rPr>
              <a:t>“THE ONLY USE OF A KNOWLEDGE OF THE PAST IS TO EQUIP US FOR THE PRESENT.”</a:t>
            </a:r>
            <a:r>
              <a:rPr lang="en-US" sz="3200" b="1" i="1" dirty="0" smtClean="0">
                <a:solidFill>
                  <a:srgbClr val="8A0000"/>
                </a:solidFill>
              </a:rPr>
              <a:t> </a:t>
            </a:r>
            <a:endParaRPr lang="en-US" sz="3200" b="1" i="1" dirty="0">
              <a:solidFill>
                <a:srgbClr val="8A0000"/>
              </a:solidFill>
            </a:endParaRPr>
          </a:p>
        </p:txBody>
      </p:sp>
      <p:sp>
        <p:nvSpPr>
          <p:cNvPr id="12" name="TextBox 11"/>
          <p:cNvSpPr txBox="1"/>
          <p:nvPr/>
        </p:nvSpPr>
        <p:spPr>
          <a:xfrm>
            <a:off x="628650" y="6119597"/>
            <a:ext cx="7886700" cy="523220"/>
          </a:xfrm>
          <a:prstGeom prst="rect">
            <a:avLst/>
          </a:prstGeom>
          <a:solidFill>
            <a:schemeClr val="bg1"/>
          </a:solidFill>
          <a:ln>
            <a:solidFill>
              <a:schemeClr val="tx1">
                <a:lumMod val="75000"/>
                <a:lumOff val="25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relaxedInset"/>
          </a:sp3d>
        </p:spPr>
        <p:txBody>
          <a:bodyPr wrap="square" rtlCol="0">
            <a:spAutoFit/>
          </a:bodyPr>
          <a:lstStyle/>
          <a:p>
            <a:pPr algn="r"/>
            <a:r>
              <a:rPr lang="en-US" sz="2800" b="1" i="1" dirty="0" smtClean="0">
                <a:solidFill>
                  <a:srgbClr val="8A0000"/>
                </a:solidFill>
              </a:rPr>
              <a:t>Alfred </a:t>
            </a:r>
            <a:r>
              <a:rPr lang="en-US" sz="2800" b="1" i="1" dirty="0">
                <a:solidFill>
                  <a:srgbClr val="8A0000"/>
                </a:solidFill>
              </a:rPr>
              <a:t>North </a:t>
            </a:r>
            <a:r>
              <a:rPr lang="en-US" sz="2800" b="1" i="1" dirty="0" smtClean="0">
                <a:solidFill>
                  <a:srgbClr val="8A0000"/>
                </a:solidFill>
              </a:rPr>
              <a:t>Whitehead</a:t>
            </a:r>
            <a:endParaRPr lang="en-US" sz="2800" b="1" i="1" dirty="0">
              <a:solidFill>
                <a:srgbClr val="8A0000"/>
              </a:solidFill>
            </a:endParaRPr>
          </a:p>
        </p:txBody>
      </p:sp>
    </p:spTree>
    <p:extLst>
      <p:ext uri="{BB962C8B-B14F-4D97-AF65-F5344CB8AC3E}">
        <p14:creationId xmlns:p14="http://schemas.microsoft.com/office/powerpoint/2010/main" val="1288293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167007"/>
            <a:ext cx="8534400" cy="1342930"/>
          </a:xfrm>
          <a:solidFill>
            <a:srgbClr val="002060"/>
          </a:solidFill>
          <a:scene3d>
            <a:camera prst="orthographicFront"/>
            <a:lightRig rig="threePt" dir="t"/>
          </a:scene3d>
          <a:sp3d>
            <a:bevelT w="152400" h="50800" prst="softRound"/>
          </a:sp3d>
        </p:spPr>
        <p:txBody>
          <a:bodyPr>
            <a:noAutofit/>
          </a:bodyPr>
          <a:lstStyle/>
          <a:p>
            <a:pPr algn="ctr"/>
            <a:r>
              <a:rPr lang="en-US" b="1" dirty="0" smtClean="0">
                <a:solidFill>
                  <a:schemeClr val="bg1"/>
                </a:solidFill>
              </a:rPr>
              <a:t>What should we teach &amp; how much? </a:t>
            </a:r>
            <a:endParaRPr lang="en-US" b="1" dirty="0">
              <a:solidFill>
                <a:schemeClr val="bg1"/>
              </a:solidFill>
            </a:endParaRPr>
          </a:p>
        </p:txBody>
      </p:sp>
      <p:sp>
        <p:nvSpPr>
          <p:cNvPr id="3" name="Content Placeholder 2"/>
          <p:cNvSpPr>
            <a:spLocks noGrp="1"/>
          </p:cNvSpPr>
          <p:nvPr>
            <p:ph idx="1"/>
          </p:nvPr>
        </p:nvSpPr>
        <p:spPr>
          <a:xfrm>
            <a:off x="274320" y="1642745"/>
            <a:ext cx="8534400" cy="4351338"/>
          </a:xfrm>
        </p:spPr>
        <p:txBody>
          <a:bodyPr>
            <a:normAutofit/>
          </a:bodyPr>
          <a:lstStyle/>
          <a:p>
            <a:r>
              <a:rPr lang="en-US" sz="3000" b="1" dirty="0" smtClean="0">
                <a:solidFill>
                  <a:srgbClr val="C00000"/>
                </a:solidFill>
              </a:rPr>
              <a:t>Facts</a:t>
            </a:r>
            <a:r>
              <a:rPr lang="en-US" sz="3000" b="1" dirty="0" smtClean="0">
                <a:solidFill>
                  <a:srgbClr val="0070C0"/>
                </a:solidFill>
              </a:rPr>
              <a:t> </a:t>
            </a:r>
            <a:r>
              <a:rPr lang="en-US" sz="3000" b="1" dirty="0" smtClean="0">
                <a:solidFill>
                  <a:srgbClr val="002060"/>
                </a:solidFill>
              </a:rPr>
              <a:t>that are multiplying exponentially</a:t>
            </a:r>
          </a:p>
          <a:p>
            <a:r>
              <a:rPr lang="en-US" sz="3000" b="1" dirty="0">
                <a:solidFill>
                  <a:srgbClr val="C00000"/>
                </a:solidFill>
              </a:rPr>
              <a:t>Information</a:t>
            </a:r>
            <a:r>
              <a:rPr lang="en-US" sz="3000" b="1" dirty="0">
                <a:solidFill>
                  <a:srgbClr val="0070C0"/>
                </a:solidFill>
              </a:rPr>
              <a:t> </a:t>
            </a:r>
            <a:r>
              <a:rPr lang="en-US" sz="3000" b="1" dirty="0" smtClean="0">
                <a:solidFill>
                  <a:srgbClr val="002060"/>
                </a:solidFill>
              </a:rPr>
              <a:t>that is out-of</a:t>
            </a:r>
            <a:r>
              <a:rPr lang="en-US" sz="3000" b="1" dirty="0">
                <a:solidFill>
                  <a:srgbClr val="002060"/>
                </a:solidFill>
              </a:rPr>
              <a:t>-</a:t>
            </a:r>
            <a:r>
              <a:rPr lang="en-US" sz="3000" b="1" dirty="0" smtClean="0">
                <a:solidFill>
                  <a:srgbClr val="002060"/>
                </a:solidFill>
              </a:rPr>
              <a:t>date even when it is taught</a:t>
            </a:r>
          </a:p>
          <a:p>
            <a:r>
              <a:rPr lang="en-US" sz="3000" b="1" dirty="0">
                <a:solidFill>
                  <a:srgbClr val="C00000"/>
                </a:solidFill>
              </a:rPr>
              <a:t>Thoughts</a:t>
            </a:r>
            <a:r>
              <a:rPr lang="en-US" sz="3000" b="1" dirty="0">
                <a:solidFill>
                  <a:srgbClr val="0070C0"/>
                </a:solidFill>
              </a:rPr>
              <a:t> </a:t>
            </a:r>
            <a:r>
              <a:rPr lang="en-US" sz="3000" b="1" dirty="0" smtClean="0">
                <a:solidFill>
                  <a:srgbClr val="002060"/>
                </a:solidFill>
              </a:rPr>
              <a:t>derived by the correlation of information </a:t>
            </a:r>
          </a:p>
          <a:p>
            <a:r>
              <a:rPr lang="en-US" sz="3000" b="1" dirty="0" smtClean="0">
                <a:solidFill>
                  <a:srgbClr val="C00000"/>
                </a:solidFill>
              </a:rPr>
              <a:t>Ideas</a:t>
            </a:r>
            <a:r>
              <a:rPr lang="en-US" sz="3000" b="1" dirty="0" smtClean="0">
                <a:solidFill>
                  <a:srgbClr val="0070C0"/>
                </a:solidFill>
              </a:rPr>
              <a:t> </a:t>
            </a:r>
            <a:r>
              <a:rPr lang="en-US" sz="3000" b="1" dirty="0" smtClean="0">
                <a:solidFill>
                  <a:srgbClr val="002060"/>
                </a:solidFill>
              </a:rPr>
              <a:t>that relate &amp; integrate thoughts</a:t>
            </a:r>
          </a:p>
          <a:p>
            <a:r>
              <a:rPr lang="en-US" sz="3000" b="1" dirty="0" smtClean="0">
                <a:solidFill>
                  <a:srgbClr val="C00000"/>
                </a:solidFill>
              </a:rPr>
              <a:t>Values</a:t>
            </a:r>
            <a:r>
              <a:rPr lang="en-US" sz="3000" b="1" dirty="0" smtClean="0">
                <a:solidFill>
                  <a:srgbClr val="0070C0"/>
                </a:solidFill>
              </a:rPr>
              <a:t> </a:t>
            </a:r>
            <a:r>
              <a:rPr lang="en-US" sz="3000" b="1" dirty="0" smtClean="0">
                <a:solidFill>
                  <a:srgbClr val="002060"/>
                </a:solidFill>
              </a:rPr>
              <a:t>as principles to guide accomplishment and growth</a:t>
            </a:r>
          </a:p>
          <a:p>
            <a:pPr marL="0" indent="0">
              <a:buNone/>
            </a:pPr>
            <a:endParaRPr lang="en-US" dirty="0" smtClean="0"/>
          </a:p>
          <a:p>
            <a:endParaRPr lang="en-US" dirty="0" smtClean="0"/>
          </a:p>
        </p:txBody>
      </p:sp>
      <p:pic>
        <p:nvPicPr>
          <p:cNvPr id="4" name="Picture 3"/>
          <p:cNvPicPr>
            <a:picLocks noChangeAspect="1"/>
          </p:cNvPicPr>
          <p:nvPr/>
        </p:nvPicPr>
        <p:blipFill>
          <a:blip r:embed="rId3"/>
          <a:stretch>
            <a:fillRect/>
          </a:stretch>
        </p:blipFill>
        <p:spPr>
          <a:xfrm>
            <a:off x="47625" y="5114925"/>
            <a:ext cx="1838325" cy="1376969"/>
          </a:xfrm>
          <a:prstGeom prst="rect">
            <a:avLst/>
          </a:prstGeom>
        </p:spPr>
      </p:pic>
      <p:pic>
        <p:nvPicPr>
          <p:cNvPr id="8" name="Picture 7"/>
          <p:cNvPicPr>
            <a:picLocks noChangeAspect="1"/>
          </p:cNvPicPr>
          <p:nvPr/>
        </p:nvPicPr>
        <p:blipFill>
          <a:blip r:embed="rId4"/>
          <a:stretch>
            <a:fillRect/>
          </a:stretch>
        </p:blipFill>
        <p:spPr>
          <a:xfrm>
            <a:off x="7067906" y="5221411"/>
            <a:ext cx="1874996" cy="1247725"/>
          </a:xfrm>
          <a:prstGeom prst="rect">
            <a:avLst/>
          </a:prstGeom>
        </p:spPr>
      </p:pic>
      <p:pic>
        <p:nvPicPr>
          <p:cNvPr id="9" name="Picture 8"/>
          <p:cNvPicPr>
            <a:picLocks noChangeAspect="1"/>
          </p:cNvPicPr>
          <p:nvPr/>
        </p:nvPicPr>
        <p:blipFill>
          <a:blip r:embed="rId5"/>
          <a:stretch>
            <a:fillRect/>
          </a:stretch>
        </p:blipFill>
        <p:spPr>
          <a:xfrm>
            <a:off x="1646514" y="4982115"/>
            <a:ext cx="1642587" cy="1642587"/>
          </a:xfrm>
          <a:prstGeom prst="rect">
            <a:avLst/>
          </a:prstGeom>
        </p:spPr>
      </p:pic>
      <p:pic>
        <p:nvPicPr>
          <p:cNvPr id="13" name="Picture 12"/>
          <p:cNvPicPr>
            <a:picLocks noChangeAspect="1"/>
          </p:cNvPicPr>
          <p:nvPr/>
        </p:nvPicPr>
        <p:blipFill>
          <a:blip r:embed="rId6"/>
          <a:stretch>
            <a:fillRect/>
          </a:stretch>
        </p:blipFill>
        <p:spPr>
          <a:xfrm>
            <a:off x="5843648" y="5103260"/>
            <a:ext cx="1146210" cy="1400296"/>
          </a:xfrm>
          <a:prstGeom prst="rect">
            <a:avLst/>
          </a:prstGeom>
        </p:spPr>
      </p:pic>
      <p:pic>
        <p:nvPicPr>
          <p:cNvPr id="14" name="Picture 13"/>
          <p:cNvPicPr>
            <a:picLocks noChangeAspect="1"/>
          </p:cNvPicPr>
          <p:nvPr/>
        </p:nvPicPr>
        <p:blipFill>
          <a:blip r:embed="rId7"/>
          <a:stretch>
            <a:fillRect/>
          </a:stretch>
        </p:blipFill>
        <p:spPr>
          <a:xfrm>
            <a:off x="3304341" y="5502373"/>
            <a:ext cx="2400300" cy="685800"/>
          </a:xfrm>
          <a:prstGeom prst="rect">
            <a:avLst/>
          </a:prstGeom>
        </p:spPr>
      </p:pic>
      <p:sp>
        <p:nvSpPr>
          <p:cNvPr id="10" name="TextBox 9"/>
          <p:cNvSpPr txBox="1"/>
          <p:nvPr/>
        </p:nvSpPr>
        <p:spPr>
          <a:xfrm>
            <a:off x="7162800" y="6388099"/>
            <a:ext cx="1748976" cy="369332"/>
          </a:xfrm>
          <a:prstGeom prst="rect">
            <a:avLst/>
          </a:prstGeom>
          <a:noFill/>
        </p:spPr>
        <p:txBody>
          <a:bodyPr wrap="square" rtlCol="0">
            <a:spAutoFit/>
          </a:bodyPr>
          <a:lstStyle/>
          <a:p>
            <a:pPr algn="r"/>
            <a:r>
              <a:rPr lang="en-US" dirty="0" smtClean="0"/>
              <a:t>12</a:t>
            </a:r>
            <a:endParaRPr lang="en-US" dirty="0"/>
          </a:p>
        </p:txBody>
      </p:sp>
    </p:spTree>
    <p:extLst>
      <p:ext uri="{BB962C8B-B14F-4D97-AF65-F5344CB8AC3E}">
        <p14:creationId xmlns:p14="http://schemas.microsoft.com/office/powerpoint/2010/main" val="1587467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327" y="374098"/>
            <a:ext cx="8399345" cy="1104182"/>
          </a:xfrm>
          <a:solidFill>
            <a:srgbClr val="002060"/>
          </a:solidFill>
          <a:ln>
            <a:solidFill>
              <a:srgbClr val="8A0000"/>
            </a:solidFill>
          </a:ln>
          <a:scene3d>
            <a:camera prst="orthographicFront"/>
            <a:lightRig rig="threePt" dir="t"/>
          </a:scene3d>
          <a:sp3d>
            <a:bevelT prst="angle"/>
          </a:sp3d>
        </p:spPr>
        <p:txBody>
          <a:bodyPr>
            <a:normAutofit fontScale="90000"/>
          </a:bodyPr>
          <a:lstStyle/>
          <a:p>
            <a:pPr algn="ctr"/>
            <a:r>
              <a:rPr lang="en-US" b="1" dirty="0" smtClean="0">
                <a:solidFill>
                  <a:schemeClr val="bg1"/>
                </a:solidFill>
              </a:rPr>
              <a:t>What faculties should we be developing?</a:t>
            </a:r>
            <a:endParaRPr lang="en-US" b="1" dirty="0">
              <a:solidFill>
                <a:schemeClr val="bg1"/>
              </a:solidFill>
            </a:endParaRPr>
          </a:p>
        </p:txBody>
      </p:sp>
      <p:pic>
        <p:nvPicPr>
          <p:cNvPr id="4" name="Picture 3"/>
          <p:cNvPicPr>
            <a:picLocks noChangeAspect="1"/>
          </p:cNvPicPr>
          <p:nvPr/>
        </p:nvPicPr>
        <p:blipFill>
          <a:blip r:embed="rId3"/>
          <a:stretch>
            <a:fillRect/>
          </a:stretch>
        </p:blipFill>
        <p:spPr>
          <a:xfrm>
            <a:off x="6820952" y="1539240"/>
            <a:ext cx="1905000" cy="1905000"/>
          </a:xfrm>
          <a:prstGeom prst="rect">
            <a:avLst/>
          </a:prstGeom>
        </p:spPr>
      </p:pic>
      <p:sp>
        <p:nvSpPr>
          <p:cNvPr id="3" name="Content Placeholder 2"/>
          <p:cNvSpPr>
            <a:spLocks noGrp="1"/>
          </p:cNvSpPr>
          <p:nvPr>
            <p:ph idx="1"/>
          </p:nvPr>
        </p:nvSpPr>
        <p:spPr>
          <a:xfrm>
            <a:off x="372327" y="1702872"/>
            <a:ext cx="8634513" cy="5046846"/>
          </a:xfrm>
        </p:spPr>
        <p:txBody>
          <a:bodyPr>
            <a:normAutofit fontScale="92500" lnSpcReduction="10000"/>
          </a:bodyPr>
          <a:lstStyle/>
          <a:p>
            <a:pPr>
              <a:spcBef>
                <a:spcPts val="1800"/>
              </a:spcBef>
              <a:buFont typeface="Wingdings" panose="05000000000000000000" pitchFamily="2" charset="2"/>
              <a:buChar char="§"/>
            </a:pPr>
            <a:r>
              <a:rPr lang="en-US" sz="3800" b="1" dirty="0" smtClean="0">
                <a:solidFill>
                  <a:srgbClr val="002060"/>
                </a:solidFill>
                <a:latin typeface="Arial Narrow" panose="020B0606020202030204" pitchFamily="34" charset="0"/>
              </a:rPr>
              <a:t>Memorization</a:t>
            </a:r>
          </a:p>
          <a:p>
            <a:pPr>
              <a:buFont typeface="Wingdings" panose="05000000000000000000" pitchFamily="2" charset="2"/>
              <a:buChar char="§"/>
            </a:pPr>
            <a:r>
              <a:rPr lang="en-US" sz="3800" b="1" dirty="0" smtClean="0">
                <a:solidFill>
                  <a:srgbClr val="002060"/>
                </a:solidFill>
                <a:latin typeface="Arial Narrow" panose="020B0606020202030204" pitchFamily="34" charset="0"/>
              </a:rPr>
              <a:t>Observation </a:t>
            </a:r>
          </a:p>
          <a:p>
            <a:pPr>
              <a:buFont typeface="Wingdings" panose="05000000000000000000" pitchFamily="2" charset="2"/>
              <a:buChar char="§"/>
            </a:pPr>
            <a:r>
              <a:rPr lang="en-US" sz="3800" b="1" dirty="0" smtClean="0">
                <a:solidFill>
                  <a:srgbClr val="002060"/>
                </a:solidFill>
                <a:latin typeface="Arial Narrow" panose="020B0606020202030204" pitchFamily="34" charset="0"/>
              </a:rPr>
              <a:t>Multi-sensory capacities for learning</a:t>
            </a:r>
          </a:p>
          <a:p>
            <a:pPr>
              <a:buFont typeface="Wingdings" panose="05000000000000000000" pitchFamily="2" charset="2"/>
              <a:buChar char="§"/>
            </a:pPr>
            <a:r>
              <a:rPr lang="en-US" sz="3800" b="1" dirty="0" smtClean="0">
                <a:solidFill>
                  <a:srgbClr val="002060"/>
                </a:solidFill>
                <a:latin typeface="Arial Narrow" panose="020B0606020202030204" pitchFamily="34" charset="0"/>
              </a:rPr>
              <a:t>Multiple </a:t>
            </a:r>
            <a:r>
              <a:rPr lang="en-US" sz="3800" b="1" dirty="0" smtClean="0">
                <a:solidFill>
                  <a:srgbClr val="002060"/>
                </a:solidFill>
                <a:latin typeface="Arial Narrow" panose="020B0606020202030204" pitchFamily="34" charset="0"/>
              </a:rPr>
              <a:t>intelligences</a:t>
            </a:r>
          </a:p>
          <a:p>
            <a:pPr>
              <a:buFont typeface="Wingdings" panose="05000000000000000000" pitchFamily="2" charset="2"/>
              <a:buChar char="§"/>
            </a:pPr>
            <a:r>
              <a:rPr lang="en-US" sz="3800" b="1" dirty="0" smtClean="0">
                <a:solidFill>
                  <a:srgbClr val="002060"/>
                </a:solidFill>
                <a:latin typeface="Arial Narrow" panose="020B0606020202030204" pitchFamily="34" charset="0"/>
              </a:rPr>
              <a:t>Analytic thinking </a:t>
            </a:r>
          </a:p>
          <a:p>
            <a:pPr>
              <a:buFont typeface="Wingdings" panose="05000000000000000000" pitchFamily="2" charset="2"/>
              <a:buChar char="§"/>
            </a:pPr>
            <a:r>
              <a:rPr lang="en-US" sz="3800" b="1" dirty="0" smtClean="0">
                <a:solidFill>
                  <a:srgbClr val="002060"/>
                </a:solidFill>
                <a:latin typeface="Arial Narrow" panose="020B0606020202030204" pitchFamily="34" charset="0"/>
              </a:rPr>
              <a:t>Independent thinking</a:t>
            </a:r>
          </a:p>
          <a:p>
            <a:pPr>
              <a:buFont typeface="Wingdings" panose="05000000000000000000" pitchFamily="2" charset="2"/>
              <a:buChar char="§"/>
            </a:pPr>
            <a:r>
              <a:rPr lang="en-US" sz="3800" b="1" dirty="0" smtClean="0">
                <a:solidFill>
                  <a:srgbClr val="002060"/>
                </a:solidFill>
                <a:latin typeface="Arial Narrow" panose="020B0606020202030204" pitchFamily="34" charset="0"/>
              </a:rPr>
              <a:t>Imagination</a:t>
            </a:r>
          </a:p>
          <a:p>
            <a:pPr>
              <a:buFont typeface="Wingdings" panose="05000000000000000000" pitchFamily="2" charset="2"/>
              <a:buChar char="§"/>
            </a:pPr>
            <a:r>
              <a:rPr lang="en-US" sz="3800" b="1" dirty="0" smtClean="0">
                <a:solidFill>
                  <a:srgbClr val="002060"/>
                </a:solidFill>
                <a:latin typeface="Arial Narrow" panose="020B0606020202030204" pitchFamily="34" charset="0"/>
              </a:rPr>
              <a:t>Synthetic, holistic thinking</a:t>
            </a:r>
            <a:endParaRPr lang="en-US" sz="3800" b="1" dirty="0" smtClean="0">
              <a:solidFill>
                <a:srgbClr val="002060"/>
              </a:solidFill>
              <a:latin typeface="Arial Narrow" panose="020B0606020202030204" pitchFamily="34" charset="0"/>
            </a:endParaRPr>
          </a:p>
          <a:p>
            <a:pPr>
              <a:buFont typeface="Wingdings" panose="05000000000000000000" pitchFamily="2" charset="2"/>
              <a:buChar char="§"/>
            </a:pPr>
            <a:r>
              <a:rPr lang="en-US" sz="3800" b="1" dirty="0" smtClean="0">
                <a:solidFill>
                  <a:srgbClr val="002060"/>
                </a:solidFill>
                <a:latin typeface="Arial Narrow" panose="020B0606020202030204" pitchFamily="34" charset="0"/>
              </a:rPr>
              <a:t>Integrated thinking</a:t>
            </a:r>
          </a:p>
          <a:p>
            <a:endParaRPr lang="en-US" dirty="0"/>
          </a:p>
        </p:txBody>
      </p:sp>
    </p:spTree>
    <p:extLst>
      <p:ext uri="{BB962C8B-B14F-4D97-AF65-F5344CB8AC3E}">
        <p14:creationId xmlns:p14="http://schemas.microsoft.com/office/powerpoint/2010/main" val="486771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2400</TotalTime>
  <Words>1082</Words>
  <Application>Microsoft Office PowerPoint</Application>
  <PresentationFormat>On-screen Show (4:3)</PresentationFormat>
  <Paragraphs>144</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Narrow</vt:lpstr>
      <vt:lpstr>Calibri</vt:lpstr>
      <vt:lpstr>Calibri Light</vt:lpstr>
      <vt:lpstr>Courier New</vt:lpstr>
      <vt:lpstr>Wingdings</vt:lpstr>
      <vt:lpstr>Office Theme</vt:lpstr>
      <vt:lpstr>Education for Warp Speed: Anticipating the Future</vt:lpstr>
      <vt:lpstr>Education abridges time</vt:lpstr>
      <vt:lpstr>Conservative &amp; Progressive Attributes</vt:lpstr>
      <vt:lpstr>PowerPoint Presentation</vt:lpstr>
      <vt:lpstr>Accelerating Social &amp; Technological Trends</vt:lpstr>
      <vt:lpstr>Recent Trends in Education </vt:lpstr>
      <vt:lpstr>What is our time-frame?</vt:lpstr>
      <vt:lpstr>What should we teach &amp; how much? </vt:lpstr>
      <vt:lpstr>What faculties should we be developing?</vt:lpstr>
      <vt:lpstr>Creative Thinking</vt:lpstr>
      <vt:lpstr>Types of Thinking </vt:lpstr>
      <vt:lpstr> Deep Thinking  </vt:lpstr>
      <vt:lpstr>Reconciling Contradictions</vt:lpstr>
      <vt:lpstr>New Paradigm in Education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Garry Jacobs</dc:creator>
  <cp:lastModifiedBy>Garry Jacobs</cp:lastModifiedBy>
  <cp:revision>118</cp:revision>
  <cp:lastPrinted>2015-09-05T09:39:05Z</cp:lastPrinted>
  <dcterms:created xsi:type="dcterms:W3CDTF">2015-09-05T09:32:22Z</dcterms:created>
  <dcterms:modified xsi:type="dcterms:W3CDTF">2015-11-06T09:37:05Z</dcterms:modified>
</cp:coreProperties>
</file>