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0" r:id="rId3"/>
    <p:sldId id="295" r:id="rId4"/>
    <p:sldId id="286" r:id="rId5"/>
    <p:sldId id="299" r:id="rId6"/>
    <p:sldId id="296" r:id="rId7"/>
    <p:sldId id="297" r:id="rId8"/>
    <p:sldId id="276" r:id="rId9"/>
    <p:sldId id="288" r:id="rId10"/>
    <p:sldId id="280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64751" autoAdjust="0"/>
  </p:normalViewPr>
  <p:slideViewPr>
    <p:cSldViewPr>
      <p:cViewPr varScale="1">
        <p:scale>
          <a:sx n="42" d="100"/>
          <a:sy n="42" d="100"/>
        </p:scale>
        <p:origin x="123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EFC89-42CB-42F0-9ECC-817353B7153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A5308-F118-477A-8CB4-F0F21F551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68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A1632-096C-4510-86E2-D0F66DC481CF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E4AC8-25B8-47F0-965C-1A0BF38E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8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E4AC8-25B8-47F0-965C-1A0BF38E85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59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E4AC8-25B8-47F0-965C-1A0BF38E85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76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Power of an idea</a:t>
            </a:r>
            <a:r>
              <a:rPr lang="en-US" baseline="0" dirty="0" smtClean="0"/>
              <a:t> – FDR and Banking Crisis of 1933</a:t>
            </a:r>
          </a:p>
          <a:p>
            <a:pPr marL="228600" indent="-228600">
              <a:buAutoNum type="arabicPeriod"/>
            </a:pPr>
            <a:r>
              <a:rPr lang="en-US" dirty="0" smtClean="0"/>
              <a:t>Aspirations</a:t>
            </a:r>
            <a:r>
              <a:rPr lang="en-US" baseline="0" dirty="0" smtClean="0"/>
              <a:t> </a:t>
            </a:r>
          </a:p>
          <a:p>
            <a:pPr marL="685800" lvl="1" indent="-228600">
              <a:buAutoNum type="arabicPeriod"/>
            </a:pPr>
            <a:r>
              <a:rPr lang="en-US" dirty="0" smtClean="0"/>
              <a:t>Revolution</a:t>
            </a:r>
            <a:r>
              <a:rPr lang="en-US" baseline="0" dirty="0" smtClean="0"/>
              <a:t> of rising expectations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Indian Freedom 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German unification</a:t>
            </a:r>
          </a:p>
          <a:p>
            <a:pPr marL="228600" lvl="0" indent="-228600">
              <a:buAutoNum type="arabicPeriod"/>
            </a:pPr>
            <a:r>
              <a:rPr lang="en-US" baseline="0" dirty="0" smtClean="0"/>
              <a:t>Expectation 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Dow 30,000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Dot Com bubble 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2008 subprime bubble</a:t>
            </a:r>
          </a:p>
          <a:p>
            <a:pPr marL="228600" lvl="0" indent="-228600">
              <a:buAutoNum type="arabicPeriod"/>
            </a:pPr>
            <a:r>
              <a:rPr lang="en-US" baseline="0" dirty="0" smtClean="0"/>
              <a:t>Imagination &amp; Vision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EU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Steve Jobs and the Mac</a:t>
            </a:r>
          </a:p>
          <a:p>
            <a:pPr marL="228600" lvl="0" indent="-228600">
              <a:buAutoNum type="arabicPeriod"/>
            </a:pPr>
            <a:r>
              <a:rPr lang="en-US" baseline="0" dirty="0" smtClean="0"/>
              <a:t>Fear 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Nuclear Arms Race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Churchill and German remilitarization in 1930s</a:t>
            </a:r>
          </a:p>
          <a:p>
            <a:pPr marL="228600" lvl="0" indent="-228600">
              <a:buAutoNum type="arabicPeriod"/>
            </a:pPr>
            <a:endParaRPr lang="en-US" baseline="0" dirty="0" smtClean="0"/>
          </a:p>
          <a:p>
            <a:pPr marL="685800" lvl="1" indent="-228600"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E4AC8-25B8-47F0-965C-1A0BF38E85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35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What is a value? – freedom, equality,</a:t>
            </a:r>
            <a:r>
              <a:rPr lang="en-US" baseline="0" dirty="0" smtClean="0"/>
              <a:t> human rights, unity – Lincoln 1961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American Civil War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Declaration of Independence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Woman’s suffrage</a:t>
            </a: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Indian</a:t>
            </a:r>
            <a:r>
              <a:rPr lang="en-US" baseline="0" dirty="0" smtClean="0"/>
              <a:t> Freedom Movement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American Civil Rights Movement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Anti-apartheid</a:t>
            </a:r>
          </a:p>
          <a:p>
            <a:pPr marL="228600" indent="-228600">
              <a:buFont typeface="+mj-lt"/>
              <a:buAutoNum type="arabicPeriod"/>
            </a:pP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E4AC8-25B8-47F0-965C-1A0BF38E85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35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During the American</a:t>
            </a:r>
            <a:r>
              <a:rPr lang="en-US" baseline="0" dirty="0" smtClean="0"/>
              <a:t> Civil War, </a:t>
            </a:r>
            <a:r>
              <a:rPr lang="en-US" dirty="0" smtClean="0"/>
              <a:t>the South was clinging to ideas and vested interests of a way of life already discredited by most of the world</a:t>
            </a:r>
          </a:p>
          <a:p>
            <a:r>
              <a:rPr lang="en-US" dirty="0" smtClean="0"/>
              <a:t>The North</a:t>
            </a:r>
            <a:r>
              <a:rPr lang="en-US" baseline="0" dirty="0" smtClean="0"/>
              <a:t> </a:t>
            </a:r>
            <a:r>
              <a:rPr lang="en-US" dirty="0" smtClean="0"/>
              <a:t>was the notion of a truly free democratic society where all men are created equal and the anticipation of the country’s future destiny to expand across the entire continent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E4AC8-25B8-47F0-965C-1A0BF38E85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9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Lincoln</a:t>
            </a:r>
          </a:p>
          <a:p>
            <a:r>
              <a:rPr lang="en-US" dirty="0" smtClean="0"/>
              <a:t>Gandhi</a:t>
            </a:r>
          </a:p>
          <a:p>
            <a:r>
              <a:rPr lang="en-US" dirty="0" smtClean="0"/>
              <a:t>King</a:t>
            </a:r>
          </a:p>
          <a:p>
            <a:r>
              <a:rPr lang="en-US" dirty="0" smtClean="0"/>
              <a:t>Mandela</a:t>
            </a:r>
          </a:p>
          <a:p>
            <a:r>
              <a:rPr lang="en-US" dirty="0" smtClean="0"/>
              <a:t>Steve Jobs</a:t>
            </a:r>
          </a:p>
          <a:p>
            <a:r>
              <a:rPr lang="en-US" dirty="0" smtClean="0"/>
              <a:t>Elon Musk</a:t>
            </a:r>
          </a:p>
          <a:p>
            <a:r>
              <a:rPr lang="en-US" dirty="0" smtClean="0"/>
              <a:t>Mark Zuckerberg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E4AC8-25B8-47F0-965C-1A0BF38E85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78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E4AC8-25B8-47F0-965C-1A0BF38E85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83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E4AC8-25B8-47F0-965C-1A0BF38E85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6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776-74A7-4DCE-81C6-E6CA9E5EC616}" type="datetime1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6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F38C-0D97-4324-AF56-EFFFBD408D06}" type="datetime1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6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B18C-2F0E-44F0-85F3-F0A50A85E98D}" type="datetime1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7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DED-5ED2-4261-B504-64CD9D0439C0}" type="datetime1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fld id="{C253AE47-8797-4952-971E-FCE26132EE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8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6D-4A07-4E6A-A302-016A13B458BE}" type="datetime1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1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14CA-C736-4E5D-897B-AB931C3B1F21}" type="datetime1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91545-9365-496F-B72F-A3D882A4040D}" type="datetime1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2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B1-59B0-48B4-82B5-3F0B39A98242}" type="datetime1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4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203D-5EE6-4682-ABD6-1F70031A9A4E}" type="datetime1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4A7D-E8F5-4F94-9C64-1FE77EEE1DB9}" type="datetime1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7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1F077-B988-4EA0-8144-839759BF4399}" type="datetime1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4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BA179-8E70-406A-870F-ED82EE1D67CA}" type="datetime1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28645-2A62-4385-8ECC-6086EEB38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6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8645-2A62-4385-8ECC-6086EEB38E5E}" type="slidenum">
              <a:rPr lang="en-US" smtClean="0"/>
              <a:t>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94805" y="152400"/>
            <a:ext cx="8696795" cy="1423528"/>
            <a:chOff x="243347" y="292076"/>
            <a:chExt cx="8696795" cy="1423528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347" y="292076"/>
              <a:ext cx="1423528" cy="1423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43800" y="292077"/>
              <a:ext cx="1396342" cy="14235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itle 3"/>
          <p:cNvSpPr txBox="1">
            <a:spLocks/>
          </p:cNvSpPr>
          <p:nvPr/>
        </p:nvSpPr>
        <p:spPr>
          <a:xfrm>
            <a:off x="318675" y="1714992"/>
            <a:ext cx="8566823" cy="2204652"/>
          </a:xfrm>
          <a:prstGeom prst="rect">
            <a:avLst/>
          </a:prstGeom>
          <a:solidFill>
            <a:schemeClr val="tx2"/>
          </a:solidFill>
          <a:effectLst>
            <a:reflection blurRad="6350" stA="52000" endA="300" endPos="35000" dir="5400000" sy="-100000" algn="bl" rotWithShape="0"/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Anticipation as a Deep Driver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in the Social Sciences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ubtitle 14"/>
          <p:cNvSpPr txBox="1">
            <a:spLocks/>
          </p:cNvSpPr>
          <p:nvPr/>
        </p:nvSpPr>
        <p:spPr>
          <a:xfrm>
            <a:off x="228600" y="4191000"/>
            <a:ext cx="8360227" cy="2049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By Garry Jacobs </a:t>
            </a:r>
          </a:p>
          <a:p>
            <a:pPr algn="r"/>
            <a:r>
              <a:rPr lang="en-US" b="1" dirty="0" smtClean="0">
                <a:solidFill>
                  <a:srgbClr val="002060"/>
                </a:solidFill>
              </a:rPr>
              <a:t>CEO, World Academy of Art &amp; Science</a:t>
            </a:r>
          </a:p>
          <a:p>
            <a:pPr algn="r"/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/>
              <a:t>Conference on Anticipation, Trento – Nov. 5-7, 2015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46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/>
              <a:t>The social macrocosm</a:t>
            </a:r>
          </a:p>
          <a:p>
            <a:r>
              <a:rPr lang="en-US" dirty="0" smtClean="0"/>
              <a:t>Multidimensional network of relationships</a:t>
            </a:r>
          </a:p>
          <a:p>
            <a:r>
              <a:rPr lang="en-US" dirty="0" smtClean="0"/>
              <a:t>Complex</a:t>
            </a:r>
            <a:r>
              <a:rPr lang="en-US" dirty="0"/>
              <a:t>, conscious living organism </a:t>
            </a:r>
          </a:p>
          <a:p>
            <a:r>
              <a:rPr lang="en-US" dirty="0" smtClean="0"/>
              <a:t>More </a:t>
            </a:r>
            <a:r>
              <a:rPr lang="en-US" dirty="0"/>
              <a:t>than the sum of its parts (people)</a:t>
            </a:r>
          </a:p>
          <a:p>
            <a:r>
              <a:rPr lang="en-US" dirty="0"/>
              <a:t>Has its own subconscious will and aspirations </a:t>
            </a:r>
          </a:p>
          <a:p>
            <a:r>
              <a:rPr lang="en-US" dirty="0" smtClean="0"/>
              <a:t>Individual and Collective are complementary and inseparable components of the social whole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8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7150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Mechanistic, reductionist, materialistic, compartmentalized social theory is inadequate to deal with the multi-dimensional complexity of social events and outcomes.</a:t>
            </a:r>
          </a:p>
          <a:p>
            <a:pPr>
              <a:spcBef>
                <a:spcPts val="1200"/>
              </a:spcBef>
            </a:pPr>
            <a:r>
              <a:rPr lang="en-US" dirty="0"/>
              <a:t>Social science needs to unpack the significant characteristics that differentiate physical, biological and social systems.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An </a:t>
            </a:r>
            <a:r>
              <a:rPr lang="en-US" dirty="0"/>
              <a:t>effective science of society would necessarily have to transcend disciplinary boundaries to identify principles &amp; processes fundamental to all fields and forms of social activity, change, development and evolution. </a:t>
            </a:r>
          </a:p>
          <a:p>
            <a:pPr>
              <a:spcBef>
                <a:spcPts val="1200"/>
              </a:spcBef>
            </a:pPr>
            <a:r>
              <a:rPr lang="en-US" dirty="0"/>
              <a:t>Consciousness and choice </a:t>
            </a:r>
            <a:r>
              <a:rPr lang="en-US" dirty="0" smtClean="0"/>
              <a:t>are  </a:t>
            </a:r>
            <a:r>
              <a:rPr lang="en-US" dirty="0"/>
              <a:t>primary determinates of future outcomes. Among them, perception of the present and anticipation of the future </a:t>
            </a:r>
            <a:r>
              <a:rPr lang="en-US" dirty="0" smtClean="0"/>
              <a:t>are powerful </a:t>
            </a:r>
            <a:r>
              <a:rPr lang="en-US" dirty="0"/>
              <a:t>drivers.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Characteristics of the Natural Sciences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Mechanistic – subject to immutable, laws of Nature</a:t>
            </a:r>
          </a:p>
          <a:p>
            <a:pPr lvl="0"/>
            <a:r>
              <a:rPr lang="en-US" dirty="0"/>
              <a:t>Complexity can be rendered mathematically</a:t>
            </a:r>
          </a:p>
          <a:p>
            <a:pPr lvl="0"/>
            <a:r>
              <a:rPr lang="en-US" dirty="0"/>
              <a:t>Disciplines are interdependent and integrated </a:t>
            </a:r>
          </a:p>
          <a:p>
            <a:pPr lvl="0"/>
            <a:r>
              <a:rPr lang="en-US" dirty="0"/>
              <a:t>A hierarchy of shared premises and fundamental principles </a:t>
            </a:r>
          </a:p>
          <a:p>
            <a:pPr lvl="0"/>
            <a:r>
              <a:rPr lang="en-US" dirty="0"/>
              <a:t>Interdisciplinarity and trans-</a:t>
            </a:r>
            <a:r>
              <a:rPr lang="en-US" dirty="0" err="1"/>
              <a:t>disciplinarity</a:t>
            </a:r>
            <a:r>
              <a:rPr lang="en-US" dirty="0"/>
              <a:t> are inherent </a:t>
            </a:r>
          </a:p>
          <a:p>
            <a:pPr lvl="0"/>
            <a:r>
              <a:rPr lang="en-US" dirty="0"/>
              <a:t>Objective concept of reality ignores the subjective dimension </a:t>
            </a:r>
          </a:p>
          <a:p>
            <a:pPr lvl="0"/>
            <a:r>
              <a:rPr lang="en-US" dirty="0"/>
              <a:t>Study of the collective ignores individual differences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/>
              <a:t>Deterministic concept of causality based on past events and present circumstances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the Social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Influences by phenomenal success of the natural sciences </a:t>
            </a:r>
          </a:p>
          <a:p>
            <a:pPr lvl="0"/>
            <a:r>
              <a:rPr lang="en-US" dirty="0"/>
              <a:t>Laws are human-made and subject to change</a:t>
            </a:r>
          </a:p>
          <a:p>
            <a:pPr lvl="0"/>
            <a:r>
              <a:rPr lang="en-US" dirty="0"/>
              <a:t>Complexity is too great to be rendered mathematically</a:t>
            </a:r>
          </a:p>
          <a:p>
            <a:pPr lvl="0"/>
            <a:r>
              <a:rPr lang="en-US" dirty="0"/>
              <a:t>Disciplines are fragmented, autonomous, almost unrelated</a:t>
            </a:r>
          </a:p>
          <a:p>
            <a:pPr lvl="0"/>
            <a:r>
              <a:rPr lang="en-US" dirty="0"/>
              <a:t>Subjective view of reality cannot be minimized </a:t>
            </a:r>
          </a:p>
          <a:p>
            <a:pPr lvl="0"/>
            <a:r>
              <a:rPr lang="en-US" dirty="0"/>
              <a:t>Consciousness is the creator not mechanical Nature</a:t>
            </a:r>
          </a:p>
          <a:p>
            <a:pPr lvl="0"/>
            <a:r>
              <a:rPr lang="en-US" dirty="0"/>
              <a:t>Unique individual can alter the entire collective</a:t>
            </a:r>
          </a:p>
          <a:p>
            <a:pPr lvl="0"/>
            <a:r>
              <a:rPr lang="en-US" dirty="0"/>
              <a:t>Perceptions of the future have immense impact on outcomes.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Unanswered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8547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is the common basis and nature of the relationship between the social sciences?</a:t>
            </a:r>
          </a:p>
          <a:p>
            <a:r>
              <a:rPr lang="en-US" dirty="0" smtClean="0"/>
              <a:t>What </a:t>
            </a:r>
            <a:r>
              <a:rPr lang="en-US" dirty="0"/>
              <a:t>is the proper place of the individual in a science of society?</a:t>
            </a:r>
          </a:p>
          <a:p>
            <a:r>
              <a:rPr lang="en-US" dirty="0" smtClean="0"/>
              <a:t>What </a:t>
            </a:r>
            <a:r>
              <a:rPr lang="en-US" dirty="0"/>
              <a:t>are the fundamental principles common to all forms and fields of human behavior?</a:t>
            </a:r>
          </a:p>
          <a:p>
            <a:r>
              <a:rPr lang="en-US" dirty="0" smtClean="0"/>
              <a:t>What is the legitimate place of the subjective experience of reality in social science?</a:t>
            </a:r>
          </a:p>
          <a:p>
            <a:r>
              <a:rPr lang="en-US" dirty="0" smtClean="0"/>
              <a:t>What </a:t>
            </a:r>
            <a:r>
              <a:rPr lang="en-US" dirty="0"/>
              <a:t>is the role of consciousness, aspirations, ideas, values, attitudes and choice?</a:t>
            </a:r>
          </a:p>
          <a:p>
            <a:r>
              <a:rPr lang="en-US" dirty="0" smtClean="0"/>
              <a:t>What is the nature of causality in the social sciences?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3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Fundamental principles of social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Ideas, Beliefs</a:t>
            </a:r>
            <a:r>
              <a:rPr lang="en-US" smtClean="0"/>
              <a:t>, Values</a:t>
            </a:r>
            <a:endParaRPr lang="en-US" dirty="0" smtClean="0"/>
          </a:p>
          <a:p>
            <a:pPr lvl="0"/>
            <a:r>
              <a:rPr lang="en-US" dirty="0" smtClean="0"/>
              <a:t>Organization</a:t>
            </a:r>
          </a:p>
          <a:p>
            <a:pPr lvl="0"/>
            <a:r>
              <a:rPr lang="en-US" dirty="0" smtClean="0"/>
              <a:t>Skill</a:t>
            </a:r>
          </a:p>
          <a:p>
            <a:pPr lvl="0"/>
            <a:r>
              <a:rPr lang="en-US" dirty="0" smtClean="0"/>
              <a:t>Social energy</a:t>
            </a:r>
          </a:p>
          <a:p>
            <a:pPr lvl="0"/>
            <a:r>
              <a:rPr lang="en-US" dirty="0" smtClean="0"/>
              <a:t>Social power </a:t>
            </a:r>
          </a:p>
          <a:p>
            <a:r>
              <a:rPr lang="en-US" dirty="0" smtClean="0"/>
              <a:t>Anticipation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5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Future is an attractor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</a:p>
          <a:p>
            <a:r>
              <a:rPr lang="en-US" dirty="0" smtClean="0"/>
              <a:t>Aspirations</a:t>
            </a:r>
          </a:p>
          <a:p>
            <a:r>
              <a:rPr lang="en-US" dirty="0" smtClean="0"/>
              <a:t>Expectations</a:t>
            </a:r>
          </a:p>
          <a:p>
            <a:r>
              <a:rPr lang="en-US" dirty="0" smtClean="0"/>
              <a:t>Imagination</a:t>
            </a:r>
          </a:p>
          <a:p>
            <a:r>
              <a:rPr lang="en-US" dirty="0" smtClean="0"/>
              <a:t>Fears</a:t>
            </a:r>
          </a:p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35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as Deep Drivers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/>
              <a:t>Values are aspirations for perfection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/>
              <a:t>History follows the evolutionary line of emerging social values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vs.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Extrapolation from the past fails when the principle determinates are attractors from the future toward which individuals and society are moving with anticipation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3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Microcosm of the collective</a:t>
            </a:r>
          </a:p>
          <a:p>
            <a:r>
              <a:rPr lang="en-US" dirty="0" smtClean="0"/>
              <a:t>Complex, conscious organism</a:t>
            </a:r>
          </a:p>
          <a:p>
            <a:r>
              <a:rPr lang="en-US" dirty="0" smtClean="0"/>
              <a:t>Conscious representative of the collective</a:t>
            </a:r>
          </a:p>
          <a:p>
            <a:r>
              <a:rPr lang="en-US" dirty="0" smtClean="0"/>
              <a:t>Pioneer and catalyst for social evolution</a:t>
            </a:r>
          </a:p>
          <a:p>
            <a:r>
              <a:rPr lang="en-US" dirty="0" smtClean="0"/>
              <a:t>Occupies </a:t>
            </a:r>
            <a:r>
              <a:rPr lang="en-US" dirty="0"/>
              <a:t>a unique position in society as both determinate and </a:t>
            </a:r>
            <a:r>
              <a:rPr lang="en-US" dirty="0" smtClean="0"/>
              <a:t>determination</a:t>
            </a:r>
          </a:p>
          <a:p>
            <a:r>
              <a:rPr lang="en-US" dirty="0" smtClean="0"/>
              <a:t>Cannot be reduced to that of a mere statistic. </a:t>
            </a:r>
          </a:p>
          <a:p>
            <a:r>
              <a:rPr lang="en-US" dirty="0" smtClean="0"/>
              <a:t>The creative source of values, ideas, aspirations</a:t>
            </a:r>
          </a:p>
          <a:p>
            <a:r>
              <a:rPr lang="en-US" dirty="0" smtClean="0"/>
              <a:t>One individual has the power to change the world.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AE47-8797-4952-971E-FCE26132EE0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0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2972</TotalTime>
  <Words>688</Words>
  <Application>Microsoft Office PowerPoint</Application>
  <PresentationFormat>On-screen Show (4:3)</PresentationFormat>
  <Paragraphs>122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Characteristics of the Natural Sciences </vt:lpstr>
      <vt:lpstr>Characteristics of the Social Sciences</vt:lpstr>
      <vt:lpstr>Unanswered Questions</vt:lpstr>
      <vt:lpstr>Fundamental principles of social sciences</vt:lpstr>
      <vt:lpstr>Future is an attractor</vt:lpstr>
      <vt:lpstr>Values as Deep Drivers</vt:lpstr>
      <vt:lpstr>Past vs. Future</vt:lpstr>
      <vt:lpstr>Individual</vt:lpstr>
      <vt:lpstr>Society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Jacobs</dc:creator>
  <cp:lastModifiedBy>Garry Jacobs</cp:lastModifiedBy>
  <cp:revision>99</cp:revision>
  <dcterms:created xsi:type="dcterms:W3CDTF">2013-08-25T11:19:32Z</dcterms:created>
  <dcterms:modified xsi:type="dcterms:W3CDTF">2015-11-03T09:49:02Z</dcterms:modified>
</cp:coreProperties>
</file>