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x-none"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5D93D4F3-247D-4310-9E03-BEAF73E2BAB4}" type="datetimeFigureOut">
              <a:t>11/3/2015</a:t>
            </a:fld>
            <a:endParaRPr lang="x-none"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x-none"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5AE030D0-16F1-45DC-8D4D-8E7E12EA82BF}" type="slidenum">
              <a:t>‹#›</a:t>
            </a:fld>
            <a:endParaRPr lang="x-none" sz="1200">
              <a:latin typeface="Arial" pitchFamily="18"/>
              <a:ea typeface="Microsoft YaHei" pitchFamily="2"/>
              <a:cs typeface="Mangal" pitchFamily="2"/>
            </a:endParaRPr>
          </a:p>
        </p:txBody>
      </p:sp>
    </p:spTree>
    <p:extLst>
      <p:ext uri="{BB962C8B-B14F-4D97-AF65-F5344CB8AC3E}">
        <p14:creationId xmlns:p14="http://schemas.microsoft.com/office/powerpoint/2010/main" val="188220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x-none" sz="1400" kern="1200">
                <a:latin typeface="Times New Roman" pitchFamily="18"/>
                <a:ea typeface="Lucida Sans Unicode" pitchFamily="2"/>
                <a:cs typeface="Tahoma" pitchFamily="2"/>
              </a:defRPr>
            </a:lvl1pPr>
          </a:lstStyle>
          <a:p>
            <a:pPr lvl="0"/>
            <a:endParaRPr lang="x-none"/>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x-none" sz="1400" kern="1200">
                <a:latin typeface="Times New Roman" pitchFamily="18"/>
                <a:ea typeface="Lucida Sans Unicode" pitchFamily="2"/>
                <a:cs typeface="Tahoma" pitchFamily="2"/>
              </a:defRPr>
            </a:lvl1pPr>
          </a:lstStyle>
          <a:p>
            <a:pPr lvl="0"/>
            <a:fld id="{8B21D192-7D7D-406F-BABD-FA57DE857C3E}" type="datetimeFigureOut">
              <a:t>11/3/2015</a:t>
            </a:fld>
            <a:endParaRPr lang="x-none"/>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x-none" sz="1400" kern="1200">
                <a:latin typeface="Times New Roman" pitchFamily="18"/>
                <a:ea typeface="Lucida Sans Unicode" pitchFamily="2"/>
                <a:cs typeface="Tahoma" pitchFamily="2"/>
              </a:defRPr>
            </a:lvl1pPr>
          </a:lstStyle>
          <a:p>
            <a:pPr lvl="0"/>
            <a:endParaRPr lang="x-none"/>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x-none" sz="1400" kern="1200">
                <a:latin typeface="Times New Roman" pitchFamily="18"/>
                <a:ea typeface="Lucida Sans Unicode" pitchFamily="2"/>
                <a:cs typeface="Tahoma" pitchFamily="2"/>
              </a:defRPr>
            </a:lvl1pPr>
          </a:lstStyle>
          <a:p>
            <a:pPr lvl="0"/>
            <a:fld id="{6EE0CDA9-05C4-46DF-8D92-DBF12F9D13F2}" type="slidenum">
              <a:t>‹#›</a:t>
            </a:fld>
            <a:endParaRPr lang="x-none"/>
          </a:p>
        </p:txBody>
      </p:sp>
    </p:spTree>
    <p:extLst>
      <p:ext uri="{BB962C8B-B14F-4D97-AF65-F5344CB8AC3E}">
        <p14:creationId xmlns:p14="http://schemas.microsoft.com/office/powerpoint/2010/main" val="1873036699"/>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x-none"/>
          </a:p>
        </p:txBody>
      </p:sp>
      <p:sp>
        <p:nvSpPr>
          <p:cNvPr id="4" name="Slide Number Placeholder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DAECB260-B0AF-4B27-A906-941498E13233}" type="slidenum">
              <a:t>1</a:t>
            </a:fld>
            <a:endParaRPr lang="x-none" sz="1800">
              <a:solidFill>
                <a:srgbClr val="000000"/>
              </a:solidFill>
              <a:latin typeface="Calibri" pitchFamily="34"/>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2A06EB0B-BD6E-42BD-B6AA-34F2F3FB76B3}" type="slidenum">
              <a:t>‹#›</a:t>
            </a:fld>
            <a:endParaRPr lang="x-none"/>
          </a:p>
        </p:txBody>
      </p:sp>
    </p:spTree>
    <p:extLst>
      <p:ext uri="{BB962C8B-B14F-4D97-AF65-F5344CB8AC3E}">
        <p14:creationId xmlns:p14="http://schemas.microsoft.com/office/powerpoint/2010/main" val="296130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2DCEB090-8477-462C-85DF-E49AF3471F56}" type="slidenum">
              <a:t>‹#›</a:t>
            </a:fld>
            <a:endParaRPr lang="x-none"/>
          </a:p>
        </p:txBody>
      </p:sp>
    </p:spTree>
    <p:extLst>
      <p:ext uri="{BB962C8B-B14F-4D97-AF65-F5344CB8AC3E}">
        <p14:creationId xmlns:p14="http://schemas.microsoft.com/office/powerpoint/2010/main" val="66741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2845FCE7-74FC-4852-804D-F9BC820637C6}" type="slidenum">
              <a:t>‹#›</a:t>
            </a:fld>
            <a:endParaRPr lang="x-none"/>
          </a:p>
        </p:txBody>
      </p:sp>
    </p:spTree>
    <p:extLst>
      <p:ext uri="{BB962C8B-B14F-4D97-AF65-F5344CB8AC3E}">
        <p14:creationId xmlns:p14="http://schemas.microsoft.com/office/powerpoint/2010/main" val="137247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A893F323-EBDD-43E3-B1C7-4A797A6C355F}" type="slidenum">
              <a:t>‹#›</a:t>
            </a:fld>
            <a:endParaRPr lang="x-none"/>
          </a:p>
        </p:txBody>
      </p:sp>
    </p:spTree>
    <p:extLst>
      <p:ext uri="{BB962C8B-B14F-4D97-AF65-F5344CB8AC3E}">
        <p14:creationId xmlns:p14="http://schemas.microsoft.com/office/powerpoint/2010/main" val="363807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500799F9-316B-4091-95DF-170C8C633E69}" type="slidenum">
              <a:t>‹#›</a:t>
            </a:fld>
            <a:endParaRPr lang="x-none"/>
          </a:p>
        </p:txBody>
      </p:sp>
    </p:spTree>
    <p:extLst>
      <p:ext uri="{BB962C8B-B14F-4D97-AF65-F5344CB8AC3E}">
        <p14:creationId xmlns:p14="http://schemas.microsoft.com/office/powerpoint/2010/main" val="132080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911889A7-6402-441D-B9E3-D2AA82947CF7}" type="slidenum">
              <a:t>‹#›</a:t>
            </a:fld>
            <a:endParaRPr lang="x-none"/>
          </a:p>
        </p:txBody>
      </p:sp>
    </p:spTree>
    <p:extLst>
      <p:ext uri="{BB962C8B-B14F-4D97-AF65-F5344CB8AC3E}">
        <p14:creationId xmlns:p14="http://schemas.microsoft.com/office/powerpoint/2010/main" val="93011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ADF5B96-A636-4CA2-9544-1F366DB286FF}" type="slidenum">
              <a:t>‹#›</a:t>
            </a:fld>
            <a:endParaRPr lang="x-none"/>
          </a:p>
        </p:txBody>
      </p:sp>
    </p:spTree>
    <p:extLst>
      <p:ext uri="{BB962C8B-B14F-4D97-AF65-F5344CB8AC3E}">
        <p14:creationId xmlns:p14="http://schemas.microsoft.com/office/powerpoint/2010/main" val="306470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8" name="Footer Placeholder 7"/>
          <p:cNvSpPr>
            <a:spLocks noGrp="1"/>
          </p:cNvSpPr>
          <p:nvPr>
            <p:ph type="ftr" sz="quarter" idx="11"/>
          </p:nvPr>
        </p:nvSpPr>
        <p:spPr/>
        <p:txBody>
          <a:bodyPr/>
          <a:lstStyle/>
          <a:p>
            <a:pPr lvl="0"/>
            <a:endParaRPr lang="x-none"/>
          </a:p>
        </p:txBody>
      </p:sp>
      <p:sp>
        <p:nvSpPr>
          <p:cNvPr id="9" name="Slide Number Placeholder 8"/>
          <p:cNvSpPr>
            <a:spLocks noGrp="1"/>
          </p:cNvSpPr>
          <p:nvPr>
            <p:ph type="sldNum" sz="quarter" idx="12"/>
          </p:nvPr>
        </p:nvSpPr>
        <p:spPr/>
        <p:txBody>
          <a:bodyPr/>
          <a:lstStyle/>
          <a:p>
            <a:pPr lvl="0"/>
            <a:fld id="{4AB3C0D9-44EC-4453-8D36-8ECD596699AF}" type="slidenum">
              <a:t>‹#›</a:t>
            </a:fld>
            <a:endParaRPr lang="x-none"/>
          </a:p>
        </p:txBody>
      </p:sp>
    </p:spTree>
    <p:extLst>
      <p:ext uri="{BB962C8B-B14F-4D97-AF65-F5344CB8AC3E}">
        <p14:creationId xmlns:p14="http://schemas.microsoft.com/office/powerpoint/2010/main" val="335008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4" name="Footer Placeholder 3"/>
          <p:cNvSpPr>
            <a:spLocks noGrp="1"/>
          </p:cNvSpPr>
          <p:nvPr>
            <p:ph type="ftr" sz="quarter" idx="11"/>
          </p:nvPr>
        </p:nvSpPr>
        <p:spPr/>
        <p:txBody>
          <a:bodyPr/>
          <a:lstStyle/>
          <a:p>
            <a:pPr lvl="0"/>
            <a:endParaRPr lang="x-none"/>
          </a:p>
        </p:txBody>
      </p:sp>
      <p:sp>
        <p:nvSpPr>
          <p:cNvPr id="5" name="Slide Number Placeholder 4"/>
          <p:cNvSpPr>
            <a:spLocks noGrp="1"/>
          </p:cNvSpPr>
          <p:nvPr>
            <p:ph type="sldNum" sz="quarter" idx="12"/>
          </p:nvPr>
        </p:nvSpPr>
        <p:spPr/>
        <p:txBody>
          <a:bodyPr/>
          <a:lstStyle/>
          <a:p>
            <a:pPr lvl="0"/>
            <a:fld id="{E2E163C3-4481-4051-AB04-FF55C0E9A9D3}" type="slidenum">
              <a:t>‹#›</a:t>
            </a:fld>
            <a:endParaRPr lang="x-none"/>
          </a:p>
        </p:txBody>
      </p:sp>
    </p:spTree>
    <p:extLst>
      <p:ext uri="{BB962C8B-B14F-4D97-AF65-F5344CB8AC3E}">
        <p14:creationId xmlns:p14="http://schemas.microsoft.com/office/powerpoint/2010/main" val="45685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3" name="Footer Placeholder 2"/>
          <p:cNvSpPr>
            <a:spLocks noGrp="1"/>
          </p:cNvSpPr>
          <p:nvPr>
            <p:ph type="ftr" sz="quarter" idx="11"/>
          </p:nvPr>
        </p:nvSpPr>
        <p:spPr/>
        <p:txBody>
          <a:bodyPr/>
          <a:lstStyle/>
          <a:p>
            <a:pPr lvl="0"/>
            <a:endParaRPr lang="x-none"/>
          </a:p>
        </p:txBody>
      </p:sp>
      <p:sp>
        <p:nvSpPr>
          <p:cNvPr id="4" name="Slide Number Placeholder 3"/>
          <p:cNvSpPr>
            <a:spLocks noGrp="1"/>
          </p:cNvSpPr>
          <p:nvPr>
            <p:ph type="sldNum" sz="quarter" idx="12"/>
          </p:nvPr>
        </p:nvSpPr>
        <p:spPr/>
        <p:txBody>
          <a:bodyPr/>
          <a:lstStyle/>
          <a:p>
            <a:pPr lvl="0"/>
            <a:fld id="{369CEED1-0091-436B-BDD2-F98CA5A1D8C3}" type="slidenum">
              <a:t>‹#›</a:t>
            </a:fld>
            <a:endParaRPr lang="x-none"/>
          </a:p>
        </p:txBody>
      </p:sp>
    </p:spTree>
    <p:extLst>
      <p:ext uri="{BB962C8B-B14F-4D97-AF65-F5344CB8AC3E}">
        <p14:creationId xmlns:p14="http://schemas.microsoft.com/office/powerpoint/2010/main" val="260148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D5DD2221-45B8-4AEE-8B41-236AD7A45F73}" type="slidenum">
              <a:t>‹#›</a:t>
            </a:fld>
            <a:endParaRPr lang="x-none"/>
          </a:p>
        </p:txBody>
      </p:sp>
    </p:spTree>
    <p:extLst>
      <p:ext uri="{BB962C8B-B14F-4D97-AF65-F5344CB8AC3E}">
        <p14:creationId xmlns:p14="http://schemas.microsoft.com/office/powerpoint/2010/main" val="241902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95863793-7272-4FD7-9F81-7F5EB2BF6BC0}" type="slidenum">
              <a:t>‹#›</a:t>
            </a:fld>
            <a:endParaRPr lang="x-none"/>
          </a:p>
        </p:txBody>
      </p:sp>
    </p:spTree>
    <p:extLst>
      <p:ext uri="{BB962C8B-B14F-4D97-AF65-F5344CB8AC3E}">
        <p14:creationId xmlns:p14="http://schemas.microsoft.com/office/powerpoint/2010/main" val="152021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F0A00E28-88F3-458C-8747-B321DF501BB7}" type="slidenum">
              <a:t>‹#›</a:t>
            </a:fld>
            <a:endParaRPr lang="x-none"/>
          </a:p>
        </p:txBody>
      </p:sp>
    </p:spTree>
    <p:extLst>
      <p:ext uri="{BB962C8B-B14F-4D97-AF65-F5344CB8AC3E}">
        <p14:creationId xmlns:p14="http://schemas.microsoft.com/office/powerpoint/2010/main" val="216234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369147A1-30BF-4624-816A-6D177A0334CB}" type="slidenum">
              <a:t>‹#›</a:t>
            </a:fld>
            <a:endParaRPr lang="x-none"/>
          </a:p>
        </p:txBody>
      </p:sp>
    </p:spTree>
    <p:extLst>
      <p:ext uri="{BB962C8B-B14F-4D97-AF65-F5344CB8AC3E}">
        <p14:creationId xmlns:p14="http://schemas.microsoft.com/office/powerpoint/2010/main" val="6674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FE52FBE7-D312-4170-9F36-B508D33896F4}"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5BE592E7-2A51-4606-9C46-98D96C775EA0}" type="slidenum">
              <a:t>‹#›</a:t>
            </a:fld>
            <a:endParaRPr lang="x-none"/>
          </a:p>
        </p:txBody>
      </p:sp>
    </p:spTree>
    <p:extLst>
      <p:ext uri="{BB962C8B-B14F-4D97-AF65-F5344CB8AC3E}">
        <p14:creationId xmlns:p14="http://schemas.microsoft.com/office/powerpoint/2010/main" val="312477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66CDC947-954F-4E36-A4CD-38A5BD90A803}" type="slidenum">
              <a:t>‹#›</a:t>
            </a:fld>
            <a:endParaRPr lang="x-none"/>
          </a:p>
        </p:txBody>
      </p:sp>
    </p:spTree>
    <p:extLst>
      <p:ext uri="{BB962C8B-B14F-4D97-AF65-F5344CB8AC3E}">
        <p14:creationId xmlns:p14="http://schemas.microsoft.com/office/powerpoint/2010/main" val="128449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E288BE39-6749-4030-805A-199DF698BABB}" type="slidenum">
              <a:t>‹#›</a:t>
            </a:fld>
            <a:endParaRPr lang="x-none"/>
          </a:p>
        </p:txBody>
      </p:sp>
    </p:spTree>
    <p:extLst>
      <p:ext uri="{BB962C8B-B14F-4D97-AF65-F5344CB8AC3E}">
        <p14:creationId xmlns:p14="http://schemas.microsoft.com/office/powerpoint/2010/main" val="73897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8" name="Footer Placeholder 7"/>
          <p:cNvSpPr>
            <a:spLocks noGrp="1"/>
          </p:cNvSpPr>
          <p:nvPr>
            <p:ph type="ftr" sz="quarter" idx="11"/>
          </p:nvPr>
        </p:nvSpPr>
        <p:spPr/>
        <p:txBody>
          <a:bodyPr/>
          <a:lstStyle/>
          <a:p>
            <a:pPr lvl="0"/>
            <a:endParaRPr lang="x-none"/>
          </a:p>
        </p:txBody>
      </p:sp>
      <p:sp>
        <p:nvSpPr>
          <p:cNvPr id="9" name="Slide Number Placeholder 8"/>
          <p:cNvSpPr>
            <a:spLocks noGrp="1"/>
          </p:cNvSpPr>
          <p:nvPr>
            <p:ph type="sldNum" sz="quarter" idx="12"/>
          </p:nvPr>
        </p:nvSpPr>
        <p:spPr/>
        <p:txBody>
          <a:bodyPr/>
          <a:lstStyle/>
          <a:p>
            <a:pPr lvl="0"/>
            <a:fld id="{F682BC8A-5EF9-4DF5-A334-C6821BF48493}" type="slidenum">
              <a:t>‹#›</a:t>
            </a:fld>
            <a:endParaRPr lang="x-none"/>
          </a:p>
        </p:txBody>
      </p:sp>
    </p:spTree>
    <p:extLst>
      <p:ext uri="{BB962C8B-B14F-4D97-AF65-F5344CB8AC3E}">
        <p14:creationId xmlns:p14="http://schemas.microsoft.com/office/powerpoint/2010/main" val="308936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4" name="Footer Placeholder 3"/>
          <p:cNvSpPr>
            <a:spLocks noGrp="1"/>
          </p:cNvSpPr>
          <p:nvPr>
            <p:ph type="ftr" sz="quarter" idx="11"/>
          </p:nvPr>
        </p:nvSpPr>
        <p:spPr/>
        <p:txBody>
          <a:bodyPr/>
          <a:lstStyle/>
          <a:p>
            <a:pPr lvl="0"/>
            <a:endParaRPr lang="x-none"/>
          </a:p>
        </p:txBody>
      </p:sp>
      <p:sp>
        <p:nvSpPr>
          <p:cNvPr id="5" name="Slide Number Placeholder 4"/>
          <p:cNvSpPr>
            <a:spLocks noGrp="1"/>
          </p:cNvSpPr>
          <p:nvPr>
            <p:ph type="sldNum" sz="quarter" idx="12"/>
          </p:nvPr>
        </p:nvSpPr>
        <p:spPr/>
        <p:txBody>
          <a:bodyPr/>
          <a:lstStyle/>
          <a:p>
            <a:pPr lvl="0"/>
            <a:fld id="{F4B69C33-B10E-45AA-BF5C-5DDC7C26CDE5}" type="slidenum">
              <a:t>‹#›</a:t>
            </a:fld>
            <a:endParaRPr lang="x-none"/>
          </a:p>
        </p:txBody>
      </p:sp>
    </p:spTree>
    <p:extLst>
      <p:ext uri="{BB962C8B-B14F-4D97-AF65-F5344CB8AC3E}">
        <p14:creationId xmlns:p14="http://schemas.microsoft.com/office/powerpoint/2010/main" val="252855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3" name="Footer Placeholder 2"/>
          <p:cNvSpPr>
            <a:spLocks noGrp="1"/>
          </p:cNvSpPr>
          <p:nvPr>
            <p:ph type="ftr" sz="quarter" idx="11"/>
          </p:nvPr>
        </p:nvSpPr>
        <p:spPr/>
        <p:txBody>
          <a:bodyPr/>
          <a:lstStyle/>
          <a:p>
            <a:pPr lvl="0"/>
            <a:endParaRPr lang="x-none"/>
          </a:p>
        </p:txBody>
      </p:sp>
      <p:sp>
        <p:nvSpPr>
          <p:cNvPr id="4" name="Slide Number Placeholder 3"/>
          <p:cNvSpPr>
            <a:spLocks noGrp="1"/>
          </p:cNvSpPr>
          <p:nvPr>
            <p:ph type="sldNum" sz="quarter" idx="12"/>
          </p:nvPr>
        </p:nvSpPr>
        <p:spPr/>
        <p:txBody>
          <a:bodyPr/>
          <a:lstStyle/>
          <a:p>
            <a:pPr lvl="0"/>
            <a:fld id="{701AC416-09D3-430E-AF0F-1EDAEB4C8316}" type="slidenum">
              <a:t>‹#›</a:t>
            </a:fld>
            <a:endParaRPr lang="x-none"/>
          </a:p>
        </p:txBody>
      </p:sp>
    </p:spTree>
    <p:extLst>
      <p:ext uri="{BB962C8B-B14F-4D97-AF65-F5344CB8AC3E}">
        <p14:creationId xmlns:p14="http://schemas.microsoft.com/office/powerpoint/2010/main" val="38956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28CBC787-1646-44FC-8593-A7C676AB8852}" type="slidenum">
              <a:t>‹#›</a:t>
            </a:fld>
            <a:endParaRPr lang="x-none"/>
          </a:p>
        </p:txBody>
      </p:sp>
    </p:spTree>
    <p:extLst>
      <p:ext uri="{BB962C8B-B14F-4D97-AF65-F5344CB8AC3E}">
        <p14:creationId xmlns:p14="http://schemas.microsoft.com/office/powerpoint/2010/main" val="15874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ECAA0831-F2D1-420C-B2F4-3940ED700210}" type="datetime1">
              <a:rPr lang="x-none" smtClean="0"/>
              <a:pPr lvl="0"/>
              <a:t>11/3/2015</a:t>
            </a:fld>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2A373B66-C16A-4963-8725-081ECA5B4B7B}" type="slidenum">
              <a:t>‹#›</a:t>
            </a:fld>
            <a:endParaRPr lang="x-none"/>
          </a:p>
        </p:txBody>
      </p:sp>
    </p:spTree>
    <p:extLst>
      <p:ext uri="{BB962C8B-B14F-4D97-AF65-F5344CB8AC3E}">
        <p14:creationId xmlns:p14="http://schemas.microsoft.com/office/powerpoint/2010/main" val="426073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x-none" sz="1800" b="0" i="0" u="none" strike="noStrike" kern="1200" spc="0">
                <a:solidFill>
                  <a:srgbClr val="000000"/>
                </a:solidFill>
                <a:latin typeface="Calibri" pitchFamily="18"/>
                <a:ea typeface="Lucida Sans Unicode" pitchFamily="2"/>
                <a:cs typeface="Tahoma" pitchFamily="2"/>
              </a:defRPr>
            </a:lvl1pPr>
          </a:lstStyle>
          <a:p>
            <a:pPr lvl="0"/>
            <a:fld id="{ECAA0831-F2D1-420C-B2F4-3940ED700210}" type="datetime1">
              <a:rPr lang="x-none"/>
              <a:pPr lvl="0"/>
              <a:t>11/3/2015</a:t>
            </a:fld>
            <a:endParaRPr lang="x-none"/>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x-none" sz="2400" kern="1200">
                <a:latin typeface="Times New Roman" pitchFamily="18"/>
                <a:ea typeface="Lucida Sans Unicode" pitchFamily="2"/>
                <a:cs typeface="Tahoma" pitchFamily="2"/>
              </a:defRPr>
            </a:lvl1pPr>
          </a:lstStyle>
          <a:p>
            <a:pPr lvl="0"/>
            <a:endParaRPr lang="x-none"/>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x-none" sz="1800" b="0" i="0" u="none" strike="noStrike" kern="1200" spc="0">
                <a:solidFill>
                  <a:srgbClr val="000000"/>
                </a:solidFill>
                <a:latin typeface="Calibri" pitchFamily="18"/>
                <a:ea typeface="Lucida Sans Unicode" pitchFamily="2"/>
                <a:cs typeface="Tahoma" pitchFamily="2"/>
              </a:defRPr>
            </a:lvl1pPr>
          </a:lstStyle>
          <a:p>
            <a:pPr lvl="0"/>
            <a:fld id="{8AA8D93B-31C6-435F-B97E-ABE93CFB39A4}" type="slidenum">
              <a:t>‹#›</a:t>
            </a:fld>
            <a:endParaRPr lang="x-none"/>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x-none" sz="1800" b="0" i="0" u="none" strike="noStrike" kern="1200" spc="0">
                <a:solidFill>
                  <a:srgbClr val="000000"/>
                </a:solidFill>
                <a:latin typeface="Calibri" pitchFamily="18"/>
                <a:ea typeface="Lucida Sans Unicode" pitchFamily="2"/>
                <a:cs typeface="Tahoma" pitchFamily="2"/>
              </a:defRPr>
            </a:lvl1pPr>
          </a:lstStyle>
          <a:p>
            <a:pPr lvl="0"/>
            <a:fld id="{FE52FBE7-D312-4170-9F36-B508D33896F4}" type="datetime1">
              <a:rPr lang="x-none"/>
              <a:pPr lvl="0"/>
              <a:t>11/3/2015</a:t>
            </a:fld>
            <a:endParaRPr lang="x-none"/>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x-none" sz="2400" kern="1200">
                <a:latin typeface="Times New Roman" pitchFamily="18"/>
                <a:ea typeface="Lucida Sans Unicode" pitchFamily="2"/>
                <a:cs typeface="Tahoma" pitchFamily="2"/>
              </a:defRPr>
            </a:lvl1pPr>
          </a:lstStyle>
          <a:p>
            <a:pPr lvl="0"/>
            <a:endParaRPr lang="x-none"/>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x-none" sz="1800" b="0" i="0" u="none" strike="noStrike" kern="1200" spc="0">
                <a:solidFill>
                  <a:srgbClr val="000000"/>
                </a:solidFill>
                <a:latin typeface="Calibri" pitchFamily="18"/>
                <a:ea typeface="Lucida Sans Unicode" pitchFamily="2"/>
                <a:cs typeface="Tahoma" pitchFamily="2"/>
              </a:defRPr>
            </a:lvl1pPr>
          </a:lstStyle>
          <a:p>
            <a:pPr lvl="0"/>
            <a:fld id="{DA847CE0-9D01-4C50-B8A0-05D3FB324FB4}" type="slidenum">
              <a:t>‹#›</a:t>
            </a:fld>
            <a:endParaRPr 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3200" b="0" i="0" u="none" strike="noStrike" spc="0">
          <a:solidFill>
            <a:srgbClr val="000000"/>
          </a:solidFill>
          <a:latin typeface="Calibri" pitchFamily="18"/>
        </a:defRPr>
      </a:lvl1pPr>
      <a:lvl2pPr lvl="1">
        <a:buSzPct val="75000"/>
        <a:buFont typeface="StarSymbol"/>
        <a:buChar char="–"/>
        <a:tabLst/>
        <a:defRPr lang="en-US" sz="3200" b="0" i="0" u="none" strike="noStrike" spc="0">
          <a:solidFill>
            <a:srgbClr val="000000"/>
          </a:solidFill>
          <a:latin typeface="Calibri" pitchFamily="18"/>
        </a:defRPr>
      </a:lvl2pPr>
      <a:lvl3pPr lvl="2">
        <a:buSzPct val="45000"/>
        <a:buFont typeface="StarSymbol"/>
        <a:buChar char="●"/>
        <a:tabLst/>
        <a:defRPr lang="en-US" sz="3200" b="0" i="0" u="none" strike="noStrike" spc="0">
          <a:solidFill>
            <a:srgbClr val="000000"/>
          </a:solidFill>
          <a:latin typeface="Calibri" pitchFamily="18"/>
        </a:defRPr>
      </a:lvl3pPr>
      <a:lvl4pPr lvl="3">
        <a:buSzPct val="75000"/>
        <a:buFont typeface="StarSymbol"/>
        <a:buChar char="–"/>
        <a:tabLst/>
        <a:defRPr lang="en-US" sz="3200" b="0" i="0" u="none" strike="noStrike" spc="0">
          <a:solidFill>
            <a:srgbClr val="000000"/>
          </a:solidFill>
          <a:latin typeface="Calibri" pitchFamily="18"/>
        </a:defRPr>
      </a:lvl4pPr>
      <a:lvl5pPr lvl="4">
        <a:buSzPct val="45000"/>
        <a:buFont typeface="StarSymbol"/>
        <a:buChar char="●"/>
        <a:tabLst/>
        <a:defRPr lang="en-US" sz="3200" b="0" i="0" u="none" strike="noStrike" spc="0">
          <a:solidFill>
            <a:srgbClr val="000000"/>
          </a:solidFill>
          <a:latin typeface="Calibri" pitchFamily="18"/>
        </a:defRPr>
      </a:lvl5pPr>
      <a:lvl6pPr lvl="5">
        <a:buSzPct val="45000"/>
        <a:buFont typeface="StarSymbol"/>
        <a:buChar char="●"/>
        <a:tabLst/>
        <a:defRPr lang="en-US" sz="3200" b="0" i="0" u="none" strike="noStrike" spc="0">
          <a:solidFill>
            <a:srgbClr val="000000"/>
          </a:solidFill>
          <a:latin typeface="Calibri" pitchFamily="18"/>
        </a:defRPr>
      </a:lvl6pPr>
      <a:lvl7pPr lvl="6">
        <a:buSzPct val="45000"/>
        <a:buFont typeface="StarSymbol"/>
        <a:buChar char="●"/>
        <a:tabLst/>
        <a:defRPr lang="en-US" sz="3200" b="0" i="0" u="none" strike="noStrike" spc="0">
          <a:solidFill>
            <a:srgbClr val="000000"/>
          </a:solidFill>
          <a:latin typeface="Calibri" pitchFamily="18"/>
        </a:defRPr>
      </a:lvl7pPr>
      <a:lvl8pPr lvl="7">
        <a:buSzPct val="45000"/>
        <a:buFont typeface="StarSymbol"/>
        <a:buChar char="●"/>
        <a:tabLst/>
        <a:defRPr lang="en-US"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4359" y="2880000"/>
            <a:ext cx="7772039" cy="110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u="sng" dirty="0"/>
              <a:t>Are we losing individual leadership potential in the current global trends?</a:t>
            </a:r>
          </a:p>
        </p:txBody>
      </p:sp>
      <p:sp>
        <p:nvSpPr>
          <p:cNvPr id="3" name="Subtitle 2"/>
          <p:cNvSpPr txBox="1">
            <a:spLocks noGrp="1"/>
          </p:cNvSpPr>
          <p:nvPr>
            <p:ph type="subTitle" idx="4294967295"/>
          </p:nvPr>
        </p:nvSpPr>
        <p:spPr>
          <a:xfrm rot="1800">
            <a:off x="719699" y="4823913"/>
            <a:ext cx="7920000" cy="114912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r>
              <a:rPr lang="x-none" sz="2400">
                <a:latin typeface="Calibri" pitchFamily="18"/>
              </a:rPr>
              <a:t>Faris GAVRANKAPETANOVIC, MD, MBA, PhD, Fellow of WAAS</a:t>
            </a:r>
          </a:p>
          <a:p>
            <a:pPr marL="0" lvl="0" indent="0" algn="ctr">
              <a:spcAft>
                <a:spcPts val="0"/>
              </a:spcAft>
              <a:buNone/>
            </a:pPr>
            <a:r>
              <a:rPr lang="x-none" sz="2400">
                <a:latin typeface="Calibri" pitchFamily="18"/>
              </a:rPr>
              <a:t>Bojan SOSIC, ABD</a:t>
            </a:r>
          </a:p>
          <a:p>
            <a:pPr marL="0" lvl="0" indent="0" algn="ctr">
              <a:spcAft>
                <a:spcPts val="0"/>
              </a:spcAft>
              <a:buNone/>
            </a:pPr>
            <a:endParaRPr lang="x-none" sz="2400">
              <a:latin typeface="Calibri" pitchFamily="18"/>
            </a:endParaRPr>
          </a:p>
          <a:p>
            <a:pPr marL="0" lvl="0" indent="0" algn="r">
              <a:spcAft>
                <a:spcPts val="0"/>
              </a:spcAft>
              <a:buNone/>
            </a:pPr>
            <a:r>
              <a:rPr lang="x-none" sz="2400">
                <a:latin typeface="Calibri" pitchFamily="18"/>
              </a:rPr>
              <a:t>Trento, November </a:t>
            </a:r>
            <a:r>
              <a:rPr lang="x-none" sz="2400" smtClean="0">
                <a:latin typeface="Calibri" pitchFamily="18"/>
              </a:rPr>
              <a:t>6</a:t>
            </a:r>
            <a:r>
              <a:rPr lang="bs-Latn-BA" sz="2400" dirty="0" smtClean="0">
                <a:latin typeface="Calibri" pitchFamily="18"/>
              </a:rPr>
              <a:t>,</a:t>
            </a:r>
            <a:r>
              <a:rPr lang="x-none" sz="2400" smtClean="0">
                <a:latin typeface="Calibri" pitchFamily="18"/>
              </a:rPr>
              <a:t> </a:t>
            </a:r>
            <a:r>
              <a:rPr lang="x-none" sz="2400">
                <a:latin typeface="Calibri" pitchFamily="18"/>
              </a:rPr>
              <a:t>2015</a:t>
            </a:r>
          </a:p>
        </p:txBody>
      </p:sp>
      <p:pic>
        <p:nvPicPr>
          <p:cNvPr id="4" name="Picture 2"/>
          <p:cNvPicPr>
            <a:picLocks noChangeAspect="1"/>
          </p:cNvPicPr>
          <p:nvPr/>
        </p:nvPicPr>
        <p:blipFill>
          <a:blip r:embed="rId3">
            <a:lum/>
            <a:alphaModFix/>
          </a:blip>
          <a:srcRect/>
          <a:stretch>
            <a:fillRect/>
          </a:stretch>
        </p:blipFill>
        <p:spPr>
          <a:xfrm>
            <a:off x="576000" y="576000"/>
            <a:ext cx="7992000" cy="18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ossibilities give birth to restriction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4680"/>
            <a:ext cx="8229240" cy="517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b="1" dirty="0"/>
              <a:t>Possibilities give birth to </a:t>
            </a:r>
            <a:r>
              <a:rPr lang="en-US" sz="2800" b="1" dirty="0" smtClean="0"/>
              <a:t>restrictions</a:t>
            </a:r>
            <a:endParaRPr lang="en-US" sz="2800" b="1" dirty="0"/>
          </a:p>
        </p:txBody>
      </p:sp>
      <p:sp>
        <p:nvSpPr>
          <p:cNvPr id="3" name="Content Placeholder 2"/>
          <p:cNvSpPr txBox="1">
            <a:spLocks noGrp="1"/>
          </p:cNvSpPr>
          <p:nvPr>
            <p:ph type="body" idx="4294967295"/>
          </p:nvPr>
        </p:nvSpPr>
        <p:spPr>
          <a:xfrm>
            <a:off x="457200" y="9522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600" dirty="0">
                <a:latin typeface="Calibri" pitchFamily="18"/>
              </a:rPr>
              <a:t>It is clear how global or individual crises can give rise to actions and consequences that lead to some sort of progress in the long run, sometimes of global importance such as in the example how cybernetics was developed.</a:t>
            </a:r>
            <a:r>
              <a:rPr lang="en-US" sz="2600" i="1" dirty="0">
                <a:latin typeface="Calibri" pitchFamily="18"/>
              </a:rPr>
              <a:t> </a:t>
            </a:r>
            <a:r>
              <a:rPr lang="en-US" sz="2600" dirty="0">
                <a:latin typeface="Calibri" pitchFamily="18"/>
              </a:rPr>
              <a:t>But it so happens that “</a:t>
            </a:r>
            <a:r>
              <a:rPr lang="en-US" sz="2600" i="1" dirty="0">
                <a:latin typeface="Calibri" pitchFamily="18"/>
              </a:rPr>
              <a:t>[w]e have modified our environment so radically that we must now modify ourselves in order to exist in this new environment. We can no longer live in the old one. Progress imposes not only new possibilities for the future but new </a:t>
            </a:r>
            <a:r>
              <a:rPr lang="en-US" sz="2600" i="1" dirty="0" smtClean="0">
                <a:latin typeface="Calibri" pitchFamily="18"/>
              </a:rPr>
              <a:t>restrictions</a:t>
            </a:r>
            <a:r>
              <a:rPr lang="en-US" sz="2600" dirty="0" smtClean="0">
                <a:latin typeface="Calibri" pitchFamily="18"/>
              </a:rPr>
              <a:t>” </a:t>
            </a:r>
            <a:r>
              <a:rPr lang="bs-Latn-BA" sz="2600" dirty="0" smtClean="0">
                <a:latin typeface="Calibri" pitchFamily="18"/>
              </a:rPr>
              <a:t>(</a:t>
            </a:r>
            <a:r>
              <a:rPr lang="bs-Latn-BA" sz="2600" dirty="0" smtClean="0">
                <a:latin typeface="Calibri" pitchFamily="18"/>
              </a:rPr>
              <a:t>Wiener 1954/1989). </a:t>
            </a:r>
            <a:endParaRPr lang="bs-Latn-BA" sz="2600" dirty="0" smtClean="0">
              <a:latin typeface="Calibri" pitchFamily="18"/>
            </a:endParaRPr>
          </a:p>
          <a:p>
            <a:pPr marL="0" lvl="0" indent="0" algn="just">
              <a:spcBef>
                <a:spcPts val="638"/>
              </a:spcBef>
              <a:buNone/>
            </a:pPr>
            <a:r>
              <a:rPr lang="en-US" sz="2600" dirty="0" smtClean="0">
                <a:latin typeface="Calibri" pitchFamily="18"/>
              </a:rPr>
              <a:t>Over </a:t>
            </a:r>
            <a:r>
              <a:rPr lang="en-US" sz="2600" dirty="0">
                <a:latin typeface="Calibri" pitchFamily="18"/>
              </a:rPr>
              <a:t>the course of the second half of the 20th century, this progress has been operationalized in research funding modalities that have a significant toll in the research process itself.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Modern conditions of scientific work.">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82760" y="936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a:t/>
            </a:r>
            <a:br>
              <a:rPr lang="en-US" sz="3600" b="1"/>
            </a:br>
            <a:r>
              <a:rPr lang="en-US" sz="3600" b="1"/>
              <a:t>Modern conditions of scientific work.</a:t>
            </a:r>
          </a:p>
        </p:txBody>
      </p:sp>
      <p:sp>
        <p:nvSpPr>
          <p:cNvPr id="3" name="Content Placeholder 2"/>
          <p:cNvSpPr txBox="1">
            <a:spLocks noGrp="1"/>
          </p:cNvSpPr>
          <p:nvPr>
            <p:ph type="body" idx="4294967295"/>
          </p:nvPr>
        </p:nvSpPr>
        <p:spPr>
          <a:xfrm>
            <a:off x="457200" y="13482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lgn="just">
              <a:spcBef>
                <a:spcPts val="638"/>
              </a:spcBef>
              <a:buNone/>
            </a:pPr>
            <a:r>
              <a:rPr lang="en-US" sz="2600" i="1" dirty="0">
                <a:latin typeface="Calibri" pitchFamily="18"/>
              </a:rPr>
              <a:t>„If an agency decides, as one possible policy, to distribute the available money over more grants rather than to reduce the number of approved grants, these will not be substantial enough to employ staff and students, which will reduce efficiency and education. Or else, the applicant applies to other agencies. The shortage also entails a lack of venture capital, implying an immense pressure for immediate results or, put another way, a lack of patience, which will compromise long-term research projects at high risk. Just imagine: had Kant or Darwin been dependent on a three-year grant from a modern funding institution, the </a:t>
            </a:r>
            <a:r>
              <a:rPr lang="en-US" sz="2600" dirty="0">
                <a:latin typeface="Calibri" pitchFamily="18"/>
              </a:rPr>
              <a:t>Critiques</a:t>
            </a:r>
            <a:r>
              <a:rPr lang="en-US" sz="2600" i="1" dirty="0">
                <a:latin typeface="Calibri" pitchFamily="18"/>
              </a:rPr>
              <a:t>, or </a:t>
            </a:r>
            <a:r>
              <a:rPr lang="en-US" sz="2600" dirty="0">
                <a:latin typeface="Calibri" pitchFamily="18"/>
              </a:rPr>
              <a:t>Origin of Species</a:t>
            </a:r>
            <a:r>
              <a:rPr lang="en-US" sz="2600" i="1" dirty="0">
                <a:latin typeface="Calibri" pitchFamily="18"/>
              </a:rPr>
              <a:t> would never have been written. </a:t>
            </a:r>
            <a:r>
              <a:rPr lang="en-US" sz="2600" i="1" dirty="0" smtClean="0">
                <a:latin typeface="Calibri" pitchFamily="18"/>
              </a:rPr>
              <a:t>„</a:t>
            </a:r>
            <a:r>
              <a:rPr lang="bs-Latn-BA" sz="2600" i="1" dirty="0" smtClean="0">
                <a:latin typeface="Calibri" pitchFamily="18"/>
              </a:rPr>
              <a:t> </a:t>
            </a:r>
            <a:r>
              <a:rPr lang="bs-Latn-BA" sz="2800" i="1" dirty="0" smtClean="0">
                <a:latin typeface="Calibri" pitchFamily="18"/>
              </a:rPr>
              <a:t>(</a:t>
            </a:r>
            <a:r>
              <a:rPr lang="bs-Latn-BA" sz="2800" dirty="0" smtClean="0"/>
              <a:t>Greger &amp; Windhorst 1996)</a:t>
            </a:r>
            <a:endParaRPr lang="en-US" sz="2800" i="1" dirty="0" smtClean="0">
              <a:latin typeface="Calibri" pitchFamily="18"/>
            </a:endParaRPr>
          </a:p>
          <a:p>
            <a:pPr marL="0" lvl="0" indent="0" algn="just">
              <a:spcBef>
                <a:spcPts val="638"/>
              </a:spcBef>
              <a:buNone/>
            </a:pPr>
            <a:endParaRPr lang="en-US" sz="2600" i="1" dirty="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Modern conditions of scientific work.">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533400"/>
            <a:ext cx="8229240" cy="990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Modern conditions of scientific </a:t>
            </a:r>
            <a:r>
              <a:rPr lang="en-US" sz="3600" b="1" dirty="0" smtClean="0"/>
              <a:t>work</a:t>
            </a:r>
            <a:endParaRPr lang="en-US" sz="3600" b="1" dirty="0"/>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bs-Latn-BA" i="1" dirty="0" smtClean="0">
                <a:latin typeface="Calibri" pitchFamily="18"/>
              </a:rPr>
              <a:t>„</a:t>
            </a:r>
            <a:r>
              <a:rPr lang="en-US" i="1" dirty="0" smtClean="0">
                <a:latin typeface="Calibri" pitchFamily="18"/>
              </a:rPr>
              <a:t>This </a:t>
            </a:r>
            <a:r>
              <a:rPr lang="en-US" i="1" dirty="0">
                <a:latin typeface="Calibri" pitchFamily="18"/>
              </a:rPr>
              <a:t>shortness of breath also shifts research into easily doable directions […]. Finally, this development is accelerated by the requirements specified by funding agencies that “modern and highest standards” be used, often meaning the application of latest methodology and fostering method- rather than problem-oriented research</a:t>
            </a:r>
            <a:r>
              <a:rPr lang="en-US" i="1" dirty="0" smtClean="0">
                <a:latin typeface="Calibri" pitchFamily="18"/>
              </a:rPr>
              <a:t>.</a:t>
            </a:r>
            <a:r>
              <a:rPr lang="bs-Latn-BA" i="1" dirty="0" smtClean="0">
                <a:latin typeface="Calibri" pitchFamily="18"/>
              </a:rPr>
              <a:t>“ </a:t>
            </a:r>
          </a:p>
          <a:p>
            <a:pPr marL="0" lvl="0" indent="0" algn="r">
              <a:spcBef>
                <a:spcPts val="638"/>
              </a:spcBef>
              <a:buNone/>
            </a:pPr>
            <a:r>
              <a:rPr lang="bs-Latn-BA" i="1" dirty="0" smtClean="0">
                <a:latin typeface="Calibri" pitchFamily="18"/>
              </a:rPr>
              <a:t>(</a:t>
            </a:r>
            <a:r>
              <a:rPr lang="bs-Latn-BA" dirty="0" smtClean="0"/>
              <a:t>Greger &amp; Windhorst 1996) </a:t>
            </a:r>
            <a:endParaRPr lang="en-US" i="1" dirty="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Against the very nature of scienc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a:t/>
            </a:r>
            <a:br>
              <a:rPr lang="en-US" sz="3200" b="1" dirty="0"/>
            </a:br>
            <a:r>
              <a:rPr lang="en-US" sz="3200" b="1" dirty="0"/>
              <a:t>Against the very nature of science.</a:t>
            </a:r>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800" dirty="0">
                <a:latin typeface="Calibri" pitchFamily="18"/>
              </a:rPr>
              <a:t>Scientific work, the only thing that brought any serious progress to humanity as we know it, is today hampered by administrative practices and funding modalities that demand short-term thinking, chopping major projects into smaller ones that would fit the required funded periods of time, all against the nature of science itself. Wasting the time and capacities of researchers to project-oriented work, robs experts through </a:t>
            </a:r>
            <a:r>
              <a:rPr lang="en-US" sz="2800" b="1" u="sng" dirty="0">
                <a:latin typeface="Calibri" pitchFamily="18"/>
              </a:rPr>
              <a:t>opportunity cost</a:t>
            </a:r>
            <a:r>
              <a:rPr lang="en-US" sz="2800" dirty="0">
                <a:latin typeface="Calibri" pitchFamily="18"/>
              </a:rPr>
              <a:t>. This sort of functioning deprives them of even otherwise scarce time and, of course, often also of financial resources.</a:t>
            </a:r>
          </a:p>
          <a:p>
            <a:pPr marL="0" lvl="0" indent="0">
              <a:spcBef>
                <a:spcPts val="638"/>
              </a:spcBef>
              <a:buNone/>
            </a:pPr>
            <a:endParaRPr lang="en-US" sz="2800" dirty="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In search for money.">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duotone>
              <a:schemeClr val="bg2">
                <a:shade val="45000"/>
                <a:satMod val="135000"/>
              </a:schemeClr>
              <a:prstClr val="white"/>
            </a:duotone>
          </a:blip>
          <a:srcRect/>
          <a:stretch>
            <a:fillRect/>
          </a:stretch>
        </p:blipFill>
        <p:spPr>
          <a:xfrm>
            <a:off x="-16560" y="103320"/>
            <a:ext cx="9041400" cy="6754319"/>
          </a:xfrm>
          <a:prstGeom prst="rect">
            <a:avLst/>
          </a:prstGeom>
          <a:noFill/>
          <a:ln>
            <a:noFill/>
          </a:ln>
        </p:spPr>
      </p:pic>
      <p:sp>
        <p:nvSpPr>
          <p:cNvPr id="3"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In search for money.</a:t>
            </a:r>
          </a:p>
        </p:txBody>
      </p:sp>
      <p:sp>
        <p:nvSpPr>
          <p:cNvPr id="4" name="Content Placeholder 2"/>
          <p:cNvSpPr txBox="1">
            <a:spLocks noGrp="1"/>
          </p:cNvSpPr>
          <p:nvPr>
            <p:ph type="body" idx="4294967295"/>
          </p:nvPr>
        </p:nvSpPr>
        <p:spPr>
          <a:xfrm>
            <a:off x="457200" y="1295280"/>
            <a:ext cx="8229240" cy="483048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dirty="0">
                <a:latin typeface="Calibri" pitchFamily="18"/>
              </a:rPr>
              <a:t>Migration of a Nobel prize winner from UK to USA seems like an obvious reason for concern, but how many scientists with outstanding potential are precluded from contributing to humanity just because they are yoked by restrictive immigration policies or bureaucracy-shaped calls for research funding proposals that evade both reality and the true nature of science?</a:t>
            </a:r>
          </a:p>
          <a:p>
            <a:pPr marL="0" lvl="0" indent="0" algn="r">
              <a:spcBef>
                <a:spcPts val="638"/>
              </a:spcBef>
              <a:buNone/>
            </a:pPr>
            <a:r>
              <a:rPr lang="en-US" b="1" dirty="0">
                <a:latin typeface="Calibri" pitchFamily="18"/>
              </a:rPr>
              <a:t>(Figure: Sir Harry </a:t>
            </a:r>
            <a:r>
              <a:rPr lang="en-US" b="1" dirty="0" err="1">
                <a:latin typeface="Calibri" pitchFamily="18"/>
              </a:rPr>
              <a:t>Kroto</a:t>
            </a:r>
            <a:r>
              <a:rPr lang="en-US" b="1" dirty="0">
                <a:latin typeface="Calibri"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Globalization is turning us into individual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280" y="228600"/>
            <a:ext cx="8686920" cy="609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Globalization is turning us into </a:t>
            </a:r>
            <a:r>
              <a:rPr lang="bs-Latn-BA" sz="3600" b="1" dirty="0" smtClean="0"/>
              <a:t>– </a:t>
            </a:r>
            <a:r>
              <a:rPr lang="en-US" sz="3600" b="1" dirty="0" smtClean="0"/>
              <a:t>individuals</a:t>
            </a:r>
            <a:endParaRPr lang="en-US" sz="3600" b="1" dirty="0"/>
          </a:p>
        </p:txBody>
      </p:sp>
      <p:sp>
        <p:nvSpPr>
          <p:cNvPr id="3" name="Content Placeholder 2"/>
          <p:cNvSpPr txBox="1">
            <a:spLocks noGrp="1"/>
          </p:cNvSpPr>
          <p:nvPr>
            <p:ph type="body" idx="4294967295"/>
          </p:nvPr>
        </p:nvSpPr>
        <p:spPr>
          <a:xfrm>
            <a:off x="457200" y="914400"/>
            <a:ext cx="8229240" cy="52113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800" i="1" dirty="0">
                <a:latin typeface="Calibri" pitchFamily="18"/>
              </a:rPr>
              <a:t>„One of the decisive features of individualization processes, then, is that they not only permit but they also demand an active contribution by individuals. As the range of options widens and the necessity of deciding between them grows, so too does the need for individually performed actions, for adjustment, coordination, integration. If they are not to fail, individuals must be able to plan for the long term and adapt to change; they must organize and improvise, set goals, recognize obstacles, accept defeats and attempt new starts. They need initiative, tenacity, flexibility and tolerance of frustration.“ (</a:t>
            </a:r>
            <a:r>
              <a:rPr lang="en-US" sz="2800" dirty="0">
                <a:latin typeface="Calibri" pitchFamily="18"/>
              </a:rPr>
              <a:t>Beck &amp; Beck-</a:t>
            </a:r>
            <a:r>
              <a:rPr lang="en-US" sz="2800" dirty="0" err="1">
                <a:latin typeface="Calibri" pitchFamily="18"/>
              </a:rPr>
              <a:t>Gernsheim</a:t>
            </a:r>
            <a:r>
              <a:rPr lang="en-US" sz="2800" dirty="0">
                <a:latin typeface="Calibri" pitchFamily="18"/>
              </a:rPr>
              <a:t> 2002)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Globalization is turning us into individual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280" y="274680"/>
            <a:ext cx="8534160" cy="7156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bs-Latn-BA" sz="3600" b="1" dirty="0" smtClean="0"/>
              <a:t>Individualization</a:t>
            </a:r>
            <a:endParaRPr lang="en-US" sz="3600" b="1" dirty="0"/>
          </a:p>
        </p:txBody>
      </p:sp>
      <p:sp>
        <p:nvSpPr>
          <p:cNvPr id="3" name="Content Placeholder 2"/>
          <p:cNvSpPr txBox="1">
            <a:spLocks noGrp="1"/>
          </p:cNvSpPr>
          <p:nvPr>
            <p:ph type="body" idx="4294967295"/>
          </p:nvPr>
        </p:nvSpPr>
        <p:spPr>
          <a:xfrm>
            <a:off x="457200" y="1219320"/>
            <a:ext cx="8229240" cy="490644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800" i="1">
                <a:latin typeface="Calibri" pitchFamily="18"/>
              </a:rPr>
              <a:t>„Opportunities, dangers, biographical uncertainties that were earlier predefined within the family association, the village community, or by recourse to the rules of social estates or classes, must now be perceived, interpreted, decided and processed by individuals themselves. The consequences -- opportunities and burdens alike -- are shifted onto individuals who, naturally, in face of the complexity of social interconnections, are often unable to take the necessary decisions in a properly founded way, by considering interests, morality and consequences.“ (</a:t>
            </a:r>
            <a:r>
              <a:rPr lang="en-US" sz="2800">
                <a:latin typeface="Calibri" pitchFamily="18"/>
              </a:rPr>
              <a:t>Beck &amp; Beck-Gernsheim 2002)</a:t>
            </a:r>
          </a:p>
          <a:p>
            <a:pPr marL="0" lvl="0" indent="0">
              <a:spcBef>
                <a:spcPts val="638"/>
              </a:spcBef>
              <a:buNone/>
            </a:pPr>
            <a:endParaRPr lang="en-US" sz="280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triking asymmetries in opportunities.">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30960" y="-45720"/>
            <a:ext cx="9174599" cy="6903360"/>
          </a:xfrm>
          <a:prstGeom prst="rect">
            <a:avLst/>
          </a:prstGeom>
          <a:noFill/>
          <a:ln>
            <a:noFill/>
          </a:ln>
        </p:spPr>
      </p:pic>
      <p:sp>
        <p:nvSpPr>
          <p:cNvPr id="3"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Striking asymmetries in opportunities.</a:t>
            </a:r>
          </a:p>
        </p:txBody>
      </p:sp>
      <p:sp>
        <p:nvSpPr>
          <p:cNvPr id="4" name="Content Placeholder 2"/>
          <p:cNvSpPr txBox="1">
            <a:spLocks noGrp="1"/>
          </p:cNvSpPr>
          <p:nvPr>
            <p:ph type="body" idx="4294967295"/>
          </p:nvPr>
        </p:nvSpPr>
        <p:spPr>
          <a:xfrm>
            <a:off x="457200" y="10602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800" b="1" dirty="0">
                <a:latin typeface="Calibri" pitchFamily="18"/>
              </a:rPr>
              <a:t>While it is obvious that there are striking asymmetries when it comes to the opportunities of conducting actual scientific research in various parts of the world, education is obviously far less restricted by socio-economic circumstances.</a:t>
            </a:r>
          </a:p>
          <a:p>
            <a:pPr marL="0" lvl="0" indent="0" algn="just">
              <a:spcBef>
                <a:spcPts val="638"/>
              </a:spcBef>
              <a:buNone/>
            </a:pPr>
            <a:r>
              <a:rPr lang="en-US" sz="2800" b="1" dirty="0">
                <a:latin typeface="Calibri" pitchFamily="18"/>
              </a:rPr>
              <a:t>A renowned example of the importance of education in shaping the minds of future world-class intellectuals is the "</a:t>
            </a:r>
            <a:r>
              <a:rPr lang="en-US" sz="2800" b="1" dirty="0" err="1">
                <a:latin typeface="Calibri" pitchFamily="18"/>
              </a:rPr>
              <a:t>Fasori</a:t>
            </a:r>
            <a:r>
              <a:rPr lang="en-US" sz="2800" b="1" dirty="0">
                <a:latin typeface="Calibri" pitchFamily="18"/>
              </a:rPr>
              <a:t>" Lutheran Secondary School in Budapest. It was attended by two Hungarian-born Nobel laureates, namely Eugene Wigner (Physics 1963) and John </a:t>
            </a:r>
            <a:r>
              <a:rPr lang="en-US" sz="2800" b="1" dirty="0" err="1">
                <a:latin typeface="Calibri" pitchFamily="18"/>
              </a:rPr>
              <a:t>Harsanyi</a:t>
            </a:r>
            <a:r>
              <a:rPr lang="en-US" sz="2800" b="1" dirty="0">
                <a:latin typeface="Calibri" pitchFamily="18"/>
              </a:rPr>
              <a:t> (Economic Sciences</a:t>
            </a:r>
            <a:r>
              <a:rPr lang="en-US" b="1" dirty="0">
                <a:latin typeface="Calibri" pitchFamily="18"/>
              </a:rPr>
              <a:t> 1994).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One remarkable teacher and three remarkable student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4680"/>
            <a:ext cx="8229240" cy="944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a:t>One remarkable teacher and </a:t>
            </a:r>
            <a:r>
              <a:rPr lang="bs-Latn-BA" sz="3200" b="1" dirty="0" smtClean="0"/>
              <a:t/>
            </a:r>
            <a:br>
              <a:rPr lang="bs-Latn-BA" sz="3200" b="1" dirty="0" smtClean="0"/>
            </a:br>
            <a:r>
              <a:rPr lang="en-US" sz="3200" b="1" dirty="0" smtClean="0"/>
              <a:t>three </a:t>
            </a:r>
            <a:r>
              <a:rPr lang="en-US" sz="3200" b="1" dirty="0"/>
              <a:t>remarkable </a:t>
            </a:r>
            <a:r>
              <a:rPr lang="en-US" sz="3200" b="1" dirty="0" smtClean="0"/>
              <a:t>students</a:t>
            </a:r>
            <a:endParaRPr lang="en-US" sz="3200" b="1" dirty="0"/>
          </a:p>
        </p:txBody>
      </p:sp>
      <p:sp>
        <p:nvSpPr>
          <p:cNvPr id="3" name="Content Placeholder 2"/>
          <p:cNvSpPr txBox="1">
            <a:spLocks noGrp="1"/>
          </p:cNvSpPr>
          <p:nvPr>
            <p:ph type="body" idx="4294967295"/>
          </p:nvPr>
        </p:nvSpPr>
        <p:spPr>
          <a:xfrm>
            <a:off x="457200" y="1371599"/>
            <a:ext cx="8229240" cy="495252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300" dirty="0">
                <a:latin typeface="Calibri" pitchFamily="18"/>
              </a:rPr>
              <a:t>Perhaps less known is a </a:t>
            </a:r>
            <a:r>
              <a:rPr lang="bs-Latn-BA" sz="2300" dirty="0" smtClean="0">
                <a:latin typeface="Calibri" pitchFamily="18"/>
              </a:rPr>
              <a:t>marvelous </a:t>
            </a:r>
            <a:r>
              <a:rPr lang="en-US" sz="2300" dirty="0" smtClean="0">
                <a:latin typeface="Calibri" pitchFamily="18"/>
              </a:rPr>
              <a:t>example </a:t>
            </a:r>
            <a:r>
              <a:rPr lang="en-US" sz="2300" dirty="0">
                <a:latin typeface="Calibri" pitchFamily="18"/>
              </a:rPr>
              <a:t>of the Abraham Lincoln High School in Brooklyn, and its science clubs managed by Sophie Wolfe. This after-school program was attended by no less than three </a:t>
            </a:r>
            <a:r>
              <a:rPr lang="en-US" sz="2300" dirty="0" err="1">
                <a:latin typeface="Calibri" pitchFamily="18"/>
              </a:rPr>
              <a:t>Nobelists</a:t>
            </a:r>
            <a:r>
              <a:rPr lang="en-US" sz="2300" dirty="0">
                <a:latin typeface="Calibri" pitchFamily="18"/>
              </a:rPr>
              <a:t>: Arthur Kornberg (Physiology or Medicine 1959), Jerome Karle (Chemistry 1985), and Paul Berg (Chemistry 1980).</a:t>
            </a:r>
          </a:p>
          <a:p>
            <a:pPr marL="0" lvl="0" indent="0" algn="just">
              <a:spcBef>
                <a:spcPts val="638"/>
              </a:spcBef>
              <a:buNone/>
            </a:pPr>
            <a:r>
              <a:rPr lang="en-US" sz="2300" dirty="0">
                <a:latin typeface="Calibri" pitchFamily="18"/>
              </a:rPr>
              <a:t>Ms. Wolfe was not a trained teacher, but maybe rather a sort of a natural master in the Socratic method of teaching: “Her official responsibility was to supervise the school supply room that stocked various materials (a variety of models, chemical equipment and microscopes) regularly used during science lectures. She also orchestrated and managed the so-called Biology Club, an informal group of student stalwarts that met most days after classes to pursue their interests in science.”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Lst>
          </a:blip>
          <a:srcRect/>
          <a:stretch>
            <a:fillRect/>
          </a:stretch>
        </p:blipFill>
        <p:spPr>
          <a:xfrm>
            <a:off x="1728000" y="648000"/>
            <a:ext cx="5760000" cy="6048000"/>
          </a:xfrm>
          <a:prstGeom prst="rect">
            <a:avLst/>
          </a:prstGeom>
          <a:noFill/>
          <a:ln>
            <a:noFill/>
          </a:ln>
        </p:spPr>
      </p:pic>
      <p:sp>
        <p:nvSpPr>
          <p:cNvPr id="4" name="Content Placeholder 2"/>
          <p:cNvSpPr txBox="1">
            <a:spLocks noGrp="1"/>
          </p:cNvSpPr>
          <p:nvPr>
            <p:ph type="body" idx="4294967295"/>
          </p:nvPr>
        </p:nvSpPr>
        <p:spPr>
          <a:xfrm>
            <a:off x="457200" y="1371600"/>
            <a:ext cx="8229240" cy="3926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b="1" dirty="0">
                <a:latin typeface="Calibri" pitchFamily="18"/>
              </a:rPr>
              <a:t>Example of Ms. Wolfe is surely worth remembering when we speak of individual potential, even if it serves merely as an inspiration for great achievements. Such examples lead to a conclusion that even when science can hardly be cultivated in a given environment due to poverty, education must not suffer from similar shortcomings.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9068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smtClean="0"/>
              <a:t>Globalization</a:t>
            </a:r>
            <a:endParaRPr lang="en-US" dirty="0"/>
          </a:p>
        </p:txBody>
      </p:sp>
      <p:sp>
        <p:nvSpPr>
          <p:cNvPr id="3" name="Content Placeholder 2"/>
          <p:cNvSpPr txBox="1">
            <a:spLocks noGrp="1"/>
          </p:cNvSpPr>
          <p:nvPr>
            <p:ph type="body" idx="4294967295"/>
          </p:nvPr>
        </p:nvSpPr>
        <p:spPr>
          <a:xfrm>
            <a:off x="385200" y="16002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a:latin typeface="Calibri" pitchFamily="18"/>
              </a:rPr>
              <a:t>Globalization includes processes that enable individuals to transcend various boundaries in ways that were unimaginable even decades ago, or at least to become aware of these boundaries. Man has become truly a being of information, and information knows no national or regional boundaries. Education has changed its face in line with the newly available resources, primarily the Internet.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Magic and donkeys.">
    <p:spTree>
      <p:nvGrpSpPr>
        <p:cNvPr id="1" name=""/>
        <p:cNvGrpSpPr/>
        <p:nvPr/>
      </p:nvGrpSpPr>
      <p:grpSpPr>
        <a:xfrm>
          <a:off x="0" y="0"/>
          <a:ext cx="0" cy="0"/>
          <a:chOff x="0" y="0"/>
          <a:chExt cx="0" cy="0"/>
        </a:xfrm>
      </p:grpSpPr>
      <p:pic>
        <p:nvPicPr>
          <p:cNvPr id="4" name="Picture 3"/>
          <p:cNvPicPr>
            <a:picLocks noChangeAspect="1"/>
          </p:cNvPicPr>
          <p:nvPr/>
        </p:nvPicPr>
        <p:blipFill>
          <a:blip r:embed="rId3">
            <a:lum/>
            <a:alphaModFix/>
          </a:blip>
          <a:srcRect/>
          <a:stretch>
            <a:fillRect/>
          </a:stretch>
        </p:blipFill>
        <p:spPr>
          <a:xfrm>
            <a:off x="5715000" y="4461110"/>
            <a:ext cx="3417119" cy="2385370"/>
          </a:xfrm>
          <a:prstGeom prst="rect">
            <a:avLst/>
          </a:prstGeom>
          <a:noFill/>
          <a:ln>
            <a:noFill/>
          </a:ln>
        </p:spPr>
      </p:pic>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Magic and </a:t>
            </a:r>
            <a:r>
              <a:rPr lang="en-US" b="1" dirty="0" smtClean="0"/>
              <a:t>donkeys</a:t>
            </a:r>
            <a:endParaRPr lang="en-US" b="1" dirty="0"/>
          </a:p>
        </p:txBody>
      </p:sp>
      <p:sp>
        <p:nvSpPr>
          <p:cNvPr id="3" name="Content Placeholder 2"/>
          <p:cNvSpPr txBox="1">
            <a:spLocks noGrp="1"/>
          </p:cNvSpPr>
          <p:nvPr>
            <p:ph type="body" idx="4294967295"/>
          </p:nvPr>
        </p:nvSpPr>
        <p:spPr>
          <a:xfrm>
            <a:off x="457200" y="1152000"/>
            <a:ext cx="8229240" cy="4669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108000" lvl="0" indent="0">
              <a:buNone/>
            </a:pPr>
            <a:r>
              <a:rPr lang="en-US" dirty="0">
                <a:latin typeface="" pitchFamily="18"/>
              </a:rPr>
              <a:t>The asymmetry of the world comes once more to mind through the words of Gabriel Garcia Marquez, whose character José </a:t>
            </a:r>
            <a:r>
              <a:rPr lang="en-US" dirty="0" err="1">
                <a:latin typeface="" pitchFamily="18"/>
              </a:rPr>
              <a:t>Arcadio</a:t>
            </a:r>
            <a:r>
              <a:rPr lang="en-US" dirty="0">
                <a:latin typeface="" pitchFamily="18"/>
              </a:rPr>
              <a:t> </a:t>
            </a:r>
            <a:r>
              <a:rPr lang="en-US" dirty="0" err="1">
                <a:latin typeface="" pitchFamily="18"/>
              </a:rPr>
              <a:t>Buendía</a:t>
            </a:r>
            <a:r>
              <a:rPr lang="en-US" dirty="0">
                <a:latin typeface="" pitchFamily="18"/>
              </a:rPr>
              <a:t> sums it up by saying,</a:t>
            </a:r>
          </a:p>
          <a:p>
            <a:pPr marL="108000" lvl="0" indent="0">
              <a:buNone/>
            </a:pPr>
            <a:r>
              <a:rPr lang="en-US" dirty="0">
                <a:latin typeface="" pitchFamily="18"/>
              </a:rPr>
              <a:t>“</a:t>
            </a:r>
            <a:r>
              <a:rPr lang="en-US" i="1" dirty="0">
                <a:latin typeface="" pitchFamily="18"/>
              </a:rPr>
              <a:t>Right there across the river there are all kinds of magical instruments while we keep on living like donkeys.</a:t>
            </a:r>
            <a:r>
              <a:rPr lang="en-US" dirty="0">
                <a:latin typeface=""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Lst>
          </a:blip>
          <a:srcRect/>
          <a:stretch>
            <a:fillRect/>
          </a:stretch>
        </p:blipFill>
        <p:spPr>
          <a:xfrm>
            <a:off x="34920" y="-14400"/>
            <a:ext cx="9101160" cy="6857640"/>
          </a:xfrm>
          <a:prstGeom prst="rect">
            <a:avLst/>
          </a:prstGeom>
          <a:noFill/>
          <a:ln>
            <a:noFill/>
          </a:ln>
        </p:spPr>
      </p:pic>
      <p:sp>
        <p:nvSpPr>
          <p:cNvPr id="3" name="Title 1"/>
          <p:cNvSpPr txBox="1">
            <a:spLocks noGrp="1"/>
          </p:cNvSpPr>
          <p:nvPr>
            <p:ph type="title" idx="4294967295"/>
          </p:nvPr>
        </p:nvSpPr>
        <p:spPr>
          <a:xfrm>
            <a:off x="457200" y="609600"/>
            <a:ext cx="8229240" cy="8077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bs-Latn-BA" sz="3600" b="1" dirty="0" smtClean="0"/>
              <a:t>Bosnia</a:t>
            </a:r>
            <a:endParaRPr lang="en-US" sz="3600" b="1" dirty="0"/>
          </a:p>
        </p:txBody>
      </p:sp>
      <p:sp>
        <p:nvSpPr>
          <p:cNvPr id="4"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b="1" dirty="0">
                <a:latin typeface="Calibri" pitchFamily="18"/>
              </a:rPr>
              <a:t>We can personally testify of the conditions that make our country </a:t>
            </a:r>
            <a:r>
              <a:rPr lang="bs-Latn-BA" b="1" dirty="0" smtClean="0">
                <a:latin typeface="Calibri" pitchFamily="18"/>
              </a:rPr>
              <a:t>– B</a:t>
            </a:r>
            <a:r>
              <a:rPr lang="en-US" b="1" dirty="0" err="1" smtClean="0">
                <a:latin typeface="Calibri" pitchFamily="18"/>
              </a:rPr>
              <a:t>osnia</a:t>
            </a:r>
            <a:r>
              <a:rPr lang="en-US" b="1" dirty="0" smtClean="0">
                <a:latin typeface="Calibri" pitchFamily="18"/>
              </a:rPr>
              <a:t> </a:t>
            </a:r>
            <a:r>
              <a:rPr lang="en-US" b="1" dirty="0">
                <a:latin typeface="Calibri" pitchFamily="18"/>
              </a:rPr>
              <a:t>and Herzegovina ranked </a:t>
            </a:r>
            <a:r>
              <a:rPr lang="en-US" b="1" dirty="0" smtClean="0">
                <a:latin typeface="Calibri" pitchFamily="18"/>
              </a:rPr>
              <a:t>131</a:t>
            </a:r>
            <a:r>
              <a:rPr lang="en-US" b="1" baseline="30000" dirty="0" smtClean="0">
                <a:latin typeface="Calibri" pitchFamily="18"/>
              </a:rPr>
              <a:t>st</a:t>
            </a:r>
            <a:r>
              <a:rPr lang="en-US" b="1" dirty="0" smtClean="0">
                <a:latin typeface="Calibri" pitchFamily="18"/>
              </a:rPr>
              <a:t> </a:t>
            </a:r>
            <a:r>
              <a:rPr lang="en-US" b="1" dirty="0">
                <a:latin typeface="Calibri" pitchFamily="18"/>
              </a:rPr>
              <a:t>by its population size, but as high as </a:t>
            </a:r>
            <a:r>
              <a:rPr lang="en-US" b="1" dirty="0" smtClean="0">
                <a:latin typeface="Calibri" pitchFamily="18"/>
              </a:rPr>
              <a:t>24</a:t>
            </a:r>
            <a:r>
              <a:rPr lang="en-US" b="1" baseline="30000" dirty="0" smtClean="0">
                <a:latin typeface="Calibri" pitchFamily="18"/>
              </a:rPr>
              <a:t>th</a:t>
            </a:r>
            <a:r>
              <a:rPr lang="en-US" b="1" dirty="0" smtClean="0">
                <a:latin typeface="Calibri" pitchFamily="18"/>
              </a:rPr>
              <a:t> </a:t>
            </a:r>
            <a:r>
              <a:rPr lang="en-US" b="1" dirty="0">
                <a:latin typeface="Calibri" pitchFamily="18"/>
              </a:rPr>
              <a:t>in the list of countries by Nobel laureates </a:t>
            </a:r>
            <a:r>
              <a:rPr lang="en-US" b="1" i="1" dirty="0">
                <a:latin typeface="Calibri" pitchFamily="18"/>
              </a:rPr>
              <a:t>per capita</a:t>
            </a:r>
            <a:r>
              <a:rPr lang="en-US" b="1" dirty="0">
                <a:latin typeface="Calibri" pitchFamily="18"/>
              </a:rPr>
              <a:t>. Both Bosnian </a:t>
            </a:r>
            <a:r>
              <a:rPr lang="en-US" b="1" dirty="0" err="1">
                <a:latin typeface="Calibri" pitchFamily="18"/>
              </a:rPr>
              <a:t>Nobelists</a:t>
            </a:r>
            <a:r>
              <a:rPr lang="en-US" b="1" dirty="0">
                <a:latin typeface="Calibri" pitchFamily="18"/>
              </a:rPr>
              <a:t>, Ivo </a:t>
            </a:r>
            <a:r>
              <a:rPr lang="en-US" b="1" dirty="0" err="1">
                <a:latin typeface="Calibri" pitchFamily="18"/>
              </a:rPr>
              <a:t>Andrić</a:t>
            </a:r>
            <a:r>
              <a:rPr lang="en-US" b="1" dirty="0">
                <a:latin typeface="Calibri" pitchFamily="18"/>
              </a:rPr>
              <a:t> (Literature 1961) and Vladimir Prelog (Chemistry 1975) attended the First gymnasium in Sarajevo.</a:t>
            </a:r>
          </a:p>
          <a:p>
            <a:pPr marL="0" lvl="0" indent="0">
              <a:spcBef>
                <a:spcPts val="638"/>
              </a:spcBef>
              <a:buNone/>
            </a:pPr>
            <a:endParaRPr lang="en-US" dirty="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83920"/>
          </a:xfrm>
        </p:spPr>
        <p:txBody>
          <a:bodyPr/>
          <a:lstStyle/>
          <a:p>
            <a:pPr>
              <a:buNone/>
            </a:pPr>
            <a:r>
              <a:rPr lang="bs-Latn-BA" sz="3600" b="1" dirty="0" smtClean="0"/>
              <a:t>Small countries can contribute to mankind!</a:t>
            </a:r>
            <a:endParaRPr lang="en-US" sz="3600" b="1" dirty="0"/>
          </a:p>
        </p:txBody>
      </p:sp>
      <p:sp>
        <p:nvSpPr>
          <p:cNvPr id="3" name="Content Placeholder 2"/>
          <p:cNvSpPr>
            <a:spLocks noGrp="1"/>
          </p:cNvSpPr>
          <p:nvPr>
            <p:ph idx="1"/>
          </p:nvPr>
        </p:nvSpPr>
        <p:spPr>
          <a:xfrm>
            <a:off x="6019800" y="3930650"/>
            <a:ext cx="2666640" cy="2195110"/>
          </a:xfrm>
        </p:spPr>
        <p:txBody>
          <a:bodyPr/>
          <a:lstStyle/>
          <a:p>
            <a:pPr marL="108000" indent="0" algn="r">
              <a:buNone/>
            </a:pPr>
            <a:r>
              <a:rPr lang="bs-Latn-BA" dirty="0" smtClean="0"/>
              <a:t>Nobel laureates and country of birth.</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5181600" cy="4965700"/>
          </a:xfrm>
          <a:prstGeom prst="rect">
            <a:avLst/>
          </a:prstGeom>
          <a:noFill/>
          <a:ln>
            <a:noFill/>
          </a:ln>
        </p:spPr>
      </p:pic>
    </p:spTree>
    <p:extLst>
      <p:ext uri="{BB962C8B-B14F-4D97-AF65-F5344CB8AC3E}">
        <p14:creationId xmlns:p14="http://schemas.microsoft.com/office/powerpoint/2010/main" val="74877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ome questions.">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duotone>
              <a:schemeClr val="bg2">
                <a:shade val="45000"/>
                <a:satMod val="135000"/>
              </a:schemeClr>
              <a:prstClr val="white"/>
            </a:duotone>
          </a:blip>
          <a:srcRect/>
          <a:stretch>
            <a:fillRect/>
          </a:stretch>
        </p:blipFill>
        <p:spPr>
          <a:xfrm>
            <a:off x="24840" y="0"/>
            <a:ext cx="9118800" cy="6857640"/>
          </a:xfrm>
          <a:prstGeom prst="rect">
            <a:avLst/>
          </a:prstGeom>
          <a:noFill/>
          <a:ln>
            <a:noFill/>
          </a:ln>
        </p:spPr>
      </p:pic>
      <p:sp>
        <p:nvSpPr>
          <p:cNvPr id="3"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Some </a:t>
            </a:r>
            <a:r>
              <a:rPr lang="en-US" b="1" dirty="0" smtClean="0"/>
              <a:t>questions</a:t>
            </a:r>
            <a:endParaRPr lang="en-US" b="1" dirty="0"/>
          </a:p>
        </p:txBody>
      </p:sp>
      <p:sp>
        <p:nvSpPr>
          <p:cNvPr id="4"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b="1" dirty="0">
                <a:latin typeface="Calibri" pitchFamily="18"/>
              </a:rPr>
              <a:t>Syrian migrants:</a:t>
            </a:r>
          </a:p>
          <a:p>
            <a:pPr marL="0" lvl="1" indent="0">
              <a:spcBef>
                <a:spcPts val="558"/>
              </a:spcBef>
              <a:spcAft>
                <a:spcPts val="1417"/>
              </a:spcAft>
              <a:buFont typeface="Arial" pitchFamily="32"/>
            </a:pPr>
            <a:r>
              <a:rPr lang="en-US" sz="3200" b="1" dirty="0" smtClean="0">
                <a:latin typeface="Calibri" pitchFamily="18"/>
              </a:rPr>
              <a:t>Acculturation </a:t>
            </a:r>
            <a:r>
              <a:rPr lang="en-US" sz="3200" b="1" dirty="0">
                <a:latin typeface="Calibri" pitchFamily="18"/>
              </a:rPr>
              <a:t>challenges?</a:t>
            </a:r>
          </a:p>
          <a:p>
            <a:pPr marL="0" lvl="1" indent="0">
              <a:spcBef>
                <a:spcPts val="558"/>
              </a:spcBef>
              <a:spcAft>
                <a:spcPts val="1417"/>
              </a:spcAft>
              <a:buFont typeface="Arial" pitchFamily="32"/>
            </a:pPr>
            <a:r>
              <a:rPr lang="en-US" sz="3200" b="1" dirty="0">
                <a:latin typeface="Calibri" pitchFamily="18"/>
              </a:rPr>
              <a:t>A security threat?</a:t>
            </a:r>
          </a:p>
          <a:p>
            <a:pPr marL="0" lvl="1" indent="0">
              <a:spcBef>
                <a:spcPts val="558"/>
              </a:spcBef>
              <a:spcAft>
                <a:spcPts val="1417"/>
              </a:spcAft>
              <a:buFont typeface="Arial" pitchFamily="32"/>
            </a:pPr>
            <a:r>
              <a:rPr lang="en-US" sz="3200" b="1" dirty="0">
                <a:latin typeface="Calibri" pitchFamily="18"/>
              </a:rPr>
              <a:t>Cheap workforce?</a:t>
            </a:r>
          </a:p>
          <a:p>
            <a:pPr marL="0" lvl="1" indent="0">
              <a:spcBef>
                <a:spcPts val="558"/>
              </a:spcBef>
              <a:spcAft>
                <a:spcPts val="1417"/>
              </a:spcAft>
              <a:buFont typeface="Arial" pitchFamily="32"/>
            </a:pPr>
            <a:r>
              <a:rPr lang="en-US" sz="3200" b="1" dirty="0">
                <a:latin typeface="Calibri" pitchFamily="18"/>
              </a:rPr>
              <a:t>Brain gain for the developed countries?</a:t>
            </a:r>
          </a:p>
          <a:p>
            <a:pPr marL="0" lvl="0" indent="0">
              <a:buNone/>
            </a:pPr>
            <a:endParaRPr lang="en-US" sz="2800" dirty="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endParaRPr lang="en-US" sz="1800"/>
          </a:p>
        </p:txBody>
      </p:sp>
      <p:pic>
        <p:nvPicPr>
          <p:cNvPr id="3" name="Picture 2"/>
          <p:cNvPicPr>
            <a:picLocks noChangeAspect="1"/>
          </p:cNvPicPr>
          <p:nvPr/>
        </p:nvPicPr>
        <p:blipFill>
          <a:blip r:embed="rId3">
            <a:lum/>
            <a:alphaModFix/>
          </a:blip>
          <a:srcRect/>
          <a:stretch>
            <a:fillRect/>
          </a:stretch>
        </p:blipFill>
        <p:spPr>
          <a:xfrm>
            <a:off x="360000" y="180000"/>
            <a:ext cx="3311999" cy="2196000"/>
          </a:xfrm>
          <a:prstGeom prst="rect">
            <a:avLst/>
          </a:prstGeom>
          <a:noFill/>
          <a:ln>
            <a:noFill/>
          </a:ln>
        </p:spPr>
      </p:pic>
      <p:sp>
        <p:nvSpPr>
          <p:cNvPr id="4" name="TextBox 4"/>
          <p:cNvSpPr/>
          <p:nvPr/>
        </p:nvSpPr>
        <p:spPr>
          <a:xfrm rot="20886236">
            <a:off x="1225083" y="2339738"/>
            <a:ext cx="7071986" cy="6217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b="1">
                <a:solidFill>
                  <a:srgbClr val="333366"/>
                </a:solidFill>
              </a:defRPr>
            </a:pPr>
            <a:r>
              <a:rPr lang="x-none" sz="3600" b="1" i="0" u="none" strike="noStrike" kern="1200" spc="0">
                <a:ln>
                  <a:noFill/>
                </a:ln>
                <a:solidFill>
                  <a:srgbClr val="333366"/>
                </a:solidFill>
                <a:latin typeface="News Gothic MT" pitchFamily="18"/>
                <a:ea typeface="Microsoft YaHei" pitchFamily="2"/>
                <a:cs typeface="Mangal" pitchFamily="2"/>
              </a:rPr>
              <a:t>Thank you </a:t>
            </a:r>
            <a:r>
              <a:rPr lang="x-none" sz="3600" b="1" i="0" u="none" strike="noStrike" kern="1200" spc="0" smtClean="0">
                <a:ln>
                  <a:noFill/>
                </a:ln>
                <a:solidFill>
                  <a:srgbClr val="333366"/>
                </a:solidFill>
                <a:latin typeface="News Gothic MT" pitchFamily="18"/>
                <a:ea typeface="Microsoft YaHei" pitchFamily="2"/>
                <a:cs typeface="Mangal" pitchFamily="2"/>
              </a:rPr>
              <a:t>for </a:t>
            </a:r>
            <a:r>
              <a:rPr lang="x-none" sz="3600" b="1" i="0" u="none" strike="noStrike" kern="1200" spc="0">
                <a:ln>
                  <a:noFill/>
                </a:ln>
                <a:solidFill>
                  <a:srgbClr val="333366"/>
                </a:solidFill>
                <a:latin typeface="News Gothic MT" pitchFamily="18"/>
                <a:ea typeface="Microsoft YaHei" pitchFamily="2"/>
                <a:cs typeface="Mangal" pitchFamily="2"/>
              </a:rPr>
              <a:t>your attention!</a:t>
            </a:r>
          </a:p>
        </p:txBody>
      </p:sp>
      <p:pic>
        <p:nvPicPr>
          <p:cNvPr id="5" name="Picture 4"/>
          <p:cNvPicPr>
            <a:picLocks noChangeAspect="1"/>
          </p:cNvPicPr>
          <p:nvPr/>
        </p:nvPicPr>
        <p:blipFill>
          <a:blip r:embed="rId4">
            <a:lum/>
            <a:alphaModFix/>
          </a:blip>
          <a:srcRect/>
          <a:stretch>
            <a:fillRect/>
          </a:stretch>
        </p:blipFill>
        <p:spPr>
          <a:xfrm>
            <a:off x="2736000" y="3419640"/>
            <a:ext cx="5962319" cy="32763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Content Placeholder 2"/>
          <p:cNvSpPr txBox="1">
            <a:spLocks noGrp="1"/>
          </p:cNvSpPr>
          <p:nvPr>
            <p:ph type="body" idx="4294967295"/>
          </p:nvPr>
        </p:nvSpPr>
        <p:spPr>
          <a:xfrm>
            <a:off x="457200" y="1600200"/>
            <a:ext cx="8229240" cy="5101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dirty="0">
                <a:latin typeface="Calibri" pitchFamily="18"/>
              </a:rPr>
              <a:t>Nowadays, one can instantly learn of most recent scientific discoveries such as those that much of that progress rests on, in most remote areas of the world. The 20th century has brought enormous changes to the world, turning it into McLuhan’s “global village”.</a:t>
            </a:r>
          </a:p>
        </p:txBody>
      </p:sp>
      <p:pic>
        <p:nvPicPr>
          <p:cNvPr id="4" name="Picture 3"/>
          <p:cNvPicPr>
            <a:picLocks noChangeAspect="1"/>
          </p:cNvPicPr>
          <p:nvPr/>
        </p:nvPicPr>
        <p:blipFill>
          <a:blip r:embed="rId3">
            <a:lum/>
            <a:alphaModFix/>
          </a:blip>
          <a:srcRect l="11175" t="12798" r="6558"/>
          <a:stretch>
            <a:fillRect/>
          </a:stretch>
        </p:blipFill>
        <p:spPr>
          <a:xfrm>
            <a:off x="451799" y="4896000"/>
            <a:ext cx="1780200" cy="1773360"/>
          </a:xfrm>
          <a:prstGeom prst="rect">
            <a:avLst/>
          </a:prstGeom>
          <a:noFill/>
          <a:ln>
            <a:noFill/>
          </a:ln>
        </p:spPr>
      </p:pic>
      <p:sp>
        <p:nvSpPr>
          <p:cNvPr id="5" name="Title 1"/>
          <p:cNvSpPr txBox="1">
            <a:spLocks noGrp="1"/>
          </p:cNvSpPr>
          <p:nvPr>
            <p:ph type="title" idx="4294967295"/>
          </p:nvPr>
        </p:nvSpPr>
        <p:spPr>
          <a:xfrm>
            <a:off x="457559" y="49068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“Global village</a:t>
            </a:r>
            <a:r>
              <a:rPr lang="en-US" b="1" dirty="0" smtClean="0"/>
              <a: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cience has eliminated distance.”">
    <p:spTree>
      <p:nvGrpSpPr>
        <p:cNvPr id="1" name=""/>
        <p:cNvGrpSpPr/>
        <p:nvPr/>
      </p:nvGrpSpPr>
      <p:grpSpPr>
        <a:xfrm>
          <a:off x="0" y="0"/>
          <a:ext cx="0" cy="0"/>
          <a:chOff x="0" y="0"/>
          <a:chExt cx="0" cy="0"/>
        </a:xfrm>
      </p:grpSpPr>
      <p:pic>
        <p:nvPicPr>
          <p:cNvPr id="2" name="Picture 6"/>
          <p:cNvPicPr>
            <a:picLocks noChangeAspect="1"/>
          </p:cNvPicPr>
          <p:nvPr/>
        </p:nvPicPr>
        <p:blipFill>
          <a:blip r:embed="rId3">
            <a:alphaModFix/>
            <a:duotone>
              <a:schemeClr val="bg2">
                <a:shade val="45000"/>
                <a:satMod val="135000"/>
              </a:schemeClr>
              <a:prstClr val="white"/>
            </a:duotone>
          </a:blip>
          <a:srcRect/>
          <a:stretch>
            <a:fillRect/>
          </a:stretch>
        </p:blipFill>
        <p:spPr>
          <a:xfrm>
            <a:off x="0" y="0"/>
            <a:ext cx="9144000" cy="6839279"/>
          </a:xfrm>
          <a:prstGeom prst="rect">
            <a:avLst/>
          </a:prstGeom>
          <a:noFill/>
          <a:ln>
            <a:noFill/>
          </a:ln>
        </p:spPr>
      </p:pic>
      <p:sp>
        <p:nvSpPr>
          <p:cNvPr id="3"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“Science has eliminated distance.”</a:t>
            </a:r>
          </a:p>
        </p:txBody>
      </p:sp>
      <p:sp>
        <p:nvSpPr>
          <p:cNvPr id="4"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3600" dirty="0">
                <a:latin typeface="Calibri" pitchFamily="18"/>
              </a:rPr>
              <a:t>It was science that brought the once distant parts of the world together, as brilliantly conveyed in a brief formula expressed by Gabriel Garcia Marquez in his </a:t>
            </a:r>
            <a:r>
              <a:rPr lang="en-US" sz="3600" i="1" dirty="0">
                <a:latin typeface="Calibri" pitchFamily="18"/>
              </a:rPr>
              <a:t>One Hundred Years of Solitude</a:t>
            </a:r>
            <a:r>
              <a:rPr lang="en-US" sz="3600" dirty="0">
                <a:latin typeface="Calibri" pitchFamily="18"/>
              </a:rPr>
              <a:t>, stating apodictically and with striking clarity, “Science has eliminated distance.”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War as a driver of change.">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duotone>
              <a:schemeClr val="bg2">
                <a:shade val="45000"/>
                <a:satMod val="135000"/>
              </a:schemeClr>
              <a:prstClr val="white"/>
            </a:duotone>
          </a:blip>
          <a:srcRect/>
          <a:stretch>
            <a:fillRect/>
          </a:stretch>
        </p:blipFill>
        <p:spPr>
          <a:xfrm>
            <a:off x="533520" y="103320"/>
            <a:ext cx="8309160" cy="6525720"/>
          </a:xfrm>
          <a:prstGeom prst="rect">
            <a:avLst/>
          </a:prstGeom>
          <a:noFill/>
          <a:ln>
            <a:noFill/>
          </a:ln>
        </p:spPr>
      </p:pic>
      <p:sp>
        <p:nvSpPr>
          <p:cNvPr id="3" name="Title 1"/>
          <p:cNvSpPr txBox="1">
            <a:spLocks noGrp="1"/>
          </p:cNvSpPr>
          <p:nvPr>
            <p:ph type="title" idx="4294967295"/>
          </p:nvPr>
        </p:nvSpPr>
        <p:spPr>
          <a:xfrm>
            <a:off x="457200" y="52668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War as a driver of change.</a:t>
            </a:r>
          </a:p>
        </p:txBody>
      </p:sp>
      <p:sp>
        <p:nvSpPr>
          <p:cNvPr id="4"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dirty="0">
                <a:latin typeface="Calibri" pitchFamily="18"/>
              </a:rPr>
              <a:t>The now global challenges called for global solutions, and it was during the World War II that a group of scientists joined their forces around a practical issue of automating automatic aiming and firing of anti-aircraft guns. Their work gave birth to the discipline of cybernetics, with a landmark paper:</a:t>
            </a:r>
          </a:p>
          <a:p>
            <a:pPr marL="0" lvl="0" indent="0" algn="r">
              <a:spcBef>
                <a:spcPts val="638"/>
              </a:spcBef>
              <a:buNone/>
            </a:pPr>
            <a:r>
              <a:rPr lang="en-US" dirty="0">
                <a:latin typeface="Calibri" pitchFamily="18"/>
              </a:rPr>
              <a:t>"</a:t>
            </a:r>
            <a:r>
              <a:rPr lang="en-US" b="1" u="sng" dirty="0">
                <a:latin typeface="Calibri" pitchFamily="18"/>
              </a:rPr>
              <a:t>Behavior, Purpose and Teleology</a:t>
            </a:r>
            <a:r>
              <a:rPr lang="en-US" dirty="0">
                <a:latin typeface="Calibri" pitchFamily="18"/>
              </a:rPr>
              <a:t>" (1943) </a:t>
            </a:r>
            <a:r>
              <a:rPr lang="en-US" sz="2600" dirty="0">
                <a:latin typeface="Calibri" pitchFamily="18"/>
              </a:rPr>
              <a:t>by Norbert Wiener, Arturo </a:t>
            </a:r>
            <a:r>
              <a:rPr lang="en-US" sz="2600" dirty="0" err="1">
                <a:latin typeface="Calibri" pitchFamily="18"/>
              </a:rPr>
              <a:t>Rosenblueth</a:t>
            </a:r>
            <a:r>
              <a:rPr lang="en-US" sz="2600" dirty="0">
                <a:latin typeface="Calibri" pitchFamily="18"/>
              </a:rPr>
              <a:t>, and Julian Bigelow.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rediction at the heart of cybernetic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050210"/>
            <a:ext cx="4561840" cy="28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noGrp="1"/>
          </p:cNvSpPr>
          <p:nvPr>
            <p:ph type="title" idx="4294967295"/>
          </p:nvPr>
        </p:nvSpPr>
        <p:spPr>
          <a:xfrm>
            <a:off x="457200" y="526680"/>
            <a:ext cx="8229240" cy="7687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b="1" dirty="0"/>
              <a:t>Prediction at the heart of </a:t>
            </a:r>
            <a:r>
              <a:rPr lang="en-US" sz="4000" b="1" dirty="0" smtClean="0"/>
              <a:t>cybernetics</a:t>
            </a:r>
            <a:endParaRPr lang="en-US" sz="4000" b="1" dirty="0"/>
          </a:p>
        </p:txBody>
      </p:sp>
      <p:sp>
        <p:nvSpPr>
          <p:cNvPr id="3" name="Content Placeholder 2"/>
          <p:cNvSpPr txBox="1">
            <a:spLocks noGrp="1"/>
          </p:cNvSpPr>
          <p:nvPr>
            <p:ph type="body" idx="4294967295"/>
          </p:nvPr>
        </p:nvSpPr>
        <p:spPr>
          <a:xfrm>
            <a:off x="457200" y="130644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600" dirty="0">
                <a:latin typeface="" pitchFamily="18"/>
              </a:rPr>
              <a:t>Easily reminiscent of the practical motives of their collaboration in relation to automatic aiming, the authors provide graphic illustrations of different types of prediction,</a:t>
            </a:r>
          </a:p>
          <a:p>
            <a:pPr marL="540000" lvl="1" indent="0" algn="r">
              <a:buNone/>
            </a:pPr>
            <a:r>
              <a:rPr lang="bs-Latn-BA" sz="2600" i="1" dirty="0" smtClean="0">
                <a:latin typeface="" pitchFamily="18"/>
              </a:rPr>
              <a:t>„</a:t>
            </a:r>
            <a:r>
              <a:rPr lang="en-US" sz="2600" i="1" dirty="0" smtClean="0">
                <a:latin typeface="" pitchFamily="18"/>
              </a:rPr>
              <a:t>[</a:t>
            </a:r>
            <a:r>
              <a:rPr lang="en-US" sz="2600" i="1" dirty="0">
                <a:latin typeface="" pitchFamily="18"/>
              </a:rPr>
              <a:t>t]he cat chasing the mouse is an instance of first-order prediction; the cat merely predicts the path of the mouse. Throwing a stone at a moving target requires a second order prediction; the paths of the target and of the stone should be foreseen</a:t>
            </a:r>
            <a:r>
              <a:rPr lang="en-US" sz="2600" dirty="0" smtClean="0">
                <a:latin typeface="" pitchFamily="18"/>
              </a:rPr>
              <a:t>.</a:t>
            </a:r>
            <a:r>
              <a:rPr lang="bs-Latn-BA" sz="2600" dirty="0" smtClean="0">
                <a:latin typeface="" pitchFamily="18"/>
              </a:rPr>
              <a:t>“</a:t>
            </a:r>
            <a:endParaRPr lang="en-US" sz="2600" dirty="0">
              <a:latin typeface=""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Collaboration of mind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63468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Collaboration of </a:t>
            </a:r>
            <a:r>
              <a:rPr lang="en-US" sz="3600" b="1" dirty="0" smtClean="0"/>
              <a:t>minds</a:t>
            </a:r>
            <a:endParaRPr lang="en-US" sz="3600" b="1" dirty="0"/>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342900" indent="-342900" algn="just">
              <a:spcBef>
                <a:spcPts val="638"/>
              </a:spcBef>
            </a:pPr>
            <a:r>
              <a:rPr lang="en-US" sz="2200" dirty="0" err="1">
                <a:latin typeface="Calibri" pitchFamily="18"/>
              </a:rPr>
              <a:t>Nobert</a:t>
            </a:r>
            <a:r>
              <a:rPr lang="en-US" sz="2200" dirty="0">
                <a:latin typeface="Calibri" pitchFamily="18"/>
              </a:rPr>
              <a:t> Wiener, a Professor of Mathematics at MIT, was a son of a Russian immigrant to the United States, Leo Wiener, a Professor of Slavic Languages and Literatures at Harvard University.</a:t>
            </a:r>
          </a:p>
          <a:p>
            <a:pPr marL="342900" indent="-342900" algn="just">
              <a:spcBef>
                <a:spcPts val="638"/>
              </a:spcBef>
            </a:pPr>
            <a:r>
              <a:rPr lang="en-US" sz="2200" dirty="0">
                <a:latin typeface="Calibri" pitchFamily="18"/>
              </a:rPr>
              <a:t>Arturo </a:t>
            </a:r>
            <a:r>
              <a:rPr lang="en-US" sz="2200" dirty="0" err="1">
                <a:latin typeface="Calibri" pitchFamily="18"/>
              </a:rPr>
              <a:t>Rosenblueth</a:t>
            </a:r>
            <a:r>
              <a:rPr lang="en-US" sz="2200" dirty="0">
                <a:latin typeface="Calibri" pitchFamily="18"/>
              </a:rPr>
              <a:t> was a Mexican physiologist working at Harvard with the father of American physiology, Walter Cannon, himself a friend of Wiener’s parents.</a:t>
            </a:r>
          </a:p>
          <a:p>
            <a:pPr marL="342900" indent="-342900" algn="just">
              <a:spcBef>
                <a:spcPts val="638"/>
              </a:spcBef>
            </a:pPr>
            <a:r>
              <a:rPr lang="en-US" sz="2200" dirty="0">
                <a:latin typeface="Calibri" pitchFamily="18"/>
              </a:rPr>
              <a:t>Julian Bigelow was a New Jersey born mathematician and electrical engineer.</a:t>
            </a:r>
          </a:p>
        </p:txBody>
      </p:sp>
      <p:pic>
        <p:nvPicPr>
          <p:cNvPr id="4" name="Picture 3"/>
          <p:cNvPicPr>
            <a:picLocks noChangeAspect="1"/>
          </p:cNvPicPr>
          <p:nvPr/>
        </p:nvPicPr>
        <p:blipFill>
          <a:blip r:embed="rId3">
            <a:lum/>
            <a:alphaModFix/>
          </a:blip>
          <a:srcRect l="12579" t="18376" r="7874"/>
          <a:stretch>
            <a:fillRect/>
          </a:stretch>
        </p:blipFill>
        <p:spPr>
          <a:xfrm>
            <a:off x="6552000" y="4634640"/>
            <a:ext cx="1979640" cy="1989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Favorable condition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362680"/>
            <a:ext cx="8229240" cy="8330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en-US" sz="3200" b="1" dirty="0"/>
              <a:t>Favorable conditions.</a:t>
            </a:r>
          </a:p>
        </p:txBody>
      </p:sp>
      <p:sp>
        <p:nvSpPr>
          <p:cNvPr id="3" name="Content Placeholder 2"/>
          <p:cNvSpPr txBox="1">
            <a:spLocks noGrp="1"/>
          </p:cNvSpPr>
          <p:nvPr>
            <p:ph type="body" idx="4294967295"/>
          </p:nvPr>
        </p:nvSpPr>
        <p:spPr>
          <a:xfrm>
            <a:off x="457200" y="3453783"/>
            <a:ext cx="8229240" cy="2990216"/>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400" dirty="0">
                <a:latin typeface="" pitchFamily="18"/>
              </a:rPr>
              <a:t>The birth of cybernetics, or the science of “Control and Communication in the Animal and the Machine,” as Wiener briefly defined this discipline in the title of his book (1948), has had much to do not only with the practical need to improve artillery, but also with a confluence of favorable conditions in which ideas could be freely shared, in this instance, by a son of a Russian immigrant, a Mexican, and an American.</a:t>
            </a:r>
          </a:p>
          <a:p>
            <a:pPr marL="0" lvl="0" indent="0" algn="just">
              <a:spcBef>
                <a:spcPts val="638"/>
              </a:spcBef>
              <a:buNone/>
            </a:pPr>
            <a:endParaRPr lang="en-US" sz="2400" dirty="0">
              <a:latin typeface="" pitchFamily="18"/>
            </a:endParaRPr>
          </a:p>
        </p:txBody>
      </p:sp>
      <p:pic>
        <p:nvPicPr>
          <p:cNvPr id="2050" name="Picture 2" descr="http://static.klix.ba/media/images/vijesti/141106051.1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52400"/>
            <a:ext cx="3806826" cy="3301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Migration – strengthening the supremacy of the West.">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b="1" dirty="0"/>
              <a:t>Migration – strengthening the supremacy of the </a:t>
            </a:r>
            <a:r>
              <a:rPr lang="en-US" sz="3600" b="1" dirty="0" smtClean="0"/>
              <a:t>West</a:t>
            </a:r>
            <a:endParaRPr lang="en-US" sz="3600" b="1" dirty="0"/>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r>
              <a:rPr lang="en-US" sz="2800" dirty="0">
                <a:latin typeface="Calibri" pitchFamily="18"/>
              </a:rPr>
              <a:t>Given the significance of cybernetics in the shaping of modern humanity, can we argue that the fact 18-year-old Leo Wiener immigrated to the United States, a man who eventually learned some 40 languages, his political convictions that kept him away from his homeland aside, </a:t>
            </a:r>
            <a:r>
              <a:rPr lang="en-US" sz="2800" dirty="0" smtClean="0">
                <a:latin typeface="Calibri" pitchFamily="18"/>
              </a:rPr>
              <a:t>ultimately </a:t>
            </a:r>
            <a:r>
              <a:rPr lang="bs-Latn-BA" sz="2800" dirty="0" smtClean="0">
                <a:latin typeface="Calibri" pitchFamily="18"/>
              </a:rPr>
              <a:t>– through his son – </a:t>
            </a:r>
            <a:r>
              <a:rPr lang="en-US" sz="2800" dirty="0" smtClean="0">
                <a:latin typeface="Calibri" pitchFamily="18"/>
              </a:rPr>
              <a:t>strengthened </a:t>
            </a:r>
            <a:r>
              <a:rPr lang="en-US" sz="2800" dirty="0">
                <a:latin typeface="Calibri" pitchFamily="18"/>
              </a:rPr>
              <a:t>the supremacy of the USA and the West in general in the second half of the </a:t>
            </a:r>
            <a:r>
              <a:rPr lang="en-US" sz="2800" dirty="0" smtClean="0">
                <a:latin typeface="Calibri" pitchFamily="18"/>
              </a:rPr>
              <a:t>20</a:t>
            </a:r>
            <a:r>
              <a:rPr lang="en-US" sz="2800" baseline="30000" dirty="0" smtClean="0">
                <a:latin typeface="Calibri" pitchFamily="18"/>
              </a:rPr>
              <a:t>th</a:t>
            </a:r>
            <a:r>
              <a:rPr lang="en-US" sz="2800" dirty="0" smtClean="0">
                <a:latin typeface="Calibri" pitchFamily="18"/>
              </a:rPr>
              <a:t> </a:t>
            </a:r>
            <a:r>
              <a:rPr lang="en-US" sz="2800" dirty="0">
                <a:latin typeface="Calibri" pitchFamily="18"/>
              </a:rPr>
              <a:t>century?</a:t>
            </a:r>
          </a:p>
          <a:p>
            <a:pPr marL="0" lvl="0" indent="0" algn="just">
              <a:spcBef>
                <a:spcPts val="638"/>
              </a:spcBef>
              <a:buNone/>
            </a:pPr>
            <a:r>
              <a:rPr lang="en-US" sz="2800" dirty="0" err="1">
                <a:latin typeface="Calibri" pitchFamily="18"/>
              </a:rPr>
              <a:t>Rosenblueth</a:t>
            </a:r>
            <a:r>
              <a:rPr lang="en-US" sz="2800" dirty="0">
                <a:latin typeface="Calibri" pitchFamily="18"/>
              </a:rPr>
              <a:t> chose to return to Mexico, but always remained a valued contributor in the American intellectual milieu.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1817</Words>
  <Application>Microsoft Office PowerPoint</Application>
  <PresentationFormat>On-screen Show (4:3)</PresentationFormat>
  <Paragraphs>65</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vt:lpstr>
      <vt:lpstr>Default 1</vt:lpstr>
      <vt:lpstr>Are we losing individual leadership potential in the current global trends?</vt:lpstr>
      <vt:lpstr>Globalization</vt:lpstr>
      <vt:lpstr>“Global village”</vt:lpstr>
      <vt:lpstr>“Science has eliminated distance.”</vt:lpstr>
      <vt:lpstr>War as a driver of change.</vt:lpstr>
      <vt:lpstr>Prediction at the heart of cybernetics</vt:lpstr>
      <vt:lpstr>Collaboration of minds</vt:lpstr>
      <vt:lpstr>Favorable conditions.</vt:lpstr>
      <vt:lpstr>Migration – strengthening the supremacy of the West</vt:lpstr>
      <vt:lpstr>Possibilities give birth to restrictions</vt:lpstr>
      <vt:lpstr> Modern conditions of scientific work.</vt:lpstr>
      <vt:lpstr>Modern conditions of scientific work</vt:lpstr>
      <vt:lpstr> Against the very nature of science.</vt:lpstr>
      <vt:lpstr>In search for money.</vt:lpstr>
      <vt:lpstr>Globalization is turning us into – individuals</vt:lpstr>
      <vt:lpstr>Individualization</vt:lpstr>
      <vt:lpstr>Striking asymmetries in opportunities.</vt:lpstr>
      <vt:lpstr>One remarkable teacher and  three remarkable students</vt:lpstr>
      <vt:lpstr>PowerPoint Presentation</vt:lpstr>
      <vt:lpstr>Magic and donkeys</vt:lpstr>
      <vt:lpstr>Bosnia</vt:lpstr>
      <vt:lpstr>Small countries can contribute to mankind!</vt:lpstr>
      <vt:lpstr>Some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losing individual leadership potential in the current global trends?</dc:title>
  <dc:creator>Bojan Sosic</dc:creator>
  <cp:lastModifiedBy>Bojan Sosic</cp:lastModifiedBy>
  <cp:revision>10</cp:revision>
  <dcterms:modified xsi:type="dcterms:W3CDTF">2015-11-03T17:23:32Z</dcterms:modified>
</cp:coreProperties>
</file>