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30"/>
  </p:notesMasterIdLst>
  <p:handoutMasterIdLst>
    <p:handoutMasterId r:id="rId31"/>
  </p:handoutMasterIdLst>
  <p:sldIdLst>
    <p:sldId id="324" r:id="rId2"/>
    <p:sldId id="376" r:id="rId3"/>
    <p:sldId id="378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90" r:id="rId15"/>
    <p:sldId id="391" r:id="rId16"/>
    <p:sldId id="392" r:id="rId17"/>
    <p:sldId id="393" r:id="rId18"/>
    <p:sldId id="394" r:id="rId19"/>
    <p:sldId id="395" r:id="rId20"/>
    <p:sldId id="396" r:id="rId21"/>
    <p:sldId id="389" r:id="rId22"/>
    <p:sldId id="397" r:id="rId23"/>
    <p:sldId id="398" r:id="rId24"/>
    <p:sldId id="399" r:id="rId25"/>
    <p:sldId id="403" r:id="rId26"/>
    <p:sldId id="401" r:id="rId27"/>
    <p:sldId id="400" r:id="rId28"/>
    <p:sldId id="402" r:id="rId29"/>
  </p:sldIdLst>
  <p:sldSz cx="9144000" cy="6858000" type="screen4x3"/>
  <p:notesSz cx="9874250" cy="6797675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ente" initials="U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E7D"/>
    <a:srgbClr val="CC0099"/>
    <a:srgbClr val="FF66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ile medio 1 - Color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Stile medio 1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690" y="-102"/>
      </p:cViewPr>
      <p:guideLst>
        <p:guide orient="horz" pos="19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0"/>
    </p:cViewPr>
  </p:sorterViewPr>
  <p:notesViewPr>
    <p:cSldViewPr>
      <p:cViewPr varScale="1">
        <p:scale>
          <a:sx n="71" d="100"/>
          <a:sy n="71" d="100"/>
        </p:scale>
        <p:origin x="-312" y="-112"/>
      </p:cViewPr>
      <p:guideLst>
        <p:guide orient="horz" pos="2141"/>
        <p:guide pos="311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3936" y="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16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6364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16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3936" y="6456364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BF0F3B8-2E9D-4801-87A2-A2E95EC03FC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5514" y="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86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777" y="3228976"/>
            <a:ext cx="7240696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1986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795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1986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5514" y="645795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15A2E99-0F2C-44DF-AC55-0415B50BE67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9AFDD0-4C85-492D-B35F-90466C95F386}" type="slidenum">
              <a:rPr lang="en-US" altLang="it-IT" smtClean="0"/>
              <a:pPr/>
              <a:t>1</a:t>
            </a:fld>
            <a:endParaRPr lang="en-US" altLang="it-IT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10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11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12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13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14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15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16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17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18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19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B7707-EC87-44B2-81B9-1E55B0290F14}" type="slidenum">
              <a:rPr lang="en-US" altLang="it-IT" smtClean="0"/>
              <a:pPr/>
              <a:t>2</a:t>
            </a:fld>
            <a:endParaRPr lang="en-US" altLang="it-IT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20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21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22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23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24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25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26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27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28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3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4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5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6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7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8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CC5E38-DCBC-436E-9E9F-BC746C47794D}" type="slidenum">
              <a:rPr lang="en-US" altLang="it-IT" smtClean="0"/>
              <a:pPr/>
              <a:t>9</a:t>
            </a:fld>
            <a:endParaRPr lang="en-US" altLang="it-IT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763" y="0"/>
            <a:ext cx="9148763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8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Rectangle 65"/>
            <p:cNvSpPr>
              <a:spLocks noChangeArrowheads="1"/>
            </p:cNvSpPr>
            <p:nvPr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4263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 altLang="it-IT" sz="2400">
              <a:latin typeface="Helvetica" charset="0"/>
            </a:endParaRPr>
          </a:p>
        </p:txBody>
      </p:sp>
      <p:sp>
        <p:nvSpPr>
          <p:cNvPr id="6048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447800"/>
            <a:ext cx="7678737" cy="108108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altLang="it-IT"/>
              <a:t>Click to edit Master title style</a:t>
            </a:r>
          </a:p>
        </p:txBody>
      </p:sp>
      <p:sp>
        <p:nvSpPr>
          <p:cNvPr id="6048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it-IT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AB60D-E7A1-44C6-8EE4-4E8C2050EE67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03298-4CAD-464B-BF92-FCDF86BBAFFD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533400"/>
            <a:ext cx="2039938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533400"/>
            <a:ext cx="5970587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4F874-70E0-4013-AEE1-E6AEB8C2F2E5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18EA2-1705-432A-9765-68B1CEFFA754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4E7EC-0322-40AC-B448-665E5296A65C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56450-1296-4BE9-8248-211F75A8150E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5509F-2316-42BF-9392-03297663A91F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E69B2-282F-4967-962F-104EC5C7B851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2F8B-3D14-439C-A238-C1CAD1E035FB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1F35CF-CE8E-4C4D-82D0-4ABBAFF2FB60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D2DE4-18CB-4562-8A63-B73618D02AFA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8763" cy="6867525"/>
            <a:chOff x="0" y="0"/>
            <a:chExt cx="5762" cy="4326"/>
          </a:xfrm>
        </p:grpSpPr>
        <p:sp>
          <p:nvSpPr>
            <p:cNvPr id="5939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396" name="Rectangle 4"/>
            <p:cNvSpPr>
              <a:spLocks noChangeArrowheads="1"/>
            </p:cNvSpPr>
            <p:nvPr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397" name="Rectangle 5"/>
            <p:cNvSpPr>
              <a:spLocks noChangeArrowheads="1"/>
            </p:cNvSpPr>
            <p:nvPr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398" name="Rectangle 6"/>
            <p:cNvSpPr>
              <a:spLocks noChangeArrowheads="1"/>
            </p:cNvSpPr>
            <p:nvPr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399" name="Rectangle 7"/>
            <p:cNvSpPr>
              <a:spLocks noChangeArrowheads="1"/>
            </p:cNvSpPr>
            <p:nvPr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0" name="Rectangle 8"/>
            <p:cNvSpPr>
              <a:spLocks noChangeArrowheads="1"/>
            </p:cNvSpPr>
            <p:nvPr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1" name="Rectangle 9"/>
            <p:cNvSpPr>
              <a:spLocks noChangeArrowheads="1"/>
            </p:cNvSpPr>
            <p:nvPr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2" name="Rectangle 10"/>
            <p:cNvSpPr>
              <a:spLocks noChangeArrowheads="1"/>
            </p:cNvSpPr>
            <p:nvPr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3" name="Rectangle 11"/>
            <p:cNvSpPr>
              <a:spLocks noChangeArrowheads="1"/>
            </p:cNvSpPr>
            <p:nvPr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4" name="Rectangle 12"/>
            <p:cNvSpPr>
              <a:spLocks noChangeArrowheads="1"/>
            </p:cNvSpPr>
            <p:nvPr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5" name="Rectangle 13"/>
            <p:cNvSpPr>
              <a:spLocks noChangeArrowheads="1"/>
            </p:cNvSpPr>
            <p:nvPr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6" name="Rectangle 14"/>
            <p:cNvSpPr>
              <a:spLocks noChangeArrowheads="1"/>
            </p:cNvSpPr>
            <p:nvPr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7" name="Rectangle 15"/>
            <p:cNvSpPr>
              <a:spLocks noChangeArrowheads="1"/>
            </p:cNvSpPr>
            <p:nvPr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8" name="Rectangle 16"/>
            <p:cNvSpPr>
              <a:spLocks noChangeArrowheads="1"/>
            </p:cNvSpPr>
            <p:nvPr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09" name="Rectangle 17"/>
            <p:cNvSpPr>
              <a:spLocks noChangeArrowheads="1"/>
            </p:cNvSpPr>
            <p:nvPr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0" name="Rectangle 18"/>
            <p:cNvSpPr>
              <a:spLocks noChangeArrowheads="1"/>
            </p:cNvSpPr>
            <p:nvPr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1" name="Rectangle 19"/>
            <p:cNvSpPr>
              <a:spLocks noChangeArrowheads="1"/>
            </p:cNvSpPr>
            <p:nvPr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2" name="Rectangle 20"/>
            <p:cNvSpPr>
              <a:spLocks noChangeArrowheads="1"/>
            </p:cNvSpPr>
            <p:nvPr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3" name="Rectangle 21"/>
            <p:cNvSpPr>
              <a:spLocks noChangeArrowheads="1"/>
            </p:cNvSpPr>
            <p:nvPr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4" name="Rectangle 22"/>
            <p:cNvSpPr>
              <a:spLocks noChangeArrowheads="1"/>
            </p:cNvSpPr>
            <p:nvPr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5" name="Rectangle 23"/>
            <p:cNvSpPr>
              <a:spLocks noChangeArrowheads="1"/>
            </p:cNvSpPr>
            <p:nvPr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6" name="Rectangle 24"/>
            <p:cNvSpPr>
              <a:spLocks noChangeArrowheads="1"/>
            </p:cNvSpPr>
            <p:nvPr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7" name="Rectangle 25"/>
            <p:cNvSpPr>
              <a:spLocks noChangeArrowheads="1"/>
            </p:cNvSpPr>
            <p:nvPr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8" name="Rectangle 26"/>
            <p:cNvSpPr>
              <a:spLocks noChangeArrowheads="1"/>
            </p:cNvSpPr>
            <p:nvPr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19" name="Rectangle 27"/>
            <p:cNvSpPr>
              <a:spLocks noChangeArrowheads="1"/>
            </p:cNvSpPr>
            <p:nvPr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0" name="Rectangle 28"/>
            <p:cNvSpPr>
              <a:spLocks noChangeArrowheads="1"/>
            </p:cNvSpPr>
            <p:nvPr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1" name="Rectangle 29"/>
            <p:cNvSpPr>
              <a:spLocks noChangeArrowheads="1"/>
            </p:cNvSpPr>
            <p:nvPr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2" name="Rectangle 30"/>
            <p:cNvSpPr>
              <a:spLocks noChangeArrowheads="1"/>
            </p:cNvSpPr>
            <p:nvPr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3" name="Rectangle 31"/>
            <p:cNvSpPr>
              <a:spLocks noChangeArrowheads="1"/>
            </p:cNvSpPr>
            <p:nvPr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4" name="Rectangle 32"/>
            <p:cNvSpPr>
              <a:spLocks noChangeArrowheads="1"/>
            </p:cNvSpPr>
            <p:nvPr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5" name="Rectangle 33"/>
            <p:cNvSpPr>
              <a:spLocks noChangeArrowheads="1"/>
            </p:cNvSpPr>
            <p:nvPr/>
          </p:nvSpPr>
          <p:spPr bwMode="hidden">
            <a:xfrm>
              <a:off x="2880" y="6"/>
              <a:ext cx="55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6" name="Rectangle 34"/>
            <p:cNvSpPr>
              <a:spLocks noChangeArrowheads="1"/>
            </p:cNvSpPr>
            <p:nvPr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7" name="Rectangle 35"/>
            <p:cNvSpPr>
              <a:spLocks noChangeArrowheads="1"/>
            </p:cNvSpPr>
            <p:nvPr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8" name="Rectangle 36"/>
            <p:cNvSpPr>
              <a:spLocks noChangeArrowheads="1"/>
            </p:cNvSpPr>
            <p:nvPr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29" name="Rectangle 37"/>
            <p:cNvSpPr>
              <a:spLocks noChangeArrowheads="1"/>
            </p:cNvSpPr>
            <p:nvPr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0" name="Rectangle 38"/>
            <p:cNvSpPr>
              <a:spLocks noChangeArrowheads="1"/>
            </p:cNvSpPr>
            <p:nvPr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1" name="Rectangle 39"/>
            <p:cNvSpPr>
              <a:spLocks noChangeArrowheads="1"/>
            </p:cNvSpPr>
            <p:nvPr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2" name="Rectangle 40"/>
            <p:cNvSpPr>
              <a:spLocks noChangeArrowheads="1"/>
            </p:cNvSpPr>
            <p:nvPr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3" name="Rectangle 41"/>
            <p:cNvSpPr>
              <a:spLocks noChangeArrowheads="1"/>
            </p:cNvSpPr>
            <p:nvPr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4" name="Rectangle 42"/>
            <p:cNvSpPr>
              <a:spLocks noChangeArrowheads="1"/>
            </p:cNvSpPr>
            <p:nvPr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5" name="Rectangle 43"/>
            <p:cNvSpPr>
              <a:spLocks noChangeArrowheads="1"/>
            </p:cNvSpPr>
            <p:nvPr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6" name="Rectangle 44"/>
            <p:cNvSpPr>
              <a:spLocks noChangeArrowheads="1"/>
            </p:cNvSpPr>
            <p:nvPr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7" name="Rectangle 45"/>
            <p:cNvSpPr>
              <a:spLocks noChangeArrowheads="1"/>
            </p:cNvSpPr>
            <p:nvPr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8" name="Rectangle 46"/>
            <p:cNvSpPr>
              <a:spLocks noChangeArrowheads="1"/>
            </p:cNvSpPr>
            <p:nvPr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39" name="Rectangle 47"/>
            <p:cNvSpPr>
              <a:spLocks noChangeArrowheads="1"/>
            </p:cNvSpPr>
            <p:nvPr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0" name="Rectangle 48"/>
            <p:cNvSpPr>
              <a:spLocks noChangeArrowheads="1"/>
            </p:cNvSpPr>
            <p:nvPr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1" name="Rectangle 49"/>
            <p:cNvSpPr>
              <a:spLocks noChangeArrowheads="1"/>
            </p:cNvSpPr>
            <p:nvPr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2" name="Rectangle 50"/>
            <p:cNvSpPr>
              <a:spLocks noChangeArrowheads="1"/>
            </p:cNvSpPr>
            <p:nvPr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3" name="Rectangle 51"/>
            <p:cNvSpPr>
              <a:spLocks noChangeArrowheads="1"/>
            </p:cNvSpPr>
            <p:nvPr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4" name="Rectangle 52"/>
            <p:cNvSpPr>
              <a:spLocks noChangeArrowheads="1"/>
            </p:cNvSpPr>
            <p:nvPr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5" name="Rectangle 53"/>
            <p:cNvSpPr>
              <a:spLocks noChangeArrowheads="1"/>
            </p:cNvSpPr>
            <p:nvPr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6" name="Rectangle 54"/>
            <p:cNvSpPr>
              <a:spLocks noChangeArrowheads="1"/>
            </p:cNvSpPr>
            <p:nvPr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7" name="Rectangle 55"/>
            <p:cNvSpPr>
              <a:spLocks noChangeArrowheads="1"/>
            </p:cNvSpPr>
            <p:nvPr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8" name="Rectangle 56"/>
            <p:cNvSpPr>
              <a:spLocks noChangeArrowheads="1"/>
            </p:cNvSpPr>
            <p:nvPr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49" name="Rectangle 57"/>
            <p:cNvSpPr>
              <a:spLocks noChangeArrowheads="1"/>
            </p:cNvSpPr>
            <p:nvPr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0" name="Rectangle 58"/>
            <p:cNvSpPr>
              <a:spLocks noChangeArrowheads="1"/>
            </p:cNvSpPr>
            <p:nvPr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1" name="Rectangle 59"/>
            <p:cNvSpPr>
              <a:spLocks noChangeArrowheads="1"/>
            </p:cNvSpPr>
            <p:nvPr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2" name="Rectangle 60"/>
            <p:cNvSpPr>
              <a:spLocks noChangeArrowheads="1"/>
            </p:cNvSpPr>
            <p:nvPr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3" name="Rectangle 61"/>
            <p:cNvSpPr>
              <a:spLocks noChangeArrowheads="1"/>
            </p:cNvSpPr>
            <p:nvPr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4" name="Rectangle 62"/>
            <p:cNvSpPr>
              <a:spLocks noChangeArrowheads="1"/>
            </p:cNvSpPr>
            <p:nvPr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5" name="Rectangle 63"/>
            <p:cNvSpPr>
              <a:spLocks noChangeArrowheads="1"/>
            </p:cNvSpPr>
            <p:nvPr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59456" name="Rectangle 64"/>
            <p:cNvSpPr>
              <a:spLocks noChangeArrowheads="1"/>
            </p:cNvSpPr>
            <p:nvPr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it-IT"/>
            </a:p>
          </p:txBody>
        </p:sp>
      </p:grpSp>
      <p:sp>
        <p:nvSpPr>
          <p:cNvPr id="102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533400"/>
            <a:ext cx="8162925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title style</a:t>
            </a:r>
          </a:p>
        </p:txBody>
      </p:sp>
      <p:sp>
        <p:nvSpPr>
          <p:cNvPr id="5945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smtClean="0"/>
              <a:t>Click to edit Master text styles</a:t>
            </a:r>
          </a:p>
          <a:p>
            <a:pPr lvl="1"/>
            <a:r>
              <a:rPr lang="en-US" altLang="it-IT" smtClean="0"/>
              <a:t>Second level</a:t>
            </a:r>
          </a:p>
          <a:p>
            <a:pPr lvl="2"/>
            <a:r>
              <a:rPr lang="en-US" altLang="it-IT" smtClean="0"/>
              <a:t>Third level</a:t>
            </a:r>
          </a:p>
          <a:p>
            <a:pPr lvl="3"/>
            <a:r>
              <a:rPr lang="en-US" altLang="it-IT" smtClean="0"/>
              <a:t>Fourth level</a:t>
            </a:r>
          </a:p>
          <a:p>
            <a:pPr lvl="4"/>
            <a:r>
              <a:rPr lang="en-US" altLang="it-IT" smtClean="0"/>
              <a:t>Fifth level</a:t>
            </a:r>
          </a:p>
        </p:txBody>
      </p:sp>
      <p:sp>
        <p:nvSpPr>
          <p:cNvPr id="5945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4113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946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it-IT"/>
          </a:p>
        </p:txBody>
      </p:sp>
      <p:sp>
        <p:nvSpPr>
          <p:cNvPr id="5946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DCAA4BFF-00BD-4176-A039-E3712086584F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5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945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on.jhu.edu/people/ccarroll/EpidemiologySFI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533400"/>
            <a:ext cx="8077200" cy="1981200"/>
          </a:xfrm>
        </p:spPr>
        <p:txBody>
          <a:bodyPr/>
          <a:lstStyle/>
          <a:p>
            <a:pPr algn="ctr" eaLnBrk="1" hangingPunct="1"/>
            <a:r>
              <a:rPr lang="en-US" altLang="it-IT" sz="2500" b="1" smtClean="0">
                <a:latin typeface="Verdana" pitchFamily="34" charset="0"/>
                <a:cs typeface="Times" charset="0"/>
              </a:rPr>
              <a:t/>
            </a:r>
            <a:br>
              <a:rPr lang="en-US" altLang="it-IT" sz="2500" b="1" smtClean="0">
                <a:latin typeface="Verdana" pitchFamily="34" charset="0"/>
                <a:cs typeface="Times" charset="0"/>
              </a:rPr>
            </a:br>
            <a:endParaRPr lang="en-US" altLang="it-IT" sz="1000" b="1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5750" y="714375"/>
            <a:ext cx="8534400" cy="554513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endParaRPr lang="it-IT" altLang="it-IT" sz="4000" b="1" dirty="0" smtClean="0"/>
          </a:p>
          <a:p>
            <a:pPr algn="ctr" eaLnBrk="1" hangingPunct="1">
              <a:lnSpc>
                <a:spcPct val="80000"/>
              </a:lnSpc>
            </a:pPr>
            <a:r>
              <a:rPr lang="it-IT" altLang="it-IT" sz="4400" b="1" dirty="0" smtClean="0"/>
              <a:t> </a:t>
            </a:r>
          </a:p>
          <a:p>
            <a:pPr algn="ctr" eaLnBrk="1" hangingPunct="1">
              <a:lnSpc>
                <a:spcPct val="80000"/>
              </a:lnSpc>
            </a:pPr>
            <a:endParaRPr lang="en-GB" altLang="it-IT" sz="2800" b="1" dirty="0" smtClean="0"/>
          </a:p>
          <a:p>
            <a:pPr algn="ctr" eaLnBrk="1" hangingPunct="1">
              <a:lnSpc>
                <a:spcPct val="80000"/>
              </a:lnSpc>
            </a:pPr>
            <a:endParaRPr lang="en-GB" altLang="it-IT" sz="2800" b="1" dirty="0" smtClean="0"/>
          </a:p>
          <a:p>
            <a:pPr algn="ctr">
              <a:lnSpc>
                <a:spcPct val="80000"/>
              </a:lnSpc>
            </a:pPr>
            <a:r>
              <a:rPr lang="it-IT" altLang="it-IT" sz="1800" dirty="0" smtClean="0"/>
              <a:t> </a:t>
            </a:r>
            <a:r>
              <a:rPr lang="en-US" sz="4000" b="1" dirty="0" smtClean="0"/>
              <a:t>The debate over the future and the topic of expectations</a:t>
            </a:r>
            <a:endParaRPr lang="it-IT" altLang="it-IT" sz="4000" b="1" dirty="0" smtClean="0"/>
          </a:p>
          <a:p>
            <a:pPr algn="ctr" eaLnBrk="1" hangingPunct="1">
              <a:lnSpc>
                <a:spcPct val="80000"/>
              </a:lnSpc>
            </a:pPr>
            <a:endParaRPr lang="en-US" altLang="it-IT" sz="1000" b="1" i="1" dirty="0" smtClean="0">
              <a:latin typeface="Verdana" pitchFamily="34" charset="0"/>
              <a:cs typeface="Times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en-US" altLang="it-IT" sz="1200" b="1" dirty="0" smtClean="0">
                <a:latin typeface="Verdana" pitchFamily="34" charset="0"/>
                <a:cs typeface="Times" charset="0"/>
              </a:rPr>
              <a:t> </a:t>
            </a:r>
          </a:p>
          <a:p>
            <a:pPr algn="r" eaLnBrk="1" hangingPunct="1">
              <a:lnSpc>
                <a:spcPct val="80000"/>
              </a:lnSpc>
            </a:pPr>
            <a:r>
              <a:rPr lang="en-US" altLang="it-IT" sz="1600" b="1" dirty="0" smtClean="0">
                <a:latin typeface="Verdana" pitchFamily="34" charset="0"/>
                <a:cs typeface="Times" charset="0"/>
              </a:rPr>
              <a:t>By Andrea </a:t>
            </a:r>
            <a:r>
              <a:rPr lang="en-US" altLang="it-IT" sz="1600" b="1" dirty="0" err="1" smtClean="0">
                <a:latin typeface="Verdana" pitchFamily="34" charset="0"/>
                <a:cs typeface="Times" charset="0"/>
              </a:rPr>
              <a:t>Declich</a:t>
            </a:r>
            <a:endParaRPr lang="en-US" altLang="it-IT" sz="1600" b="1" dirty="0" smtClean="0">
              <a:latin typeface="Verdana" pitchFamily="34" charset="0"/>
              <a:cs typeface="Times" charset="0"/>
            </a:endParaRPr>
          </a:p>
          <a:p>
            <a:pPr algn="r" eaLnBrk="1" hangingPunct="1">
              <a:lnSpc>
                <a:spcPct val="80000"/>
              </a:lnSpc>
            </a:pPr>
            <a:r>
              <a:rPr lang="it-IT" sz="1600" b="1" dirty="0" smtClean="0"/>
              <a:t>Knowledgn &amp; Innovation - Association</a:t>
            </a:r>
            <a:r>
              <a:rPr lang="en-US" altLang="it-IT" sz="1600" b="1" dirty="0" smtClean="0">
                <a:latin typeface="Verdana" pitchFamily="34" charset="0"/>
                <a:cs typeface="Times" charset="0"/>
              </a:rPr>
              <a:t> </a:t>
            </a:r>
          </a:p>
          <a:p>
            <a:pPr algn="r" eaLnBrk="1" hangingPunct="1">
              <a:lnSpc>
                <a:spcPct val="80000"/>
              </a:lnSpc>
            </a:pPr>
            <a:r>
              <a:rPr lang="it-IT" altLang="it-IT" sz="1800" i="1" dirty="0" smtClean="0">
                <a:latin typeface="Verdana" pitchFamily="34" charset="0"/>
                <a:cs typeface="Times" charset="0"/>
              </a:rPr>
              <a:t>Trento, </a:t>
            </a:r>
            <a:r>
              <a:rPr lang="it-IT" altLang="it-IT" sz="1800" i="1" dirty="0" smtClean="0">
                <a:latin typeface="Verdana" pitchFamily="34" charset="0"/>
                <a:cs typeface="Times" charset="0"/>
              </a:rPr>
              <a:t>5 </a:t>
            </a:r>
            <a:r>
              <a:rPr lang="it-IT" altLang="it-IT" sz="1800" i="1" dirty="0" err="1" smtClean="0">
                <a:latin typeface="Verdana" pitchFamily="34" charset="0"/>
                <a:cs typeface="Times" charset="0"/>
              </a:rPr>
              <a:t>November</a:t>
            </a:r>
            <a:r>
              <a:rPr lang="it-IT" altLang="it-IT" sz="1800" i="1" dirty="0" smtClean="0">
                <a:latin typeface="Verdana" pitchFamily="34" charset="0"/>
                <a:cs typeface="Times" charset="0"/>
              </a:rPr>
              <a:t> </a:t>
            </a:r>
            <a:r>
              <a:rPr lang="it-IT" altLang="it-IT" sz="1800" i="1" dirty="0" smtClean="0">
                <a:latin typeface="Verdana" pitchFamily="34" charset="0"/>
                <a:cs typeface="Times" charset="0"/>
              </a:rPr>
              <a:t>2015</a:t>
            </a:r>
            <a:endParaRPr lang="en-US" altLang="it-IT" sz="1800" i="1" dirty="0" smtClean="0">
              <a:latin typeface="Verdana" pitchFamily="34" charset="0"/>
              <a:cs typeface="Time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154924-F404-49A8-84C1-B03411422CB4}" type="slidenum">
              <a:rPr lang="en-US" altLang="it-IT" smtClean="0"/>
              <a:pPr>
                <a:defRPr/>
              </a:pPr>
              <a:t>1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4. FUTURE, EXPECTATIONS AND NARRATIVES/1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714488"/>
            <a:ext cx="8858312" cy="4762512"/>
          </a:xfrm>
        </p:spPr>
        <p:txBody>
          <a:bodyPr/>
          <a:lstStyle/>
          <a:p>
            <a:r>
              <a:rPr lang="en-US" sz="2400" dirty="0" smtClean="0"/>
              <a:t>There are some research paths and results that suggest to consider this connection</a:t>
            </a:r>
            <a:endParaRPr lang="it-IT" sz="2400" dirty="0" smtClean="0"/>
          </a:p>
          <a:p>
            <a:r>
              <a:rPr lang="en-US" sz="2400" dirty="0" smtClean="0"/>
              <a:t>Sociology of social movements. In the 90s, scholars of collective action focused attention on meaning construction promoted by social movement activists and other parties (Snow 2004)</a:t>
            </a:r>
            <a:endParaRPr lang="it-IT" sz="2400" dirty="0" smtClean="0"/>
          </a:p>
          <a:p>
            <a:r>
              <a:rPr lang="en-US" sz="2400" dirty="0" smtClean="0"/>
              <a:t>It is relevant the concept of frame as it is presented by </a:t>
            </a:r>
            <a:r>
              <a:rPr lang="en-US" sz="2400" dirty="0" err="1" smtClean="0"/>
              <a:t>Polletta</a:t>
            </a:r>
            <a:r>
              <a:rPr lang="en-US" sz="2400" dirty="0" smtClean="0"/>
              <a:t> and Chen (2012) quoting </a:t>
            </a:r>
            <a:r>
              <a:rPr lang="en-US" sz="2400" dirty="0" err="1" smtClean="0"/>
              <a:t>Benford</a:t>
            </a:r>
            <a:r>
              <a:rPr lang="en-US" sz="2400" dirty="0" smtClean="0"/>
              <a:t> and Snow: </a:t>
            </a:r>
            <a:endParaRPr lang="it-IT" sz="2400" dirty="0" smtClean="0"/>
          </a:p>
          <a:p>
            <a:pPr marL="4763" indent="14288" algn="ctr">
              <a:buNone/>
            </a:pPr>
            <a:r>
              <a:rPr lang="en-US" sz="2400" i="1" dirty="0" smtClean="0"/>
              <a:t>“Frames are sets of </a:t>
            </a:r>
            <a:r>
              <a:rPr lang="en-US" sz="2400" b="1" i="1" u="sng" dirty="0" smtClean="0"/>
              <a:t>beliefs</a:t>
            </a:r>
            <a:r>
              <a:rPr lang="en-US" sz="2400" i="1" dirty="0" smtClean="0"/>
              <a:t> that “</a:t>
            </a:r>
            <a:r>
              <a:rPr lang="en-US" sz="2400" b="1" i="1" u="sng" dirty="0" smtClean="0"/>
              <a:t>assign meaning </a:t>
            </a:r>
            <a:r>
              <a:rPr lang="en-US" sz="2400" i="1" dirty="0" smtClean="0"/>
              <a:t>to and interpret relevant events and conditions in ways that are intended to </a:t>
            </a:r>
            <a:r>
              <a:rPr lang="en-US" sz="2400" b="1" i="1" u="sng" dirty="0" smtClean="0"/>
              <a:t>mobilize</a:t>
            </a:r>
            <a:r>
              <a:rPr lang="en-US" sz="2400" i="1" dirty="0" smtClean="0"/>
              <a:t> potential adherents and constituents, to garner bystander support and to demobilize antagonists”</a:t>
            </a:r>
            <a:endParaRPr lang="en-US" altLang="it-IT" sz="24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10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4. FUTURE, EXPECTATIONS AND NARRATIVES/2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400" dirty="0" smtClean="0"/>
              <a:t>The focus on frame was caused by the fact that dominant scholarship on social movement did not explain well the </a:t>
            </a:r>
            <a:r>
              <a:rPr lang="en-US" sz="2400" b="1" u="sng" dirty="0" smtClean="0"/>
              <a:t>reasons</a:t>
            </a:r>
            <a:r>
              <a:rPr lang="en-US" sz="2400" dirty="0" smtClean="0"/>
              <a:t> why and the </a:t>
            </a:r>
            <a:r>
              <a:rPr lang="en-US" sz="2400" b="1" u="sng" dirty="0" smtClean="0"/>
              <a:t>mechanisms</a:t>
            </a:r>
            <a:r>
              <a:rPr lang="en-US" sz="2400" dirty="0" smtClean="0"/>
              <a:t> through which new social movements arose, grievances became to being felt and collective identity took shape (Hunt and Bedford 2004, 437; Davis 2002)</a:t>
            </a:r>
            <a:endParaRPr lang="it-IT" sz="2400" dirty="0" smtClean="0"/>
          </a:p>
          <a:p>
            <a:r>
              <a:rPr lang="en-US" sz="2400" dirty="0" smtClean="0"/>
              <a:t>Various authors within this scholarship noted that </a:t>
            </a:r>
            <a:r>
              <a:rPr lang="en-US" sz="2400" b="1" dirty="0" smtClean="0"/>
              <a:t>focusing on narratives </a:t>
            </a:r>
            <a:r>
              <a:rPr lang="en-US" sz="2400" dirty="0" smtClean="0"/>
              <a:t>help to overcome problems connected to the framing approach itself:</a:t>
            </a:r>
            <a:endParaRPr lang="it-IT" sz="24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overemphasis on cognitive factors and “on logical persuasion and consensus of belief” (Davis 2002) and, in general, </a:t>
            </a:r>
            <a:endParaRPr lang="it-IT" sz="2000" dirty="0" smtClean="0"/>
          </a:p>
          <a:p>
            <a:pPr>
              <a:buFont typeface="Wingdings" pitchFamily="2" charset="2"/>
              <a:buChar char="Ø"/>
            </a:pPr>
            <a:r>
              <a:rPr lang="en-US" sz="2000" dirty="0" smtClean="0"/>
              <a:t>the difficulties in understanding how and when frames are successful (</a:t>
            </a:r>
            <a:r>
              <a:rPr lang="en-US" sz="2000" dirty="0" err="1" smtClean="0"/>
              <a:t>Polletta</a:t>
            </a:r>
            <a:r>
              <a:rPr lang="en-US" sz="2000" dirty="0" smtClean="0"/>
              <a:t> and Chen 2012).</a:t>
            </a:r>
            <a:endParaRPr lang="it-IT" sz="2000" dirty="0" smtClean="0"/>
          </a:p>
          <a:p>
            <a:pPr>
              <a:buNone/>
            </a:pPr>
            <a:endParaRPr lang="en-US" altLang="it-I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11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4. FUTURE, EXPECTATIONS AND NARRATIVES/3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400" dirty="0" smtClean="0"/>
              <a:t>Sociology, at least recently, has begun to assign Storytelling an important place. A significant </a:t>
            </a:r>
            <a:r>
              <a:rPr lang="en-US" sz="2400" dirty="0" smtClean="0"/>
              <a:t>work </a:t>
            </a:r>
            <a:r>
              <a:rPr lang="en-US" sz="2400" dirty="0" smtClean="0"/>
              <a:t>is being done.</a:t>
            </a:r>
            <a:endParaRPr lang="it-IT" sz="2400" dirty="0" smtClean="0"/>
          </a:p>
          <a:p>
            <a:r>
              <a:rPr lang="en-US" sz="2400" dirty="0" smtClean="0"/>
              <a:t>Narrative has been considered important also for talking of the future: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Stories reconfigure the past, endowing it with meaning and continuity, and so also project a sense of what will or should happen in the future (Davis 2002, 12). </a:t>
            </a:r>
            <a:endParaRPr lang="it-IT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It’s typical of stories “adding cause and effect to temporal succession” (Davis 2002, 14)</a:t>
            </a:r>
            <a:endParaRPr lang="it-IT" sz="2400" dirty="0" smtClean="0"/>
          </a:p>
          <a:p>
            <a:r>
              <a:rPr lang="en-US" sz="2400" dirty="0" smtClean="0"/>
              <a:t>Nevertheless future does not seems as one of the most important concerns of social movements scholars</a:t>
            </a:r>
            <a:endParaRPr lang="en-US" altLang="it-I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12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4. FUTURE, EXPECTATIONS AND NARRATIVES/4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828800"/>
            <a:ext cx="8858312" cy="4648200"/>
          </a:xfrm>
        </p:spPr>
        <p:txBody>
          <a:bodyPr/>
          <a:lstStyle/>
          <a:p>
            <a:r>
              <a:rPr lang="en-US" sz="2000" dirty="0" smtClean="0"/>
              <a:t>The connection of narrative with expectations and the future – at least </a:t>
            </a:r>
            <a:r>
              <a:rPr lang="en-US" sz="2000" dirty="0" smtClean="0"/>
              <a:t>as a means for </a:t>
            </a:r>
            <a:r>
              <a:rPr lang="en-US" sz="2000" dirty="0" smtClean="0"/>
              <a:t>explaining some of the forces and direction of changes - has been posed by other scholars in different disciplines and sub-disciplines</a:t>
            </a:r>
            <a:endParaRPr lang="it-IT" sz="2000" dirty="0" smtClean="0"/>
          </a:p>
          <a:p>
            <a:r>
              <a:rPr lang="en-US" sz="2000" dirty="0" err="1" smtClean="0"/>
              <a:t>Konrad</a:t>
            </a:r>
            <a:r>
              <a:rPr lang="en-US" sz="2000" dirty="0" smtClean="0"/>
              <a:t>, Van </a:t>
            </a:r>
            <a:r>
              <a:rPr lang="en-US" sz="2000" dirty="0" err="1" smtClean="0"/>
              <a:t>Lente</a:t>
            </a:r>
            <a:r>
              <a:rPr lang="en-US" sz="2000" dirty="0" smtClean="0"/>
              <a:t> and other STS scholars – </a:t>
            </a:r>
            <a:r>
              <a:rPr lang="en-US" sz="2000" b="1" dirty="0" smtClean="0"/>
              <a:t>Expectations should be understood as appearing in the form of Narratives </a:t>
            </a:r>
            <a:r>
              <a:rPr lang="en-US" sz="2000" dirty="0" smtClean="0"/>
              <a:t>(</a:t>
            </a:r>
            <a:r>
              <a:rPr lang="en-US" sz="2000" dirty="0" err="1" smtClean="0"/>
              <a:t>Konrad</a:t>
            </a:r>
            <a:r>
              <a:rPr lang="en-US" sz="2000" dirty="0" smtClean="0"/>
              <a:t> 2006)</a:t>
            </a:r>
            <a:endParaRPr lang="it-IT" sz="2000" dirty="0" smtClean="0"/>
          </a:p>
          <a:p>
            <a:r>
              <a:rPr lang="en-US" sz="2000" dirty="0" smtClean="0"/>
              <a:t>Narratives and future </a:t>
            </a:r>
            <a:r>
              <a:rPr lang="en-US" sz="2000" dirty="0" smtClean="0"/>
              <a:t>are </a:t>
            </a:r>
            <a:r>
              <a:rPr lang="en-US" sz="2000" dirty="0" smtClean="0"/>
              <a:t>connected also according to outstanding scholars. </a:t>
            </a:r>
            <a:endParaRPr lang="it-IT" sz="2000" dirty="0" smtClean="0"/>
          </a:p>
          <a:p>
            <a:pPr lvl="1"/>
            <a:r>
              <a:rPr lang="en-US" sz="1800" dirty="0" smtClean="0"/>
              <a:t>The Noble Prize winner </a:t>
            </a:r>
            <a:r>
              <a:rPr lang="en-US" sz="1800" dirty="0" err="1" smtClean="0"/>
              <a:t>Shiller</a:t>
            </a:r>
            <a:r>
              <a:rPr lang="en-US" sz="1800" dirty="0" smtClean="0"/>
              <a:t> documented that the boom phases of stock exchange where always connected to a sort of “</a:t>
            </a:r>
            <a:r>
              <a:rPr lang="en-US" sz="1800" b="1" dirty="0" smtClean="0"/>
              <a:t>New era economic thinking</a:t>
            </a:r>
            <a:r>
              <a:rPr lang="en-US" sz="1800" dirty="0" smtClean="0"/>
              <a:t>” (</a:t>
            </a:r>
            <a:r>
              <a:rPr lang="en-US" sz="1800" dirty="0" err="1" smtClean="0"/>
              <a:t>Shiller</a:t>
            </a:r>
            <a:r>
              <a:rPr lang="en-US" sz="1800" dirty="0" smtClean="0"/>
              <a:t> 2000). </a:t>
            </a:r>
            <a:endParaRPr lang="it-IT" sz="1800" dirty="0" smtClean="0"/>
          </a:p>
          <a:p>
            <a:pPr lvl="1"/>
            <a:r>
              <a:rPr lang="en-US" sz="1800" dirty="0" smtClean="0"/>
              <a:t>Together with another Nobel Prize winner, </a:t>
            </a:r>
            <a:r>
              <a:rPr lang="en-US" sz="1800" dirty="0" err="1" smtClean="0"/>
              <a:t>Akerlof</a:t>
            </a:r>
            <a:r>
              <a:rPr lang="en-US" sz="1800" dirty="0" smtClean="0"/>
              <a:t>, </a:t>
            </a:r>
            <a:r>
              <a:rPr lang="en-US" sz="1800" dirty="0" err="1" smtClean="0"/>
              <a:t>Shiller</a:t>
            </a:r>
            <a:r>
              <a:rPr lang="en-US" sz="1800" dirty="0" smtClean="0"/>
              <a:t> talked of </a:t>
            </a:r>
            <a:r>
              <a:rPr lang="en-US" sz="1800" b="1" dirty="0" smtClean="0"/>
              <a:t>storytelling as one of the “animal spirits” </a:t>
            </a:r>
            <a:r>
              <a:rPr lang="en-US" sz="1800" dirty="0" smtClean="0"/>
              <a:t>(</a:t>
            </a:r>
            <a:r>
              <a:rPr lang="en-US" sz="1800" dirty="0" err="1" smtClean="0"/>
              <a:t>Akerlof</a:t>
            </a:r>
            <a:r>
              <a:rPr lang="en-US" sz="1800" dirty="0" smtClean="0"/>
              <a:t> &amp; </a:t>
            </a:r>
            <a:r>
              <a:rPr lang="en-US" sz="1800" dirty="0" err="1" smtClean="0"/>
              <a:t>Shiller</a:t>
            </a:r>
            <a:r>
              <a:rPr lang="en-US" sz="1800" dirty="0" smtClean="0"/>
              <a:t> 2009)</a:t>
            </a:r>
            <a:endParaRPr lang="it-IT" sz="1800" dirty="0" smtClean="0"/>
          </a:p>
          <a:p>
            <a:r>
              <a:rPr lang="en-US" sz="2000" dirty="0" smtClean="0"/>
              <a:t>Some authors stresses the idea that </a:t>
            </a:r>
            <a:r>
              <a:rPr lang="en-US" sz="2000" b="1" dirty="0" smtClean="0"/>
              <a:t>visions about the future become stories </a:t>
            </a:r>
            <a:r>
              <a:rPr lang="en-US" sz="2000" dirty="0" smtClean="0"/>
              <a:t>(see </a:t>
            </a:r>
            <a:r>
              <a:rPr lang="en-US" sz="2000" dirty="0" err="1" smtClean="0"/>
              <a:t>Declich</a:t>
            </a:r>
            <a:r>
              <a:rPr lang="en-US" sz="2000" dirty="0" smtClean="0"/>
              <a:t> 2014; </a:t>
            </a:r>
            <a:r>
              <a:rPr lang="en-US" sz="2000" dirty="0" err="1" smtClean="0"/>
              <a:t>Beckert</a:t>
            </a:r>
            <a:r>
              <a:rPr lang="en-US" sz="2000" dirty="0" smtClean="0"/>
              <a:t> 2011)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13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4. FUTURE, EXPECTATIONS AND NARRATIVES/5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828800"/>
            <a:ext cx="8858312" cy="4648200"/>
          </a:xfrm>
        </p:spPr>
        <p:txBody>
          <a:bodyPr/>
          <a:lstStyle/>
          <a:p>
            <a:r>
              <a:rPr lang="en-US" sz="2000" dirty="0" smtClean="0"/>
              <a:t>Narratives produce a wide array of effects on the audiences that is similar to the “</a:t>
            </a:r>
            <a:r>
              <a:rPr lang="en-US" sz="2000" b="1" dirty="0" smtClean="0"/>
              <a:t>suspension</a:t>
            </a:r>
            <a:r>
              <a:rPr lang="en-US" sz="2000" dirty="0" smtClean="0"/>
              <a:t>” (see </a:t>
            </a:r>
            <a:r>
              <a:rPr lang="en-US" sz="2000" dirty="0" err="1" smtClean="0"/>
              <a:t>Polletta</a:t>
            </a:r>
            <a:r>
              <a:rPr lang="en-US" sz="2000" dirty="0" smtClean="0"/>
              <a:t> and Chen 2012) </a:t>
            </a:r>
            <a:r>
              <a:rPr lang="en-US" sz="2000" dirty="0" err="1" smtClean="0"/>
              <a:t>Simmel</a:t>
            </a:r>
            <a:r>
              <a:rPr lang="en-US" sz="2000" dirty="0" smtClean="0"/>
              <a:t> talked about</a:t>
            </a:r>
            <a:endParaRPr lang="it-IT" sz="2000" dirty="0" smtClean="0"/>
          </a:p>
          <a:p>
            <a:r>
              <a:rPr lang="en-US" sz="2000" dirty="0" smtClean="0"/>
              <a:t>Many theorists of narratives talk of the concept of “</a:t>
            </a:r>
            <a:r>
              <a:rPr lang="en-US" sz="2000" b="1" dirty="0" smtClean="0"/>
              <a:t>Suspension of disbelief</a:t>
            </a:r>
            <a:r>
              <a:rPr lang="en-US" sz="2000" dirty="0" smtClean="0"/>
              <a:t>” (introduced by Coleridge)</a:t>
            </a:r>
            <a:endParaRPr lang="it-IT" sz="2000" dirty="0" smtClean="0"/>
          </a:p>
          <a:p>
            <a:pPr lvl="1"/>
            <a:r>
              <a:rPr lang="en-US" sz="1800" dirty="0" smtClean="0"/>
              <a:t>Suspension of disbelief is a typical effect – or condition – of storytelling (</a:t>
            </a:r>
            <a:r>
              <a:rPr lang="en-US" sz="1800" dirty="0" err="1" smtClean="0"/>
              <a:t>cfr</a:t>
            </a:r>
            <a:r>
              <a:rPr lang="en-US" sz="1800" dirty="0" smtClean="0"/>
              <a:t> Salmon 2008; it is fundamental for expectations </a:t>
            </a:r>
            <a:r>
              <a:rPr lang="en-US" sz="1800" dirty="0" err="1" smtClean="0"/>
              <a:t>ie</a:t>
            </a:r>
            <a:r>
              <a:rPr lang="en-US" sz="1800" dirty="0" smtClean="0"/>
              <a:t> </a:t>
            </a:r>
            <a:r>
              <a:rPr lang="en-US" sz="1800" dirty="0" err="1" smtClean="0"/>
              <a:t>Beckert</a:t>
            </a:r>
            <a:r>
              <a:rPr lang="en-US" sz="1800" dirty="0" smtClean="0"/>
              <a:t> 2011 and </a:t>
            </a:r>
            <a:r>
              <a:rPr lang="en-US" sz="1800" dirty="0" err="1" smtClean="0"/>
              <a:t>Declich</a:t>
            </a:r>
            <a:r>
              <a:rPr lang="en-US" sz="1800" dirty="0" smtClean="0"/>
              <a:t> 2014)</a:t>
            </a:r>
            <a:endParaRPr lang="it-IT" sz="1800" dirty="0" smtClean="0"/>
          </a:p>
          <a:p>
            <a:r>
              <a:rPr lang="en-US" sz="2000" dirty="0" smtClean="0"/>
              <a:t>But it is not the only effect that storytelling has on us all. Storytelling produces </a:t>
            </a:r>
            <a:r>
              <a:rPr lang="en-US" sz="2000" b="1" dirty="0" smtClean="0"/>
              <a:t>engagement</a:t>
            </a:r>
            <a:r>
              <a:rPr lang="en-US" sz="2000" dirty="0" smtClean="0"/>
              <a:t>. Neuroscientists talk about of similar impacts (Murphy 2012; </a:t>
            </a:r>
            <a:r>
              <a:rPr lang="en-US" sz="2000" dirty="0" err="1" smtClean="0"/>
              <a:t>Gallese</a:t>
            </a:r>
            <a:r>
              <a:rPr lang="en-US" sz="2000" dirty="0" smtClean="0"/>
              <a:t> 2010); </a:t>
            </a:r>
            <a:endParaRPr lang="it-IT" sz="2000" dirty="0" smtClean="0"/>
          </a:p>
          <a:p>
            <a:r>
              <a:rPr lang="en-US" sz="2000" dirty="0" smtClean="0"/>
              <a:t>Scholars studying </a:t>
            </a:r>
            <a:r>
              <a:rPr lang="en-US" sz="2000" b="1" dirty="0" smtClean="0"/>
              <a:t>framing</a:t>
            </a:r>
            <a:r>
              <a:rPr lang="en-US" sz="2000" dirty="0" smtClean="0"/>
              <a:t> within </a:t>
            </a:r>
            <a:r>
              <a:rPr lang="en-US" sz="2000" b="1" dirty="0" smtClean="0"/>
              <a:t>social movements </a:t>
            </a:r>
            <a:r>
              <a:rPr lang="en-US" sz="2000" dirty="0" smtClean="0"/>
              <a:t>focused exactly on the issue of </a:t>
            </a:r>
            <a:r>
              <a:rPr lang="en-US" sz="2000" b="1" dirty="0" smtClean="0"/>
              <a:t>engagement</a:t>
            </a:r>
            <a:r>
              <a:rPr lang="en-US" sz="2000" dirty="0" smtClean="0"/>
              <a:t> (e.g. </a:t>
            </a:r>
            <a:r>
              <a:rPr lang="en-US" sz="2000" dirty="0" err="1" smtClean="0"/>
              <a:t>Benford</a:t>
            </a:r>
            <a:r>
              <a:rPr lang="en-US" sz="2000" dirty="0" smtClean="0"/>
              <a:t> and Snow 2000) </a:t>
            </a:r>
            <a:endParaRPr lang="it-IT" sz="2000" dirty="0" smtClean="0"/>
          </a:p>
          <a:p>
            <a:pPr marL="0" indent="0">
              <a:buNone/>
            </a:pPr>
            <a:r>
              <a:rPr lang="en-US" sz="2400" dirty="0" smtClean="0"/>
              <a:t>Storytelling and narratives appear as important for talking about the future and its “</a:t>
            </a:r>
            <a:r>
              <a:rPr lang="en-US" sz="2400" b="1" dirty="0" smtClean="0"/>
              <a:t>construction</a:t>
            </a:r>
            <a:r>
              <a:rPr lang="en-US" sz="2400" dirty="0" smtClean="0"/>
              <a:t>”</a:t>
            </a:r>
            <a:endParaRPr lang="en-US" altLang="it-IT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14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4. FUTURE, EXPECTATIONS AND NARRATIVES/6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828800"/>
            <a:ext cx="8858312" cy="4814910"/>
          </a:xfrm>
        </p:spPr>
        <p:txBody>
          <a:bodyPr/>
          <a:lstStyle/>
          <a:p>
            <a:r>
              <a:rPr lang="en-US" sz="2200" dirty="0" smtClean="0"/>
              <a:t>What is interesting about stories are the following points (</a:t>
            </a:r>
            <a:r>
              <a:rPr lang="en-US" sz="2200" dirty="0" err="1" smtClean="0"/>
              <a:t>Declich</a:t>
            </a:r>
            <a:r>
              <a:rPr lang="en-US" sz="2200" dirty="0" smtClean="0"/>
              <a:t> 2014)</a:t>
            </a:r>
            <a:endParaRPr lang="it-IT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stories are directly connected with expectations and expectation formation</a:t>
            </a:r>
            <a:endParaRPr lang="it-IT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stories are powerful tools for engaging and coordinating people </a:t>
            </a:r>
            <a:endParaRPr lang="it-IT" sz="2200" dirty="0" smtClean="0"/>
          </a:p>
          <a:p>
            <a:pPr>
              <a:buFont typeface="Wingdings" pitchFamily="2" charset="2"/>
              <a:buChar char="Ø"/>
            </a:pPr>
            <a:r>
              <a:rPr lang="en-US" sz="2200" dirty="0" smtClean="0"/>
              <a:t>stories are tools for promoting and informing change </a:t>
            </a:r>
            <a:endParaRPr lang="it-IT" sz="2200" dirty="0" smtClean="0"/>
          </a:p>
          <a:p>
            <a:r>
              <a:rPr lang="en-US" sz="2200" dirty="0" smtClean="0"/>
              <a:t>The literature on </a:t>
            </a:r>
            <a:r>
              <a:rPr lang="en-US" sz="2200" b="1" dirty="0" smtClean="0"/>
              <a:t>technological innovation </a:t>
            </a:r>
            <a:r>
              <a:rPr lang="en-US" sz="2200" dirty="0" smtClean="0"/>
              <a:t>reports about the big effort done for describing the bright future of technologies well before they demonstrated successful (</a:t>
            </a:r>
            <a:r>
              <a:rPr lang="en-US" sz="2000" dirty="0" smtClean="0"/>
              <a:t>see </a:t>
            </a:r>
            <a:r>
              <a:rPr lang="en-US" sz="2000" dirty="0" err="1" smtClean="0"/>
              <a:t>Selin</a:t>
            </a:r>
            <a:r>
              <a:rPr lang="en-US" sz="2000" dirty="0" smtClean="0"/>
              <a:t> 2007 for </a:t>
            </a:r>
            <a:r>
              <a:rPr lang="en-US" sz="2000" b="1" dirty="0" smtClean="0"/>
              <a:t>Nanotechnologies</a:t>
            </a:r>
            <a:r>
              <a:rPr lang="en-US" sz="2000" dirty="0" smtClean="0"/>
              <a:t> and the study of </a:t>
            </a:r>
            <a:r>
              <a:rPr lang="en-US" sz="2000" b="1" dirty="0" smtClean="0"/>
              <a:t>Rip and Van </a:t>
            </a:r>
            <a:r>
              <a:rPr lang="en-US" sz="2000" b="1" dirty="0" err="1" smtClean="0"/>
              <a:t>Lente</a:t>
            </a:r>
            <a:r>
              <a:rPr lang="en-US" sz="2000" b="1" dirty="0" smtClean="0"/>
              <a:t> </a:t>
            </a:r>
            <a:r>
              <a:rPr lang="en-US" sz="2000" dirty="0" smtClean="0"/>
              <a:t>1998 on membrane technology and other technologies</a:t>
            </a:r>
            <a:r>
              <a:rPr lang="en-US" sz="2200" dirty="0" smtClean="0"/>
              <a:t>)</a:t>
            </a:r>
            <a:endParaRPr lang="it-IT" sz="2200" dirty="0" smtClean="0"/>
          </a:p>
          <a:p>
            <a:r>
              <a:rPr lang="en-US" sz="2200" dirty="0" smtClean="0"/>
              <a:t>This is not all we should know, of course, but a delimitation of a possible field of enquiry                                        </a:t>
            </a:r>
            <a:r>
              <a:rPr lang="en-US" altLang="it-IT" sz="2400" dirty="0" smtClean="0">
                <a:hlinkClick r:id="rId3" action="ppaction://hlinksldjump"/>
              </a:rPr>
              <a:t>SEE EXAMPLE</a:t>
            </a:r>
            <a:endParaRPr lang="en-US" altLang="it-IT" sz="2400" dirty="0" smtClean="0"/>
          </a:p>
          <a:p>
            <a:endParaRPr lang="en-US" sz="2200" dirty="0" smtClean="0"/>
          </a:p>
          <a:p>
            <a:endParaRPr lang="en-US" altLang="it-IT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15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5. Some topics for research/1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678800" cy="4906528"/>
          </a:xfrm>
        </p:spPr>
        <p:txBody>
          <a:bodyPr/>
          <a:lstStyle/>
          <a:p>
            <a:r>
              <a:rPr lang="en-US" sz="2200" b="1" dirty="0" smtClean="0"/>
              <a:t>How stories emerge and storytelling take place </a:t>
            </a:r>
            <a:r>
              <a:rPr lang="en-US" sz="2200" dirty="0" smtClean="0"/>
              <a:t>(who define and promote stories; a lot of work has been done in new marketing studies, in STS and in political studies (</a:t>
            </a:r>
            <a:r>
              <a:rPr lang="en-US" sz="2200" dirty="0" err="1" smtClean="0"/>
              <a:t>eg</a:t>
            </a:r>
            <a:r>
              <a:rPr lang="en-US" sz="2200" dirty="0" smtClean="0"/>
              <a:t> Van </a:t>
            </a:r>
            <a:r>
              <a:rPr lang="en-US" sz="2200" dirty="0" err="1" smtClean="0"/>
              <a:t>Lente</a:t>
            </a:r>
            <a:r>
              <a:rPr lang="en-US" sz="2200" dirty="0" smtClean="0"/>
              <a:t>-Rip 1998); this is a typical issue raised within the “sociology of storytelling”</a:t>
            </a:r>
            <a:endParaRPr lang="it-IT" sz="2200" dirty="0" smtClean="0"/>
          </a:p>
          <a:p>
            <a:r>
              <a:rPr lang="en-US" sz="2200" b="1" dirty="0" smtClean="0"/>
              <a:t>What are the typical structures of stories </a:t>
            </a:r>
            <a:r>
              <a:rPr lang="en-US" sz="2200" dirty="0" smtClean="0"/>
              <a:t>(a lot of work has been done by very important </a:t>
            </a:r>
            <a:r>
              <a:rPr lang="en-US" sz="2200" dirty="0" err="1" smtClean="0"/>
              <a:t>narratologists</a:t>
            </a:r>
            <a:r>
              <a:rPr lang="en-US" sz="2200" dirty="0" smtClean="0"/>
              <a:t> on stories, from </a:t>
            </a:r>
            <a:r>
              <a:rPr lang="en-US" sz="2200" dirty="0" err="1" smtClean="0"/>
              <a:t>Propp</a:t>
            </a:r>
            <a:r>
              <a:rPr lang="en-US" sz="2200" dirty="0" smtClean="0"/>
              <a:t> </a:t>
            </a:r>
            <a:r>
              <a:rPr lang="en-US" sz="2200" dirty="0" smtClean="0"/>
              <a:t>to Campbell and also by authors of fictions’ scripts) and which – among many – are relevant for a sociological analysis concerning the future</a:t>
            </a:r>
            <a:endParaRPr lang="it-IT" sz="2200" dirty="0" smtClean="0"/>
          </a:p>
          <a:p>
            <a:r>
              <a:rPr lang="en-US" sz="2200" b="1" dirty="0" smtClean="0"/>
              <a:t>What are the conditions for having a story?</a:t>
            </a:r>
            <a:r>
              <a:rPr lang="en-US" sz="2200" dirty="0" smtClean="0"/>
              <a:t> What forms do they take in different context? Sociology of Social Movements has gone in depth in this kind of analysis (see </a:t>
            </a:r>
            <a:r>
              <a:rPr lang="en-US" sz="2200" dirty="0" err="1" smtClean="0"/>
              <a:t>Polletta</a:t>
            </a:r>
            <a:r>
              <a:rPr lang="en-US" sz="2200" dirty="0" smtClean="0"/>
              <a:t> et al. 2011). </a:t>
            </a:r>
          </a:p>
          <a:p>
            <a:r>
              <a:rPr lang="en-US" sz="2200" dirty="0" smtClean="0"/>
              <a:t>An interesting accounts of how people mobilization is carried out through storytelling</a:t>
            </a:r>
            <a:r>
              <a:rPr lang="en-US" sz="2200" b="1" dirty="0" smtClean="0"/>
              <a:t> </a:t>
            </a:r>
            <a:r>
              <a:rPr lang="en-US" sz="2200" dirty="0" smtClean="0"/>
              <a:t>is presented by </a:t>
            </a:r>
            <a:r>
              <a:rPr lang="en-US" sz="2200" dirty="0" err="1" smtClean="0"/>
              <a:t>Ganz</a:t>
            </a:r>
            <a:r>
              <a:rPr lang="en-US" sz="2200" dirty="0" smtClean="0"/>
              <a:t> (2001)</a:t>
            </a:r>
            <a:endParaRPr lang="it-IT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16</a:t>
            </a:fld>
            <a:endParaRPr lang="en-US" alt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5. Some topics for research/2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785926"/>
            <a:ext cx="8786874" cy="4691074"/>
          </a:xfrm>
        </p:spPr>
        <p:txBody>
          <a:bodyPr/>
          <a:lstStyle/>
          <a:p>
            <a:pPr marL="268288" indent="-268288">
              <a:defRPr/>
            </a:pPr>
            <a:r>
              <a:rPr lang="en-US" sz="2200" dirty="0" smtClean="0"/>
              <a:t>This stream of literature is mainly focused on collective action. Nevertheless, one of the outstanding scholars within this scholarship proposes to distinguish between “</a:t>
            </a:r>
            <a:r>
              <a:rPr lang="en-US" sz="2200" b="1" dirty="0" smtClean="0"/>
              <a:t>collective Action Frames</a:t>
            </a:r>
            <a:r>
              <a:rPr lang="en-US" sz="2200" dirty="0" smtClean="0"/>
              <a:t>” from “</a:t>
            </a:r>
            <a:r>
              <a:rPr lang="en-US" sz="2200" b="1" dirty="0" smtClean="0"/>
              <a:t>Everyday Interpretive frames</a:t>
            </a:r>
            <a:r>
              <a:rPr lang="en-US" sz="2200" dirty="0" smtClean="0"/>
              <a:t>” (Snow 2004,384-5)</a:t>
            </a:r>
            <a:endParaRPr lang="en-US" altLang="it-IT" sz="2200" dirty="0" smtClean="0"/>
          </a:p>
          <a:p>
            <a:pPr marL="268288" indent="-268288"/>
            <a:r>
              <a:rPr lang="en-US" sz="2200" dirty="0" smtClean="0"/>
              <a:t>It is interesting to explore the possible (and probable) connection between </a:t>
            </a:r>
            <a:r>
              <a:rPr lang="en-US" sz="2200" b="1" dirty="0" smtClean="0"/>
              <a:t>this second type of framing and narrative/storytelling</a:t>
            </a:r>
            <a:endParaRPr lang="it-IT" sz="2200" b="1" dirty="0" smtClean="0"/>
          </a:p>
          <a:p>
            <a:pPr marL="268288" indent="-268288"/>
            <a:r>
              <a:rPr lang="en-US" sz="2200" dirty="0" smtClean="0"/>
              <a:t>Furthermore, my impression – that could change - is that within sociology storytelling has been considered </a:t>
            </a:r>
            <a:r>
              <a:rPr lang="en-US" sz="2200" b="1" dirty="0" smtClean="0"/>
              <a:t>mainly with reference to micro-mobilization</a:t>
            </a:r>
            <a:r>
              <a:rPr lang="en-US" sz="2200" dirty="0" smtClean="0"/>
              <a:t> (Hunt and </a:t>
            </a:r>
            <a:r>
              <a:rPr lang="en-US" sz="2200" dirty="0" err="1" smtClean="0"/>
              <a:t>Benford</a:t>
            </a:r>
            <a:r>
              <a:rPr lang="en-US" sz="2200" dirty="0" smtClean="0"/>
              <a:t> 2004, 438). </a:t>
            </a:r>
          </a:p>
          <a:p>
            <a:pPr marL="268288" indent="-268288"/>
            <a:r>
              <a:rPr lang="en-US" sz="2200" dirty="0" smtClean="0"/>
              <a:t>Probably the focus should be on the ways in which some assumptions about the future are taken for granted by </a:t>
            </a:r>
            <a:r>
              <a:rPr lang="en-US" sz="2200" b="1" dirty="0" smtClean="0"/>
              <a:t>large audiences</a:t>
            </a:r>
            <a:r>
              <a:rPr lang="en-US" sz="2200" dirty="0" smtClean="0"/>
              <a:t> not tied together by organizational links (</a:t>
            </a:r>
            <a:r>
              <a:rPr lang="en-US" sz="2200" dirty="0" err="1" smtClean="0"/>
              <a:t>eg</a:t>
            </a:r>
            <a:r>
              <a:rPr lang="en-US" sz="2200" dirty="0" smtClean="0"/>
              <a:t> the idea that the real estate market is deemed in perennial growth – the golden age </a:t>
            </a:r>
            <a:r>
              <a:rPr lang="en-US" sz="2200" dirty="0" err="1" smtClean="0"/>
              <a:t>Shiller</a:t>
            </a:r>
            <a:r>
              <a:rPr lang="en-US" sz="2200" dirty="0" smtClean="0"/>
              <a:t> 2000 talked of).</a:t>
            </a:r>
            <a:endParaRPr lang="it-IT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17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5. Some topics for research/3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14488"/>
            <a:ext cx="8534400" cy="4762512"/>
          </a:xfrm>
        </p:spPr>
        <p:txBody>
          <a:bodyPr/>
          <a:lstStyle/>
          <a:p>
            <a:pPr marL="360363" indent="-360363">
              <a:defRPr/>
            </a:pPr>
            <a:r>
              <a:rPr lang="en-US" sz="2600" dirty="0" smtClean="0"/>
              <a:t>In order to do this, it is necessary to </a:t>
            </a:r>
            <a:r>
              <a:rPr lang="en-US" sz="2600" b="1" dirty="0" smtClean="0"/>
              <a:t>avoid a simplistic interpretation of stories</a:t>
            </a:r>
            <a:r>
              <a:rPr lang="en-US" sz="2600" dirty="0" smtClean="0"/>
              <a:t> and of storytelling exercise (this is the criticism to Salmon approach that seems to reduce storytelling to a just new marketing technique, see </a:t>
            </a:r>
            <a:r>
              <a:rPr lang="en-US" sz="2600" dirty="0" err="1" smtClean="0"/>
              <a:t>Berut</a:t>
            </a:r>
            <a:r>
              <a:rPr lang="en-US" sz="2600" dirty="0" smtClean="0"/>
              <a:t> 2010)</a:t>
            </a:r>
          </a:p>
          <a:p>
            <a:r>
              <a:rPr lang="en-US" sz="2600" dirty="0" err="1" smtClean="0"/>
              <a:t>Polletta</a:t>
            </a:r>
            <a:r>
              <a:rPr lang="en-US" sz="2600" dirty="0" smtClean="0"/>
              <a:t> and Chen (2012) stress that there is a role of </a:t>
            </a:r>
            <a:r>
              <a:rPr lang="en-US" sz="2600" b="1" dirty="0" smtClean="0"/>
              <a:t>listeners in shaping frames and stories</a:t>
            </a:r>
            <a:r>
              <a:rPr lang="en-US" sz="2600" dirty="0" smtClean="0"/>
              <a:t>, and the ways in which stories are enjoyed are very important (Davis 2002) </a:t>
            </a:r>
            <a:endParaRPr lang="it-IT" sz="2600" dirty="0" smtClean="0"/>
          </a:p>
          <a:p>
            <a:r>
              <a:rPr lang="en-US" sz="2600" dirty="0" err="1" smtClean="0"/>
              <a:t>Polletta</a:t>
            </a:r>
            <a:r>
              <a:rPr lang="en-US" sz="2600" dirty="0" smtClean="0"/>
              <a:t> and Cheng (2012) stress that stories depend on </a:t>
            </a:r>
            <a:r>
              <a:rPr lang="en-US" sz="2600" b="1" dirty="0" smtClean="0"/>
              <a:t>previous stories</a:t>
            </a:r>
            <a:r>
              <a:rPr lang="en-US" sz="2600" dirty="0" smtClean="0"/>
              <a:t>, and constitute a </a:t>
            </a:r>
            <a:r>
              <a:rPr lang="en-US" sz="2600" b="1" dirty="0" smtClean="0"/>
              <a:t>cultural backdrop</a:t>
            </a:r>
            <a:r>
              <a:rPr lang="en-US" sz="2400" dirty="0" smtClean="0"/>
              <a:t>. </a:t>
            </a:r>
            <a:endParaRPr lang="it-I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18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5. Some topics for research/4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200" dirty="0" smtClean="0"/>
              <a:t>The connection I propose between </a:t>
            </a:r>
            <a:r>
              <a:rPr lang="en-US" sz="2200" b="1" dirty="0" smtClean="0"/>
              <a:t>stories</a:t>
            </a:r>
            <a:r>
              <a:rPr lang="en-US" sz="2200" dirty="0" smtClean="0"/>
              <a:t> and </a:t>
            </a:r>
            <a:r>
              <a:rPr lang="en-US" sz="2200" b="1" dirty="0" smtClean="0"/>
              <a:t>expectations</a:t>
            </a:r>
            <a:r>
              <a:rPr lang="en-US" sz="2200" dirty="0" smtClean="0"/>
              <a:t> should be further developed. It should be kept in mind that there is </a:t>
            </a:r>
            <a:r>
              <a:rPr lang="en-US" sz="2200" b="1" dirty="0" smtClean="0"/>
              <a:t>not an identification between the two concepts</a:t>
            </a:r>
            <a:r>
              <a:rPr lang="en-US" sz="2200" dirty="0" smtClean="0"/>
              <a:t>. </a:t>
            </a:r>
            <a:endParaRPr lang="it-IT" sz="2200" dirty="0" smtClean="0"/>
          </a:p>
          <a:p>
            <a:r>
              <a:rPr lang="en-US" sz="2200" dirty="0" smtClean="0"/>
              <a:t>Roughly speaking, expectations are </a:t>
            </a:r>
            <a:r>
              <a:rPr lang="en-US" sz="2200" b="1" dirty="0" smtClean="0"/>
              <a:t>specific ideas about the future </a:t>
            </a:r>
            <a:r>
              <a:rPr lang="en-US" sz="2200" dirty="0" smtClean="0"/>
              <a:t>that are accepted because their social meaning depend on shared stories </a:t>
            </a:r>
          </a:p>
          <a:p>
            <a:pPr marL="622300">
              <a:buFont typeface="Wingdings" pitchFamily="2" charset="2"/>
              <a:buChar char="Ø"/>
            </a:pPr>
            <a:r>
              <a:rPr lang="en-US" sz="1800" dirty="0" err="1" smtClean="0"/>
              <a:t>Shiller</a:t>
            </a:r>
            <a:r>
              <a:rPr lang="en-US" sz="1800" dirty="0" smtClean="0"/>
              <a:t> </a:t>
            </a:r>
            <a:r>
              <a:rPr lang="en-US" sz="1800" dirty="0" smtClean="0"/>
              <a:t>(2008) </a:t>
            </a:r>
            <a:r>
              <a:rPr lang="en-US" sz="1800" dirty="0" smtClean="0"/>
              <a:t>criticizes the idea of ascertain expectations by simply asking people what they expect about certain economic variables; </a:t>
            </a:r>
          </a:p>
          <a:p>
            <a:pPr marL="622300">
              <a:buFont typeface="Wingdings" pitchFamily="2" charset="2"/>
              <a:buChar char="Ø"/>
            </a:pPr>
            <a:r>
              <a:rPr lang="en-US" sz="1800" dirty="0" err="1" smtClean="0"/>
              <a:t>Carrol</a:t>
            </a:r>
            <a:r>
              <a:rPr lang="en-US" sz="1800" dirty="0" smtClean="0"/>
              <a:t> </a:t>
            </a:r>
            <a:r>
              <a:rPr lang="en-US" sz="1800" dirty="0" smtClean="0"/>
              <a:t>(2003) </a:t>
            </a:r>
            <a:r>
              <a:rPr lang="en-US" sz="1800" dirty="0" smtClean="0"/>
              <a:t>holds that people have expectations about prices after being exposed to comments on the matter from the TV</a:t>
            </a:r>
            <a:endParaRPr lang="it-IT" sz="1800" dirty="0" smtClean="0"/>
          </a:p>
          <a:p>
            <a:r>
              <a:rPr lang="en-US" sz="2200" dirty="0" smtClean="0"/>
              <a:t>Expectations scholars stress that there are </a:t>
            </a:r>
            <a:r>
              <a:rPr lang="en-US" sz="2200" b="1" dirty="0" smtClean="0"/>
              <a:t>hypes</a:t>
            </a:r>
            <a:r>
              <a:rPr lang="en-US" sz="2200" dirty="0" smtClean="0"/>
              <a:t>. Because of this connection between expectations and narratives, we can expect that the </a:t>
            </a:r>
            <a:r>
              <a:rPr lang="en-US" sz="2200" b="1" dirty="0" smtClean="0"/>
              <a:t>resilience of certain expectations </a:t>
            </a:r>
            <a:r>
              <a:rPr lang="en-US" sz="2200" dirty="0" smtClean="0"/>
              <a:t>depends on the strength of the (set of) narrative(s) they are coupled with. </a:t>
            </a:r>
            <a:endParaRPr lang="en-US" altLang="it-IT" sz="2200" dirty="0" smtClean="0"/>
          </a:p>
          <a:p>
            <a:pPr marL="92075" indent="-3175">
              <a:defRPr/>
            </a:pPr>
            <a:endParaRPr lang="en-US" altLang="it-IT" sz="20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19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357166"/>
            <a:ext cx="7283152" cy="685800"/>
          </a:xfrm>
        </p:spPr>
        <p:txBody>
          <a:bodyPr/>
          <a:lstStyle/>
          <a:p>
            <a:pPr algn="ctr" eaLnBrk="1" hangingPunct="1"/>
            <a:r>
              <a:rPr lang="en-US" altLang="it-IT" sz="4000" b="1" dirty="0" smtClean="0">
                <a:solidFill>
                  <a:srgbClr val="003E7D"/>
                </a:solidFill>
                <a:cs typeface="Times" charset="0"/>
              </a:rPr>
              <a:t>Contents</a:t>
            </a:r>
            <a:endParaRPr lang="en-US" altLang="it-IT" b="1" dirty="0" smtClean="0">
              <a:solidFill>
                <a:srgbClr val="003E7D"/>
              </a:solidFill>
              <a:latin typeface="Times New Roman" pitchFamily="18" charset="0"/>
              <a:cs typeface="Times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534400" cy="4614862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Introduction – narrative and expectations: a necessary relation for talking about the future</a:t>
            </a:r>
            <a:endParaRPr lang="it-IT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Future and Fundamental Uncertainty</a:t>
            </a:r>
            <a:endParaRPr lang="it-IT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Uncertainty Does Not Prevent Action</a:t>
            </a:r>
            <a:endParaRPr lang="it-IT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Future, Expectations And Narratives</a:t>
            </a:r>
            <a:endParaRPr lang="it-IT" b="1" dirty="0" smtClean="0"/>
          </a:p>
          <a:p>
            <a:pPr marL="742950" indent="-742950">
              <a:buFont typeface="+mj-lt"/>
              <a:buAutoNum type="arabicPeriod"/>
            </a:pPr>
            <a:r>
              <a:rPr lang="en-US" b="1" dirty="0" smtClean="0"/>
              <a:t>Some topics for research</a:t>
            </a:r>
            <a:endParaRPr lang="it-IT" b="1" dirty="0" smtClean="0"/>
          </a:p>
          <a:p>
            <a:pPr marL="603250" indent="-514350" algn="just">
              <a:lnSpc>
                <a:spcPct val="90000"/>
              </a:lnSpc>
              <a:buNone/>
            </a:pPr>
            <a:endParaRPr lang="en-US" altLang="it-IT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F62603-58CD-4CAE-8454-C17F27A12EC5}" type="slidenum">
              <a:rPr lang="en-US" altLang="it-IT" smtClean="0"/>
              <a:pPr>
                <a:defRPr/>
              </a:pPr>
              <a:t>2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5. Some topics </a:t>
            </a:r>
            <a:r>
              <a:rPr lang="en-US" sz="4000" b="1" smtClean="0"/>
              <a:t>for research/5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400" dirty="0" smtClean="0"/>
              <a:t>Another important aspect is represented by the </a:t>
            </a:r>
            <a:r>
              <a:rPr lang="en-US" sz="2400" b="1" dirty="0" smtClean="0"/>
              <a:t>different roles the actors play in producing expectations and in storytelling </a:t>
            </a:r>
            <a:r>
              <a:rPr lang="en-US" sz="2400" dirty="0" smtClean="0"/>
              <a:t>(</a:t>
            </a:r>
            <a:r>
              <a:rPr lang="en-US" sz="2400" dirty="0" err="1" smtClean="0"/>
              <a:t>eg</a:t>
            </a:r>
            <a:r>
              <a:rPr lang="en-US" sz="2400" dirty="0" smtClean="0"/>
              <a:t>. The role of scientific entrepreneur in promoting nanotechnology in the USA </a:t>
            </a:r>
            <a:r>
              <a:rPr lang="en-US" sz="2400" dirty="0" err="1" smtClean="0"/>
              <a:t>Motoyama</a:t>
            </a:r>
            <a:r>
              <a:rPr lang="en-US" sz="2400" dirty="0" smtClean="0"/>
              <a:t> et al. 2011 or of some important storytellers </a:t>
            </a:r>
            <a:r>
              <a:rPr lang="en-US" sz="2400" dirty="0" err="1" smtClean="0"/>
              <a:t>Selin</a:t>
            </a:r>
            <a:r>
              <a:rPr lang="en-US" sz="2400" dirty="0" smtClean="0"/>
              <a:t> 2007; see also Rip &amp; Van </a:t>
            </a:r>
            <a:r>
              <a:rPr lang="en-US" sz="2400" dirty="0" err="1" smtClean="0"/>
              <a:t>Lente</a:t>
            </a:r>
            <a:r>
              <a:rPr lang="en-US" sz="2400" dirty="0" smtClean="0"/>
              <a:t>, 1998).</a:t>
            </a:r>
            <a:endParaRPr lang="it-IT" sz="2400" dirty="0" smtClean="0"/>
          </a:p>
          <a:p>
            <a:r>
              <a:rPr lang="en-US" sz="2400" dirty="0" smtClean="0"/>
              <a:t>Let me underline that it is a field of study that is very </a:t>
            </a:r>
            <a:r>
              <a:rPr lang="en-US" sz="2400" b="1" dirty="0" smtClean="0"/>
              <a:t>interdisciplinary</a:t>
            </a:r>
            <a:r>
              <a:rPr lang="en-US" sz="2400" dirty="0" smtClean="0"/>
              <a:t>, and this is one of the difficulties to be taken into account</a:t>
            </a:r>
            <a:endParaRPr lang="it-IT" sz="24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20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pPr marL="92075" indent="-3175">
              <a:defRPr/>
            </a:pPr>
            <a:endParaRPr lang="en-US" altLang="it-IT" sz="2800" dirty="0" smtClean="0"/>
          </a:p>
          <a:p>
            <a:pPr marL="92075" indent="-3175">
              <a:defRPr/>
            </a:pPr>
            <a:endParaRPr lang="en-US" altLang="it-IT" sz="2800" dirty="0" smtClean="0"/>
          </a:p>
          <a:p>
            <a:pPr marL="92075" indent="-3175">
              <a:defRPr/>
            </a:pPr>
            <a:endParaRPr lang="en-US" altLang="it-IT" sz="2800" dirty="0" smtClean="0"/>
          </a:p>
          <a:p>
            <a:pPr marL="92075" indent="-3175" algn="ctr">
              <a:buNone/>
              <a:defRPr/>
            </a:pPr>
            <a:r>
              <a:rPr lang="en-US" altLang="it-IT" sz="4000" i="1" dirty="0" smtClean="0"/>
              <a:t>THANK YOU!</a:t>
            </a:r>
          </a:p>
          <a:p>
            <a:pPr marL="92075" indent="-3175" algn="ctr">
              <a:buNone/>
              <a:defRPr/>
            </a:pPr>
            <a:endParaRPr lang="en-US" altLang="it-IT" sz="2800" dirty="0" smtClean="0"/>
          </a:p>
          <a:p>
            <a:pPr marL="92075" indent="-3175" algn="ctr">
              <a:buNone/>
              <a:defRPr/>
            </a:pPr>
            <a:r>
              <a:rPr lang="en-US" altLang="it-IT" sz="2800" dirty="0" smtClean="0"/>
              <a:t>andrea.declich@yahoo.it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21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References/1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pPr>
              <a:buNone/>
            </a:pPr>
            <a:r>
              <a:rPr lang="en-GB" sz="1400" dirty="0" err="1" smtClean="0"/>
              <a:t>Akerlof</a:t>
            </a:r>
            <a:r>
              <a:rPr lang="en-GB" sz="1400" dirty="0" smtClean="0"/>
              <a:t> G.A., </a:t>
            </a:r>
            <a:r>
              <a:rPr lang="en-GB" sz="1400" dirty="0" err="1" smtClean="0"/>
              <a:t>Shiller</a:t>
            </a:r>
            <a:r>
              <a:rPr lang="en-GB" sz="1400" dirty="0" smtClean="0"/>
              <a:t> R.J. (2009), </a:t>
            </a:r>
            <a:r>
              <a:rPr lang="en-GB" sz="1400" i="1" dirty="0" smtClean="0"/>
              <a:t>Animal Spirits. How Human Psychology Drives the Economy and Why it Matters for Global Capitalism</a:t>
            </a:r>
            <a:r>
              <a:rPr lang="en-GB" sz="1400" dirty="0" smtClean="0"/>
              <a:t>, Princeton, Princeton University Press.</a:t>
            </a:r>
            <a:endParaRPr lang="it-IT" sz="1400" dirty="0" smtClean="0"/>
          </a:p>
          <a:p>
            <a:pPr>
              <a:buNone/>
            </a:pPr>
            <a:r>
              <a:rPr lang="en-US" sz="1400" dirty="0" err="1" smtClean="0"/>
              <a:t>Beckert</a:t>
            </a:r>
            <a:r>
              <a:rPr lang="en-US" sz="1400" dirty="0" smtClean="0"/>
              <a:t> J. (2011), Imagined Futures: </a:t>
            </a:r>
            <a:r>
              <a:rPr lang="en-US" sz="1400" dirty="0" err="1" smtClean="0"/>
              <a:t>Fictionality</a:t>
            </a:r>
            <a:r>
              <a:rPr lang="en-US" sz="1400" dirty="0" smtClean="0"/>
              <a:t> in Economic Action, </a:t>
            </a:r>
            <a:r>
              <a:rPr lang="en-US" sz="1400" dirty="0" err="1" smtClean="0"/>
              <a:t>MPIfG</a:t>
            </a:r>
            <a:r>
              <a:rPr lang="en-US" sz="1400" dirty="0" smtClean="0"/>
              <a:t> Discussion Paper 11/8</a:t>
            </a:r>
            <a:endParaRPr lang="it-IT" sz="1400" dirty="0" smtClean="0"/>
          </a:p>
          <a:p>
            <a:pPr>
              <a:buNone/>
            </a:pPr>
            <a:r>
              <a:rPr lang="en-US" sz="1400" dirty="0" err="1" smtClean="0"/>
              <a:t>Benford</a:t>
            </a:r>
            <a:r>
              <a:rPr lang="en-US" sz="1400" dirty="0" smtClean="0"/>
              <a:t> R.D. and Snow D.A (2000), Framing processes and Social Movements: An Overview and Assessment, in </a:t>
            </a:r>
            <a:r>
              <a:rPr lang="en-US" sz="1400" dirty="0" err="1" smtClean="0"/>
              <a:t>Annualr</a:t>
            </a:r>
            <a:r>
              <a:rPr lang="en-US" sz="1400" dirty="0" smtClean="0"/>
              <a:t> Review of Sociology, </a:t>
            </a:r>
            <a:r>
              <a:rPr lang="en-US" sz="1400" dirty="0" err="1" smtClean="0"/>
              <a:t>Vol</a:t>
            </a:r>
            <a:r>
              <a:rPr lang="en-US" sz="1400" dirty="0" smtClean="0"/>
              <a:t> 26 (2000)</a:t>
            </a:r>
            <a:endParaRPr lang="it-IT" sz="1400" dirty="0" smtClean="0"/>
          </a:p>
          <a:p>
            <a:pPr>
              <a:buNone/>
            </a:pPr>
            <a:r>
              <a:rPr lang="en-US" sz="1400" dirty="0" err="1" smtClean="0"/>
              <a:t>Birat</a:t>
            </a:r>
            <a:r>
              <a:rPr lang="en-US" sz="1400" dirty="0" smtClean="0"/>
              <a:t> J-P., (2014) Steel industry: culture and futures, paper </a:t>
            </a:r>
            <a:r>
              <a:rPr lang="en-US" sz="1400" dirty="0" err="1" smtClean="0"/>
              <a:t>presened</a:t>
            </a:r>
            <a:r>
              <a:rPr lang="en-US" sz="1400" dirty="0" smtClean="0"/>
              <a:t> at the </a:t>
            </a:r>
            <a:r>
              <a:rPr lang="en-US" sz="1400" i="1" dirty="0" smtClean="0"/>
              <a:t>8</a:t>
            </a:r>
            <a:r>
              <a:rPr lang="en-US" sz="1400" i="1" baseline="30000" dirty="0" smtClean="0"/>
              <a:t>th</a:t>
            </a:r>
            <a:r>
              <a:rPr lang="en-US" sz="1400" i="1" dirty="0" smtClean="0"/>
              <a:t> European Continuous Casting Conference</a:t>
            </a:r>
            <a:endParaRPr lang="it-IT" sz="1400" dirty="0" smtClean="0"/>
          </a:p>
          <a:p>
            <a:pPr>
              <a:buNone/>
            </a:pPr>
            <a:r>
              <a:rPr lang="fr-BE" sz="1400" dirty="0" err="1" smtClean="0"/>
              <a:t>Berut</a:t>
            </a:r>
            <a:r>
              <a:rPr lang="fr-BE" sz="1400" dirty="0" smtClean="0"/>
              <a:t> B. (2010) </a:t>
            </a:r>
            <a:r>
              <a:rPr lang="fr-BE" sz="1400" dirty="0" err="1" smtClean="0"/>
              <a:t>Storytelling</a:t>
            </a:r>
            <a:r>
              <a:rPr lang="fr-BE" sz="1400" dirty="0" smtClean="0"/>
              <a:t> : une nouvelle propagande par le récit ? </a:t>
            </a:r>
            <a:r>
              <a:rPr lang="fr-BE" sz="1400" dirty="0" err="1" smtClean="0"/>
              <a:t>Quaderni</a:t>
            </a:r>
            <a:r>
              <a:rPr lang="fr-BE" sz="1400" dirty="0" smtClean="0"/>
              <a:t>. Communication, technologies, pouvoir 72, Printemps 2010 :Propagandes en démocratie, Dossier</a:t>
            </a:r>
            <a:endParaRPr lang="it-IT" sz="1400" dirty="0" smtClean="0"/>
          </a:p>
          <a:p>
            <a:pPr>
              <a:buNone/>
            </a:pPr>
            <a:r>
              <a:rPr lang="fr-BE" sz="1400" dirty="0" err="1" smtClean="0"/>
              <a:t>Borup</a:t>
            </a:r>
            <a:r>
              <a:rPr lang="fr-BE" sz="1400" dirty="0" smtClean="0"/>
              <a:t> M., Brown N., Konrad K., Van Lente H. (2006), </a:t>
            </a:r>
            <a:r>
              <a:rPr lang="fr-BE" sz="1400" i="1" dirty="0" smtClean="0"/>
              <a:t>The </a:t>
            </a:r>
            <a:r>
              <a:rPr lang="fr-BE" sz="1400" i="1" dirty="0" err="1" smtClean="0"/>
              <a:t>Sociology</a:t>
            </a:r>
            <a:r>
              <a:rPr lang="fr-BE" sz="1400" i="1" dirty="0" smtClean="0"/>
              <a:t> of expectations in Science and </a:t>
            </a:r>
            <a:r>
              <a:rPr lang="fr-BE" sz="1400" i="1" dirty="0" err="1" smtClean="0"/>
              <a:t>Technology</a:t>
            </a:r>
            <a:r>
              <a:rPr lang="fr-BE" sz="1400" dirty="0" smtClean="0"/>
              <a:t>,«Journal of </a:t>
            </a:r>
            <a:r>
              <a:rPr lang="fr-BE" sz="1400" dirty="0" err="1" smtClean="0"/>
              <a:t>Technology</a:t>
            </a:r>
            <a:r>
              <a:rPr lang="fr-BE" sz="1400" dirty="0" smtClean="0"/>
              <a:t> </a:t>
            </a:r>
            <a:r>
              <a:rPr lang="fr-BE" sz="1400" dirty="0" err="1" smtClean="0"/>
              <a:t>Analysis</a:t>
            </a:r>
            <a:r>
              <a:rPr lang="fr-BE" sz="1400" dirty="0" smtClean="0"/>
              <a:t> &amp; </a:t>
            </a:r>
            <a:r>
              <a:rPr lang="fr-BE" sz="1400" dirty="0" err="1" smtClean="0"/>
              <a:t>Strategic</a:t>
            </a:r>
            <a:r>
              <a:rPr lang="fr-BE" sz="1400" dirty="0" smtClean="0"/>
              <a:t> Management» , Volume 18, Issue 3 &amp; 4 July.</a:t>
            </a:r>
            <a:endParaRPr lang="it-IT" sz="1400" dirty="0" smtClean="0"/>
          </a:p>
          <a:p>
            <a:pPr>
              <a:buNone/>
            </a:pPr>
            <a:r>
              <a:rPr lang="en-GB" sz="1400" dirty="0" smtClean="0"/>
              <a:t>Brown N., Michael M. (2003) </a:t>
            </a:r>
            <a:r>
              <a:rPr lang="en-GB" sz="1400" i="1" dirty="0" smtClean="0"/>
              <a:t>A sociology of Expectations: </a:t>
            </a:r>
            <a:r>
              <a:rPr lang="en-GB" sz="1400" i="1" dirty="0" err="1" smtClean="0"/>
              <a:t>Retrospecting</a:t>
            </a:r>
            <a:r>
              <a:rPr lang="en-GB" sz="1400" i="1" dirty="0" smtClean="0"/>
              <a:t> Prospects and Prospecting Retrospect</a:t>
            </a:r>
            <a:r>
              <a:rPr lang="en-GB" sz="1400" dirty="0" smtClean="0"/>
              <a:t>, «Technology Analysis and Strategic Management», Vol. 15, No. 1.</a:t>
            </a:r>
            <a:endParaRPr lang="it-IT" sz="1400" dirty="0" smtClean="0"/>
          </a:p>
          <a:p>
            <a:pPr>
              <a:buNone/>
            </a:pPr>
            <a:r>
              <a:rPr lang="en-US" sz="1400" dirty="0" smtClean="0"/>
              <a:t>Bruner J (1991), </a:t>
            </a:r>
            <a:r>
              <a:rPr lang="en-US" sz="1400" i="1" dirty="0" smtClean="0"/>
              <a:t>The Narrative Construction of Reality</a:t>
            </a:r>
            <a:r>
              <a:rPr lang="en-US" sz="1400" dirty="0" smtClean="0"/>
              <a:t>, </a:t>
            </a:r>
            <a:r>
              <a:rPr lang="en-GB" sz="1400" dirty="0" smtClean="0"/>
              <a:t>«</a:t>
            </a:r>
            <a:r>
              <a:rPr lang="en-US" sz="1400" dirty="0" smtClean="0"/>
              <a:t>Critical Inquiry</a:t>
            </a:r>
            <a:r>
              <a:rPr lang="en-GB" sz="1400" dirty="0" smtClean="0"/>
              <a:t>»</a:t>
            </a:r>
            <a:r>
              <a:rPr lang="en-US" sz="1400" dirty="0" smtClean="0"/>
              <a:t>, Vol. 18, No. 1 (Autumn).</a:t>
            </a:r>
            <a:endParaRPr lang="it-IT" sz="1400" dirty="0" smtClean="0"/>
          </a:p>
          <a:p>
            <a:pPr>
              <a:buNone/>
            </a:pPr>
            <a:r>
              <a:rPr lang="en-GB" sz="1400" dirty="0" smtClean="0"/>
              <a:t>Carroll C. D. (2003), </a:t>
            </a:r>
            <a:r>
              <a:rPr lang="en-GB" sz="1400" i="1" dirty="0" smtClean="0"/>
              <a:t>The Epidemiology of Macroeconomic Expectations</a:t>
            </a:r>
            <a:r>
              <a:rPr lang="en-GB" sz="1400" dirty="0" smtClean="0"/>
              <a:t>, April 15, </a:t>
            </a:r>
            <a:r>
              <a:rPr lang="en-GB" sz="1400" u="sng" dirty="0" smtClean="0">
                <a:hlinkClick r:id="rId3"/>
              </a:rPr>
              <a:t>http://www.econ.jhu.edu/people/ccarroll/EpidemiologySFI.pdf</a:t>
            </a:r>
            <a:endParaRPr lang="it-IT" sz="2800" dirty="0" smtClean="0"/>
          </a:p>
          <a:p>
            <a:pPr marL="357188" indent="-357188">
              <a:buNone/>
              <a:defRPr/>
            </a:pPr>
            <a:r>
              <a:rPr lang="it-IT" sz="1400" dirty="0" smtClean="0"/>
              <a:t>Davidson P. (1985), </a:t>
            </a:r>
            <a:r>
              <a:rPr lang="it-IT" sz="1400" i="1" dirty="0" smtClean="0"/>
              <a:t>Aspettative razionali: un fondamento erroneo per l’analisi dei processi decisionali di importanza cruciale</a:t>
            </a:r>
            <a:r>
              <a:rPr lang="it-IT" sz="1400" dirty="0" smtClean="0"/>
              <a:t>, Visco I. (a cura di) (1985), </a:t>
            </a:r>
            <a:r>
              <a:rPr lang="it-IT" sz="1400" i="1" dirty="0" smtClean="0"/>
              <a:t>Le aspettative nell’analisi economica</a:t>
            </a:r>
            <a:r>
              <a:rPr lang="it-IT" sz="1400" dirty="0" smtClean="0"/>
              <a:t>, Bologna, Il Mulino</a:t>
            </a:r>
          </a:p>
          <a:p>
            <a:pPr marL="92075" indent="-3175">
              <a:buNone/>
              <a:defRPr/>
            </a:pPr>
            <a:endParaRPr lang="en-US" altLang="it-IT" sz="28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22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References/2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785926"/>
            <a:ext cx="8534400" cy="4648200"/>
          </a:xfrm>
        </p:spPr>
        <p:txBody>
          <a:bodyPr/>
          <a:lstStyle/>
          <a:p>
            <a:pPr>
              <a:buNone/>
            </a:pPr>
            <a:r>
              <a:rPr lang="en-US" sz="1400" dirty="0" smtClean="0"/>
              <a:t>Davis J.E. (2002), The Power of Stories, in Davis J.E. (2002) (Ed.), Stories of Change, SUNY Press, New York</a:t>
            </a:r>
            <a:endParaRPr lang="it-IT" sz="1400" dirty="0" smtClean="0"/>
          </a:p>
          <a:p>
            <a:pPr>
              <a:buNone/>
            </a:pPr>
            <a:r>
              <a:rPr lang="en-US" sz="1400" dirty="0" err="1" smtClean="0"/>
              <a:t>Declich</a:t>
            </a:r>
            <a:r>
              <a:rPr lang="en-US" sz="1400" dirty="0" smtClean="0"/>
              <a:t> A. (2014), “Observations For An Interdisciplinary Reflection On Expectations And Narratives”, </a:t>
            </a:r>
            <a:r>
              <a:rPr lang="en-US" sz="1400" dirty="0" err="1" smtClean="0"/>
              <a:t>Quaderni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Sociologia</a:t>
            </a:r>
            <a:r>
              <a:rPr lang="en-US" sz="1400" dirty="0" smtClean="0"/>
              <a:t>, Torino, N.64/2014 vol. LVIII.</a:t>
            </a:r>
            <a:endParaRPr lang="it-IT" sz="1400" dirty="0" smtClean="0"/>
          </a:p>
          <a:p>
            <a:pPr>
              <a:buNone/>
            </a:pPr>
            <a:r>
              <a:rPr lang="it-IT" sz="1400" dirty="0" smtClean="0"/>
              <a:t>Gallese V. (2010), </a:t>
            </a:r>
            <a:r>
              <a:rPr lang="it-IT" sz="1400" i="1" dirty="0" smtClean="0"/>
              <a:t>Postfazione</a:t>
            </a:r>
            <a:r>
              <a:rPr lang="it-IT" sz="1400" dirty="0" smtClean="0"/>
              <a:t>, in Morelli, </a:t>
            </a:r>
            <a:r>
              <a:rPr lang="it-IT" sz="1400" dirty="0" err="1" smtClean="0"/>
              <a:t>U</a:t>
            </a:r>
            <a:r>
              <a:rPr lang="it-IT" sz="1400" dirty="0" smtClean="0"/>
              <a:t>., (2010), </a:t>
            </a:r>
            <a:r>
              <a:rPr lang="it-IT" sz="1400" i="1" dirty="0" smtClean="0"/>
              <a:t>Mente e bellezza. </a:t>
            </a:r>
            <a:r>
              <a:rPr lang="en-US" sz="1400" i="1" dirty="0" smtClean="0"/>
              <a:t>Arte, </a:t>
            </a:r>
            <a:r>
              <a:rPr lang="en-US" sz="1400" i="1" dirty="0" err="1" smtClean="0"/>
              <a:t>creatività</a:t>
            </a:r>
            <a:r>
              <a:rPr lang="en-US" sz="1400" i="1" dirty="0" smtClean="0"/>
              <a:t> e </a:t>
            </a:r>
            <a:r>
              <a:rPr lang="en-US" sz="1400" i="1" dirty="0" err="1" smtClean="0"/>
              <a:t>innovazione</a:t>
            </a:r>
            <a:r>
              <a:rPr lang="en-US" sz="1400" dirty="0" smtClean="0"/>
              <a:t>, Torino, Umberto </a:t>
            </a:r>
            <a:r>
              <a:rPr lang="en-US" sz="1400" dirty="0" err="1" smtClean="0"/>
              <a:t>Allemandi</a:t>
            </a:r>
            <a:r>
              <a:rPr lang="en-US" sz="1400" dirty="0" smtClean="0"/>
              <a:t> &amp; C..</a:t>
            </a:r>
            <a:endParaRPr lang="it-IT" sz="1400" dirty="0" smtClean="0"/>
          </a:p>
          <a:p>
            <a:pPr>
              <a:buNone/>
            </a:pPr>
            <a:r>
              <a:rPr lang="en-US" sz="1400" dirty="0" err="1" smtClean="0"/>
              <a:t>Ganz</a:t>
            </a:r>
            <a:r>
              <a:rPr lang="en-US" sz="1400" dirty="0" smtClean="0"/>
              <a:t> M., (2001), The Power of Story in Social Movements, paper prepared for the Annual Meeting of the American Sociological Association, Anaheim, California, August</a:t>
            </a:r>
          </a:p>
          <a:p>
            <a:pPr>
              <a:buNone/>
            </a:pPr>
            <a:r>
              <a:rPr lang="en-US" sz="1400" dirty="0" smtClean="0"/>
              <a:t>Hunt S.A., </a:t>
            </a:r>
            <a:r>
              <a:rPr lang="en-US" sz="1400" dirty="0" err="1" smtClean="0"/>
              <a:t>Benford</a:t>
            </a:r>
            <a:r>
              <a:rPr lang="en-US" sz="1400" dirty="0" smtClean="0"/>
              <a:t> R.D. (2004), Collective Identity, </a:t>
            </a:r>
            <a:r>
              <a:rPr lang="en-US" sz="1400" dirty="0" err="1" smtClean="0"/>
              <a:t>Sodlidarity</a:t>
            </a:r>
            <a:r>
              <a:rPr lang="en-US" sz="1400" dirty="0" smtClean="0"/>
              <a:t> and Commitment, in Snow D.A., Soule S. A., </a:t>
            </a:r>
            <a:r>
              <a:rPr lang="en-US" sz="1400" dirty="0" err="1" smtClean="0"/>
              <a:t>Kriesi</a:t>
            </a:r>
            <a:r>
              <a:rPr lang="en-US" sz="1400" dirty="0" smtClean="0"/>
              <a:t> H. (eds.) (2004), The Blackwell Companion to Social Movements, Blackwell Publishing Ltd</a:t>
            </a:r>
            <a:endParaRPr lang="it-IT" sz="1400" dirty="0" smtClean="0"/>
          </a:p>
          <a:p>
            <a:pPr>
              <a:buNone/>
            </a:pPr>
            <a:r>
              <a:rPr lang="en-GB" sz="1400" dirty="0" err="1" smtClean="0"/>
              <a:t>Konrad</a:t>
            </a:r>
            <a:r>
              <a:rPr lang="en-GB" sz="1400" dirty="0" smtClean="0"/>
              <a:t> K., (2006), </a:t>
            </a:r>
            <a:r>
              <a:rPr lang="en-GB" sz="1400" i="1" dirty="0" smtClean="0"/>
              <a:t>Shifting but forceful expectations: structuring through the prospect of materialisation</a:t>
            </a:r>
            <a:r>
              <a:rPr lang="en-GB" sz="1400" dirty="0" smtClean="0"/>
              <a:t>, paper </a:t>
            </a:r>
            <a:r>
              <a:rPr lang="en-GB" sz="1400" dirty="0" err="1" smtClean="0"/>
              <a:t>presentato</a:t>
            </a:r>
            <a:r>
              <a:rPr lang="en-GB" sz="1400" dirty="0" smtClean="0"/>
              <a:t> al </a:t>
            </a:r>
            <a:r>
              <a:rPr lang="en-GB" sz="1400" dirty="0" err="1" smtClean="0"/>
              <a:t>Twente</a:t>
            </a:r>
            <a:r>
              <a:rPr lang="en-GB" sz="1400" dirty="0" smtClean="0"/>
              <a:t> VII workshop </a:t>
            </a:r>
            <a:r>
              <a:rPr lang="en-GB" sz="1400" dirty="0" err="1" smtClean="0"/>
              <a:t>su</a:t>
            </a:r>
            <a:r>
              <a:rPr lang="en-GB" sz="1400" dirty="0" smtClean="0"/>
              <a:t> “Material Narratives – of Technology in Society”, </a:t>
            </a:r>
            <a:r>
              <a:rPr lang="en-GB" sz="1400" dirty="0" err="1" smtClean="0"/>
              <a:t>Enschede</a:t>
            </a:r>
            <a:r>
              <a:rPr lang="en-GB" sz="1400" dirty="0" smtClean="0"/>
              <a:t>, October 19-21</a:t>
            </a:r>
            <a:endParaRPr lang="it-IT" sz="1400" dirty="0" smtClean="0"/>
          </a:p>
          <a:p>
            <a:pPr>
              <a:buNone/>
            </a:pPr>
            <a:r>
              <a:rPr lang="en-GB" sz="1400" dirty="0" err="1" smtClean="0"/>
              <a:t>Mollering</a:t>
            </a:r>
            <a:r>
              <a:rPr lang="en-GB" sz="1400" dirty="0" smtClean="0"/>
              <a:t> G., (2001) “The Nature of Trust: From Georg </a:t>
            </a:r>
            <a:r>
              <a:rPr lang="en-GB" sz="1400" dirty="0" err="1" smtClean="0"/>
              <a:t>Simmel</a:t>
            </a:r>
            <a:r>
              <a:rPr lang="en-GB" sz="1400" dirty="0" smtClean="0"/>
              <a:t> to a Theory of Expectation, Interpretation and Suspension”, in Sociology, Vol. 35, No. 2</a:t>
            </a:r>
            <a:endParaRPr lang="it-IT" sz="1400" dirty="0" smtClean="0"/>
          </a:p>
          <a:p>
            <a:pPr>
              <a:buNone/>
            </a:pPr>
            <a:r>
              <a:rPr lang="en-GB" sz="1400" dirty="0" err="1" smtClean="0"/>
              <a:t>Motoyama</a:t>
            </a:r>
            <a:r>
              <a:rPr lang="en-GB" sz="1400" dirty="0" smtClean="0"/>
              <a:t> Y., </a:t>
            </a:r>
            <a:r>
              <a:rPr lang="en-GB" sz="1400" dirty="0" err="1" smtClean="0"/>
              <a:t>Appelbaum</a:t>
            </a:r>
            <a:r>
              <a:rPr lang="en-GB" sz="1400" dirty="0" smtClean="0"/>
              <a:t> R., Parker R. (2011) The National Nanotechnology Initiative: Federal support for science and technology, or hidden industrial policy?, in Technology in Society 33 (2001) 109-118</a:t>
            </a:r>
            <a:endParaRPr lang="it-IT" sz="1400" dirty="0" smtClean="0"/>
          </a:p>
          <a:p>
            <a:pPr>
              <a:buNone/>
            </a:pPr>
            <a:r>
              <a:rPr lang="en-GB" sz="1400" dirty="0" smtClean="0"/>
              <a:t>Murphy Paul A. (2012), </a:t>
            </a:r>
            <a:r>
              <a:rPr lang="en-GB" sz="1400" i="1" dirty="0" smtClean="0"/>
              <a:t>Your Brain on Fiction</a:t>
            </a:r>
            <a:r>
              <a:rPr lang="en-GB" sz="1400" dirty="0" smtClean="0"/>
              <a:t>, «New York Times» on line, 17 </a:t>
            </a:r>
            <a:r>
              <a:rPr lang="en-GB" sz="1400" dirty="0" err="1" smtClean="0"/>
              <a:t>marzo</a:t>
            </a:r>
            <a:r>
              <a:rPr lang="en-GB" sz="1400" dirty="0" smtClean="0"/>
              <a:t>, </a:t>
            </a:r>
            <a:r>
              <a:rPr lang="en-GB" sz="1400" u="sng" dirty="0" smtClean="0"/>
              <a:t>http://www.nytimes.com/2012/03/18/opinion/sunday/the-neuroscience-of-your-brain-on-fiction.html?_r=3&amp;pagewanted=al&amp;</a:t>
            </a:r>
            <a:endParaRPr lang="it-IT" sz="1400" dirty="0" smtClean="0"/>
          </a:p>
          <a:p>
            <a:pPr>
              <a:buNone/>
            </a:pPr>
            <a:endParaRPr lang="it-IT" sz="1800" dirty="0" smtClean="0"/>
          </a:p>
          <a:p>
            <a:endParaRPr lang="it-IT" sz="28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23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References/3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1881174"/>
            <a:ext cx="8534400" cy="4762536"/>
          </a:xfrm>
        </p:spPr>
        <p:txBody>
          <a:bodyPr/>
          <a:lstStyle/>
          <a:p>
            <a:pPr>
              <a:buNone/>
            </a:pPr>
            <a:r>
              <a:rPr lang="en-US" sz="1400" dirty="0" err="1" smtClean="0"/>
              <a:t>Polletta</a:t>
            </a:r>
            <a:r>
              <a:rPr lang="en-US" sz="1400" dirty="0" smtClean="0"/>
              <a:t> F., Chen P.C.B., Gardner </a:t>
            </a:r>
            <a:r>
              <a:rPr lang="en-US" sz="1400" dirty="0" err="1" smtClean="0"/>
              <a:t>B,g</a:t>
            </a:r>
            <a:r>
              <a:rPr lang="en-US" sz="1400" dirty="0" smtClean="0"/>
              <a:t>., Motes A. (2011), The Sociology of Storytelling, in The Annual Review of Sociology, 2011, 37:109-30</a:t>
            </a:r>
            <a:endParaRPr lang="it-IT" sz="1400" dirty="0" smtClean="0"/>
          </a:p>
          <a:p>
            <a:pPr>
              <a:buNone/>
            </a:pPr>
            <a:r>
              <a:rPr lang="en-US" sz="1400" dirty="0" err="1" smtClean="0"/>
              <a:t>Polletta</a:t>
            </a:r>
            <a:r>
              <a:rPr lang="en-US" sz="1400" dirty="0" smtClean="0"/>
              <a:t> F., </a:t>
            </a:r>
            <a:r>
              <a:rPr lang="en-US" sz="1400" dirty="0" err="1" smtClean="0"/>
              <a:t>Ghen</a:t>
            </a:r>
            <a:r>
              <a:rPr lang="en-US" sz="1400" dirty="0" smtClean="0"/>
              <a:t> P.C.B. (2012), Narrative and Social Movements, in Alexander J.C., Jacobs R. and Smith P. (2012) (</a:t>
            </a:r>
            <a:r>
              <a:rPr lang="en-US" sz="1400" dirty="0" err="1" smtClean="0"/>
              <a:t>Eds</a:t>
            </a:r>
            <a:r>
              <a:rPr lang="en-US" sz="1400" dirty="0" smtClean="0"/>
              <a:t>), The Oxford Handbook of Cultural Sociology, Oxford University Press</a:t>
            </a:r>
            <a:endParaRPr lang="it-IT" sz="1400" dirty="0" smtClean="0"/>
          </a:p>
          <a:p>
            <a:pPr>
              <a:buNone/>
            </a:pPr>
            <a:r>
              <a:rPr lang="en-GB" sz="1400" dirty="0" smtClean="0"/>
              <a:t>Rip A., Van </a:t>
            </a:r>
            <a:r>
              <a:rPr lang="en-GB" sz="1400" dirty="0" err="1" smtClean="0"/>
              <a:t>Lente</a:t>
            </a:r>
            <a:r>
              <a:rPr lang="en-GB" sz="1400" dirty="0" smtClean="0"/>
              <a:t> H. (1998), </a:t>
            </a:r>
            <a:r>
              <a:rPr lang="en-GB" sz="1400" i="1" dirty="0" smtClean="0"/>
              <a:t>Expectations in Technological Developments: An Example of Prospective Structures to be Filled in by Agency</a:t>
            </a:r>
            <a:r>
              <a:rPr lang="en-GB" sz="1400" dirty="0" smtClean="0"/>
              <a:t>, in Disco C., Van </a:t>
            </a:r>
            <a:r>
              <a:rPr lang="en-GB" sz="1400" dirty="0" err="1" smtClean="0"/>
              <a:t>der</a:t>
            </a:r>
            <a:r>
              <a:rPr lang="en-GB" sz="1400" dirty="0" smtClean="0"/>
              <a:t> </a:t>
            </a:r>
            <a:r>
              <a:rPr lang="en-GB" sz="1400" dirty="0" err="1" smtClean="0"/>
              <a:t>Meulen</a:t>
            </a:r>
            <a:r>
              <a:rPr lang="en-GB" sz="1400" dirty="0" smtClean="0"/>
              <a:t> B., (a </a:t>
            </a:r>
            <a:r>
              <a:rPr lang="en-GB" sz="1400" dirty="0" err="1" smtClean="0"/>
              <a:t>cura</a:t>
            </a:r>
            <a:r>
              <a:rPr lang="en-GB" sz="1400" dirty="0" smtClean="0"/>
              <a:t> </a:t>
            </a:r>
            <a:r>
              <a:rPr lang="en-GB" sz="1400" dirty="0" err="1" smtClean="0"/>
              <a:t>di</a:t>
            </a:r>
            <a:r>
              <a:rPr lang="en-GB" sz="1400" dirty="0" smtClean="0"/>
              <a:t>) (1998), </a:t>
            </a:r>
            <a:r>
              <a:rPr lang="en-GB" sz="1400" i="1" dirty="0" smtClean="0"/>
              <a:t>Getting New Technologies Together. Studies in Making </a:t>
            </a:r>
            <a:r>
              <a:rPr lang="en-GB" sz="1400" i="1" dirty="0" err="1" smtClean="0"/>
              <a:t>Sociotechnical</a:t>
            </a:r>
            <a:r>
              <a:rPr lang="en-GB" sz="1400" i="1" dirty="0" smtClean="0"/>
              <a:t> Order</a:t>
            </a:r>
            <a:r>
              <a:rPr lang="en-GB" sz="1400" dirty="0" smtClean="0"/>
              <a:t>, Berlin New York, Walter de </a:t>
            </a:r>
            <a:r>
              <a:rPr lang="en-GB" sz="1400" dirty="0" err="1" smtClean="0"/>
              <a:t>Gruyter</a:t>
            </a:r>
            <a:endParaRPr lang="it-IT" sz="1400" dirty="0" smtClean="0"/>
          </a:p>
          <a:p>
            <a:pPr>
              <a:buNone/>
            </a:pPr>
            <a:r>
              <a:rPr lang="it-IT" sz="1400" dirty="0" err="1" smtClean="0"/>
              <a:t>Salmon</a:t>
            </a:r>
            <a:r>
              <a:rPr lang="it-IT" sz="1400" dirty="0" smtClean="0"/>
              <a:t> C. (2008), </a:t>
            </a:r>
            <a:r>
              <a:rPr lang="it-IT" sz="1400" i="1" dirty="0" err="1" smtClean="0"/>
              <a:t>Storytelling</a:t>
            </a:r>
            <a:r>
              <a:rPr lang="it-IT" sz="1400" i="1" dirty="0" smtClean="0"/>
              <a:t>. La fabbrica delle idee</a:t>
            </a:r>
            <a:r>
              <a:rPr lang="it-IT" sz="1400" dirty="0" smtClean="0"/>
              <a:t>, Roma, </a:t>
            </a:r>
            <a:r>
              <a:rPr lang="it-IT" sz="1400" dirty="0" err="1" smtClean="0"/>
              <a:t>Fazi</a:t>
            </a:r>
            <a:r>
              <a:rPr lang="it-IT" sz="1400" dirty="0" smtClean="0"/>
              <a:t> Editore</a:t>
            </a:r>
          </a:p>
          <a:p>
            <a:pPr>
              <a:buNone/>
            </a:pPr>
            <a:r>
              <a:rPr lang="en-US" sz="1400" dirty="0" err="1" smtClean="0"/>
              <a:t>Selin</a:t>
            </a:r>
            <a:r>
              <a:rPr lang="en-US" sz="1400" dirty="0" smtClean="0"/>
              <a:t> C. (2007) </a:t>
            </a:r>
            <a:r>
              <a:rPr lang="en-US" sz="1400" i="1" dirty="0" smtClean="0"/>
              <a:t>Expectations and the Emergence of Nanotechnology</a:t>
            </a:r>
            <a:r>
              <a:rPr lang="en-US" sz="1400" dirty="0" smtClean="0"/>
              <a:t>, </a:t>
            </a:r>
            <a:r>
              <a:rPr lang="en-GB" sz="1400" dirty="0" smtClean="0"/>
              <a:t>«</a:t>
            </a:r>
            <a:r>
              <a:rPr lang="en-US" sz="1400" dirty="0" smtClean="0"/>
              <a:t>Science, Technology &amp; Human Values</a:t>
            </a:r>
            <a:r>
              <a:rPr lang="en-GB" sz="1400" dirty="0" smtClean="0"/>
              <a:t>»</a:t>
            </a:r>
            <a:r>
              <a:rPr lang="en-US" sz="1400" dirty="0" smtClean="0"/>
              <a:t>, Volume 32, number 2, March</a:t>
            </a:r>
            <a:endParaRPr lang="it-IT" sz="1400" dirty="0" smtClean="0"/>
          </a:p>
          <a:p>
            <a:pPr>
              <a:buNone/>
            </a:pPr>
            <a:r>
              <a:rPr lang="en-GB" sz="1400" dirty="0" err="1" smtClean="0"/>
              <a:t>Selin</a:t>
            </a:r>
            <a:r>
              <a:rPr lang="en-GB" sz="1400" dirty="0" smtClean="0"/>
              <a:t> C. (2008), The Sociology of the Future: Tracing Stories of Technology and Time, in </a:t>
            </a:r>
            <a:r>
              <a:rPr lang="en-GB" sz="1400" i="1" dirty="0" smtClean="0"/>
              <a:t>Sociology Compass </a:t>
            </a:r>
            <a:r>
              <a:rPr lang="en-GB" sz="1400" dirty="0" smtClean="0"/>
              <a:t>2/6 (2008): 1878–1895, 10.1111/j.1751-9020.2008.00147.x</a:t>
            </a:r>
            <a:endParaRPr lang="it-IT" sz="1400" dirty="0" smtClean="0"/>
          </a:p>
          <a:p>
            <a:pPr>
              <a:buNone/>
            </a:pPr>
            <a:r>
              <a:rPr lang="it-IT" sz="1400" dirty="0" err="1" smtClean="0"/>
              <a:t>Shiller</a:t>
            </a:r>
            <a:r>
              <a:rPr lang="it-IT" sz="1400" dirty="0" smtClean="0"/>
              <a:t> </a:t>
            </a:r>
            <a:r>
              <a:rPr lang="it-IT" sz="1400" dirty="0" err="1" smtClean="0"/>
              <a:t>R.J</a:t>
            </a:r>
            <a:r>
              <a:rPr lang="it-IT" sz="1400" dirty="0" smtClean="0"/>
              <a:t>, (2000), </a:t>
            </a:r>
            <a:r>
              <a:rPr lang="it-IT" sz="1400" i="1" dirty="0" smtClean="0"/>
              <a:t>Euforia irrazionale. Alti e bassi della borsa</a:t>
            </a:r>
            <a:r>
              <a:rPr lang="it-IT" sz="1400" dirty="0" smtClean="0"/>
              <a:t>, Bologna, Il Mulino</a:t>
            </a:r>
          </a:p>
          <a:p>
            <a:pPr>
              <a:buNone/>
            </a:pPr>
            <a:r>
              <a:rPr lang="en-GB" sz="1400" dirty="0" err="1" smtClean="0"/>
              <a:t>Shiller</a:t>
            </a:r>
            <a:r>
              <a:rPr lang="en-GB" sz="1400" dirty="0" smtClean="0"/>
              <a:t> R.J. (2008), </a:t>
            </a:r>
            <a:r>
              <a:rPr lang="en-GB" sz="1400" i="1" dirty="0" smtClean="0"/>
              <a:t>Expectations</a:t>
            </a:r>
            <a:r>
              <a:rPr lang="en-GB" sz="1400" dirty="0" smtClean="0"/>
              <a:t>, «The New Palgrave Dictionary of Economics», Second Edition, New York, Palgrave McMillan.</a:t>
            </a:r>
            <a:endParaRPr lang="it-IT" sz="1400" dirty="0" smtClean="0"/>
          </a:p>
          <a:p>
            <a:pPr>
              <a:buNone/>
            </a:pPr>
            <a:r>
              <a:rPr lang="en-US" sz="1400" dirty="0" smtClean="0"/>
              <a:t>Snow D.A. (2004) “Framing Processes, Ideology and Discursive Fields”, in </a:t>
            </a:r>
            <a:r>
              <a:rPr lang="en-US" sz="1400" dirty="0" err="1" smtClean="0"/>
              <a:t>Sno</a:t>
            </a:r>
            <a:r>
              <a:rPr lang="en-US" sz="1400" dirty="0" smtClean="0"/>
              <a:t> D.A., Soule S.A., </a:t>
            </a:r>
            <a:r>
              <a:rPr lang="en-US" sz="1400" dirty="0" err="1" smtClean="0"/>
              <a:t>Kriesi</a:t>
            </a:r>
            <a:r>
              <a:rPr lang="en-US" sz="1400" dirty="0" smtClean="0"/>
              <a:t> H. (</a:t>
            </a:r>
            <a:r>
              <a:rPr lang="en-US" sz="1400" dirty="0" err="1" smtClean="0"/>
              <a:t>Eds</a:t>
            </a:r>
            <a:r>
              <a:rPr lang="en-US" sz="1400" dirty="0" smtClean="0"/>
              <a:t>), (2004), The Blackwell Companion to Social Movements, Blackwell Publishing Ltd</a:t>
            </a:r>
            <a:endParaRPr lang="it-IT" sz="1400" dirty="0" smtClean="0"/>
          </a:p>
          <a:p>
            <a:pPr>
              <a:buNone/>
            </a:pPr>
            <a:r>
              <a:rPr lang="en-US" sz="1400" dirty="0" smtClean="0"/>
              <a:t>Van </a:t>
            </a:r>
            <a:r>
              <a:rPr lang="en-US" sz="1400" dirty="0" err="1" smtClean="0"/>
              <a:t>Lente</a:t>
            </a:r>
            <a:r>
              <a:rPr lang="en-US" sz="1400" dirty="0" smtClean="0"/>
              <a:t> H. (2012), </a:t>
            </a:r>
            <a:r>
              <a:rPr lang="en-US" sz="1400" i="1" dirty="0" smtClean="0"/>
              <a:t>Navigating foresight in a sea of expectations: lessons from the sociology of expectations</a:t>
            </a:r>
            <a:r>
              <a:rPr lang="en-US" sz="1400" dirty="0" smtClean="0"/>
              <a:t>, </a:t>
            </a:r>
            <a:r>
              <a:rPr lang="en-GB" sz="1400" dirty="0" smtClean="0"/>
              <a:t>«</a:t>
            </a:r>
            <a:r>
              <a:rPr lang="en-US" sz="1400" dirty="0" smtClean="0"/>
              <a:t>Technology Analysis &amp; Strategic Management</a:t>
            </a:r>
            <a:r>
              <a:rPr lang="en-GB" sz="1400" dirty="0" smtClean="0"/>
              <a:t>»</a:t>
            </a:r>
            <a:r>
              <a:rPr lang="en-US" sz="1400" dirty="0" smtClean="0"/>
              <a:t>, 24:8, 769-782</a:t>
            </a:r>
            <a:endParaRPr lang="it-IT" sz="1800" dirty="0" smtClean="0"/>
          </a:p>
          <a:p>
            <a:endParaRPr lang="it-IT" sz="28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24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Il </a:t>
            </a:r>
            <a:r>
              <a:rPr lang="en-US" altLang="it-IT" b="1" dirty="0" err="1" smtClean="0"/>
              <a:t>Gattopardo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814910"/>
          </a:xfrm>
        </p:spPr>
        <p:txBody>
          <a:bodyPr/>
          <a:lstStyle/>
          <a:p>
            <a:r>
              <a:rPr lang="en-US" sz="2800" dirty="0" smtClean="0"/>
              <a:t>Even conservative politics needs innovation. It is the famous sentence of the Italian novel of Giuseppe </a:t>
            </a:r>
            <a:r>
              <a:rPr lang="en-US" sz="2800" dirty="0" err="1" smtClean="0"/>
              <a:t>Tomasi</a:t>
            </a:r>
            <a:r>
              <a:rPr lang="en-US" sz="2800" dirty="0" smtClean="0"/>
              <a:t> </a:t>
            </a:r>
            <a:r>
              <a:rPr lang="en-US" sz="2800" dirty="0" err="1" smtClean="0"/>
              <a:t>da</a:t>
            </a:r>
            <a:r>
              <a:rPr lang="en-US" sz="2800" dirty="0" smtClean="0"/>
              <a:t> </a:t>
            </a:r>
            <a:r>
              <a:rPr lang="en-US" sz="2800" dirty="0" err="1" smtClean="0"/>
              <a:t>Lampedusa</a:t>
            </a:r>
            <a:r>
              <a:rPr lang="en-US" sz="2800" dirty="0" smtClean="0"/>
              <a:t>, “Il </a:t>
            </a:r>
            <a:r>
              <a:rPr lang="en-US" sz="2800" dirty="0" err="1" smtClean="0"/>
              <a:t>Gattopardo</a:t>
            </a:r>
            <a:r>
              <a:rPr lang="en-US" sz="2800" dirty="0" smtClean="0"/>
              <a:t>”: </a:t>
            </a:r>
            <a:endParaRPr lang="it-IT" sz="2800" dirty="0" smtClean="0"/>
          </a:p>
          <a:p>
            <a:r>
              <a:rPr lang="it-IT" sz="2800" dirty="0" smtClean="0"/>
              <a:t>«Se vogliamo che tutto rimanga come è, bisogna che tutto cambi» </a:t>
            </a:r>
          </a:p>
          <a:p>
            <a:r>
              <a:rPr lang="it-IT" sz="2800" dirty="0" smtClean="0"/>
              <a:t>« </a:t>
            </a:r>
            <a:r>
              <a:rPr lang="en-US" sz="2800" dirty="0" smtClean="0"/>
              <a:t>For everything to remain as it is, everything has to change</a:t>
            </a:r>
            <a:r>
              <a:rPr lang="it-IT" sz="2800" dirty="0" smtClean="0"/>
              <a:t>»</a:t>
            </a:r>
          </a:p>
          <a:p>
            <a:r>
              <a:rPr lang="it-IT" sz="2800" dirty="0" smtClean="0"/>
              <a:t>also known as “gattopardismo” (“gattopardism”???)</a:t>
            </a:r>
          </a:p>
          <a:p>
            <a:pPr marL="92075" indent="-3175">
              <a:buNone/>
              <a:defRPr/>
            </a:pPr>
            <a:r>
              <a:rPr lang="en-US" altLang="it-IT" sz="2800" dirty="0" smtClean="0">
                <a:hlinkClick r:id="rId3" action="ppaction://hlinksldjump"/>
              </a:rPr>
              <a:t>Back</a:t>
            </a:r>
            <a:endParaRPr lang="en-US" altLang="it-IT" sz="2800" dirty="0" smtClean="0">
              <a:hlinkClick r:id="" action="ppaction://noactio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25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Example – Narratives about steel/1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857364"/>
            <a:ext cx="8534400" cy="4648200"/>
          </a:xfrm>
        </p:spPr>
        <p:txBody>
          <a:bodyPr/>
          <a:lstStyle/>
          <a:p>
            <a:pPr marL="4763" indent="-4763">
              <a:buNone/>
            </a:pPr>
            <a:r>
              <a:rPr lang="en-US" sz="2400" dirty="0" smtClean="0"/>
              <a:t>Stories are told by someone. A researcher I am working with specialized on </a:t>
            </a:r>
            <a:r>
              <a:rPr lang="en-US" sz="2400" b="1" dirty="0" smtClean="0"/>
              <a:t>materials</a:t>
            </a:r>
            <a:r>
              <a:rPr lang="en-US" sz="2400" dirty="0" smtClean="0"/>
              <a:t> and especially </a:t>
            </a:r>
            <a:r>
              <a:rPr lang="en-US" sz="2400" b="1" dirty="0" smtClean="0"/>
              <a:t>steel</a:t>
            </a:r>
            <a:r>
              <a:rPr lang="en-US" sz="2400" dirty="0" smtClean="0"/>
              <a:t>, selected several </a:t>
            </a:r>
            <a:r>
              <a:rPr lang="en-US" sz="2400" b="1" u="sng" dirty="0" smtClean="0"/>
              <a:t>narratives about steel</a:t>
            </a:r>
            <a:r>
              <a:rPr lang="en-US" sz="2400" dirty="0" smtClean="0"/>
              <a:t>, each told by different actors (</a:t>
            </a:r>
            <a:r>
              <a:rPr lang="en-US" sz="2400" dirty="0" err="1" smtClean="0"/>
              <a:t>Birat</a:t>
            </a:r>
            <a:r>
              <a:rPr lang="en-US" sz="2400" dirty="0" smtClean="0"/>
              <a:t> 2014):</a:t>
            </a:r>
            <a:endParaRPr lang="it-IT" sz="2400" dirty="0" smtClean="0"/>
          </a:p>
          <a:p>
            <a:r>
              <a:rPr lang="en-US" sz="2400" dirty="0" smtClean="0"/>
              <a:t>Steel Process Technologists</a:t>
            </a:r>
            <a:endParaRPr lang="it-IT" sz="2400" dirty="0" smtClean="0"/>
          </a:p>
          <a:p>
            <a:r>
              <a:rPr lang="en-US" sz="2400" dirty="0" smtClean="0"/>
              <a:t>Economists and business people </a:t>
            </a:r>
            <a:endParaRPr lang="it-IT" sz="2400" dirty="0" smtClean="0"/>
          </a:p>
          <a:p>
            <a:r>
              <a:rPr lang="en-US" sz="2400" dirty="0" smtClean="0"/>
              <a:t>Historians</a:t>
            </a:r>
            <a:endParaRPr lang="it-IT" sz="2400" dirty="0" smtClean="0"/>
          </a:p>
          <a:p>
            <a:r>
              <a:rPr lang="en-US" sz="2400" dirty="0" smtClean="0"/>
              <a:t>Advocacy actors</a:t>
            </a:r>
            <a:endParaRPr lang="it-IT" sz="2400" dirty="0" smtClean="0"/>
          </a:p>
          <a:p>
            <a:r>
              <a:rPr lang="en-US" sz="2400" dirty="0" smtClean="0"/>
              <a:t>Metallurgists</a:t>
            </a:r>
            <a:endParaRPr lang="it-IT" sz="2400" dirty="0" smtClean="0"/>
          </a:p>
          <a:p>
            <a:r>
              <a:rPr lang="en-US" sz="2400" dirty="0" smtClean="0"/>
              <a:t>Etc.</a:t>
            </a:r>
            <a:endParaRPr lang="it-IT" sz="2400" dirty="0" smtClean="0"/>
          </a:p>
          <a:p>
            <a:pPr marL="92075" indent="-3175">
              <a:buNone/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26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Example – Narratives about steel/2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828800"/>
            <a:ext cx="8784976" cy="4648200"/>
          </a:xfrm>
        </p:spPr>
        <p:txBody>
          <a:bodyPr/>
          <a:lstStyle/>
          <a:p>
            <a:pPr marL="4763" indent="-4763">
              <a:buNone/>
            </a:pPr>
            <a:r>
              <a:rPr lang="en-US" sz="2000" dirty="0" smtClean="0"/>
              <a:t>This is an example of the possible stories told for proposing about steel and its production and for proposing innovation policies in this field.</a:t>
            </a:r>
            <a:endParaRPr lang="it-IT" sz="2000" dirty="0" smtClean="0"/>
          </a:p>
          <a:p>
            <a:r>
              <a:rPr lang="en-US" sz="1800" b="1" dirty="0" smtClean="0"/>
              <a:t>1</a:t>
            </a:r>
            <a:r>
              <a:rPr lang="en-US" sz="1800" b="1" baseline="30000" dirty="0" smtClean="0"/>
              <a:t>st</a:t>
            </a:r>
            <a:r>
              <a:rPr lang="en-US" sz="1800" b="1" dirty="0" smtClean="0"/>
              <a:t> steel production has been exploding since 2000 and this is likely to continue for a long time!</a:t>
            </a:r>
            <a:endParaRPr lang="it-IT" sz="1800" b="1" dirty="0" smtClean="0"/>
          </a:p>
          <a:p>
            <a:r>
              <a:rPr lang="en-US" sz="1800" b="1" dirty="0" smtClean="0"/>
              <a:t>2</a:t>
            </a:r>
            <a:r>
              <a:rPr lang="en-US" sz="1800" b="1" baseline="30000" dirty="0" smtClean="0"/>
              <a:t>nd</a:t>
            </a:r>
            <a:r>
              <a:rPr lang="en-US" sz="1800" b="1" dirty="0" smtClean="0"/>
              <a:t> This trend is regional</a:t>
            </a:r>
            <a:endParaRPr lang="it-IT" sz="1800" b="1" dirty="0" smtClean="0"/>
          </a:p>
          <a:p>
            <a:r>
              <a:rPr lang="en-US" sz="1800" b="1" dirty="0" smtClean="0"/>
              <a:t>3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Europe is still mired in a depression. The narrative therefore tells of overcapacities</a:t>
            </a:r>
            <a:endParaRPr lang="it-IT" sz="1800" b="1" dirty="0" smtClean="0"/>
          </a:p>
          <a:p>
            <a:r>
              <a:rPr lang="en-US" sz="1800" b="1" dirty="0" smtClean="0"/>
              <a:t>4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Technical progress has not stalled but has become almost exclusively incremental compared to the breakthrough technologies developed in the XX century</a:t>
            </a:r>
            <a:endParaRPr lang="it-IT" sz="1800" b="1" dirty="0" smtClean="0"/>
          </a:p>
          <a:p>
            <a:r>
              <a:rPr lang="en-US" sz="1800" b="1" dirty="0" smtClean="0"/>
              <a:t>5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Europe is still a world leader in steel, in term of steel intensity, steel technology and steel solutions</a:t>
            </a:r>
            <a:endParaRPr lang="it-IT" sz="1800" b="1" dirty="0" smtClean="0"/>
          </a:p>
          <a:p>
            <a:r>
              <a:rPr lang="en-US" sz="1800" b="1" dirty="0" smtClean="0"/>
              <a:t>6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Many innovation drivers have stalled or saturated, except at the margin. The sustainability driver is still idling and ready to go!</a:t>
            </a:r>
            <a:endParaRPr lang="it-IT" sz="1800" b="1" dirty="0" smtClean="0"/>
          </a:p>
          <a:p>
            <a:r>
              <a:rPr lang="en-US" sz="1800" b="1" dirty="0" smtClean="0"/>
              <a:t>7</a:t>
            </a:r>
            <a:r>
              <a:rPr lang="en-US" sz="1800" b="1" baseline="30000" dirty="0" smtClean="0"/>
              <a:t>th</a:t>
            </a:r>
            <a:r>
              <a:rPr lang="en-US" sz="1800" b="1" dirty="0" smtClean="0"/>
              <a:t> Innovation and the risk of the death valley</a:t>
            </a:r>
            <a:endParaRPr lang="it-IT" sz="2800" b="1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27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altLang="it-IT" b="1" dirty="0" smtClean="0"/>
              <a:t>Example – Narratives about steel/3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814910"/>
          </a:xfrm>
        </p:spPr>
        <p:txBody>
          <a:bodyPr/>
          <a:lstStyle/>
          <a:p>
            <a:r>
              <a:rPr lang="en-US" sz="2400" dirty="0" smtClean="0"/>
              <a:t>What can be highlighted in </a:t>
            </a:r>
            <a:r>
              <a:rPr lang="en-US" sz="2400" dirty="0" err="1" smtClean="0"/>
              <a:t>Birat’s</a:t>
            </a:r>
            <a:r>
              <a:rPr lang="en-US" sz="2400" dirty="0" smtClean="0"/>
              <a:t> work on these narratives is that Stories are not told by chance There is always some intentionality; </a:t>
            </a:r>
            <a:endParaRPr lang="it-IT" sz="2400" dirty="0" smtClean="0"/>
          </a:p>
          <a:p>
            <a:r>
              <a:rPr lang="en-US" sz="2400" dirty="0" smtClean="0"/>
              <a:t>A vision of the world and an identity of the tellers is connected to the stories; (Bruner 1991, connects narrative to the construction of reality)</a:t>
            </a:r>
            <a:endParaRPr lang="it-IT" sz="2400" dirty="0" smtClean="0"/>
          </a:p>
          <a:p>
            <a:r>
              <a:rPr lang="en-US" sz="2400" dirty="0" smtClean="0"/>
              <a:t>Although these stories are not coherent, they are not mutually exclusive</a:t>
            </a:r>
            <a:endParaRPr lang="it-IT" sz="2400" dirty="0" smtClean="0"/>
          </a:p>
          <a:p>
            <a:r>
              <a:rPr lang="en-US" sz="2400" dirty="0" smtClean="0"/>
              <a:t>Stories have many interesting characteristic but now I focus on just some, the most connected to the construction of the future.</a:t>
            </a:r>
          </a:p>
          <a:p>
            <a:pPr marL="92075" indent="-3175">
              <a:buNone/>
              <a:defRPr/>
            </a:pPr>
            <a:r>
              <a:rPr lang="en-US" altLang="it-IT" sz="2800" dirty="0" smtClean="0">
                <a:hlinkClick r:id="rId3" action="ppaction://hlinksldjump"/>
              </a:rPr>
              <a:t>Back</a:t>
            </a:r>
            <a:endParaRPr lang="en-US" altLang="it-IT" sz="2800" dirty="0" smtClean="0">
              <a:hlinkClick r:id="" action="ppaction://noactio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28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GB" altLang="it-IT" sz="3200" b="1" dirty="0" smtClean="0"/>
              <a:t>1 </a:t>
            </a:r>
            <a:r>
              <a:rPr lang="it-IT" altLang="it-IT" sz="3200" b="1" dirty="0" smtClean="0"/>
              <a:t>– </a:t>
            </a:r>
            <a:r>
              <a:rPr lang="it-IT" b="1" dirty="0" err="1" smtClean="0"/>
              <a:t>Introduction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400" b="1" dirty="0" smtClean="0"/>
              <a:t>Future: a crucial issue for social sciences</a:t>
            </a:r>
            <a:endParaRPr lang="it-IT" sz="2400" b="1" dirty="0" smtClean="0"/>
          </a:p>
          <a:p>
            <a:r>
              <a:rPr lang="en-US" sz="2400" b="1" dirty="0" smtClean="0"/>
              <a:t>Several approaches have been devised for dealing with this issue </a:t>
            </a:r>
            <a:r>
              <a:rPr lang="en-US" sz="2000" b="1" dirty="0" smtClean="0"/>
              <a:t>(time series analysis, extrapolation, models, scenarios, etc.)</a:t>
            </a:r>
            <a:endParaRPr lang="it-IT" sz="2400" b="1" dirty="0" smtClean="0"/>
          </a:p>
          <a:p>
            <a:r>
              <a:rPr lang="en-US" sz="2400" b="1" dirty="0" smtClean="0"/>
              <a:t>Sociologists and economists, in different ways, have proposed the issue by dealing with expectations </a:t>
            </a:r>
            <a:r>
              <a:rPr lang="en-US" sz="2000" dirty="0" smtClean="0"/>
              <a:t>(a review in </a:t>
            </a:r>
            <a:r>
              <a:rPr lang="en-US" sz="2000" dirty="0" err="1" smtClean="0"/>
              <a:t>Declich</a:t>
            </a:r>
            <a:r>
              <a:rPr lang="en-US" sz="2000" dirty="0" smtClean="0"/>
              <a:t> 2014)</a:t>
            </a:r>
            <a:endParaRPr lang="it-IT" sz="2400" dirty="0" smtClean="0"/>
          </a:p>
          <a:p>
            <a:r>
              <a:rPr lang="en-US" sz="2400" b="1" dirty="0" smtClean="0"/>
              <a:t>The issue of expectations is connected with narrative and storytelling</a:t>
            </a:r>
            <a:endParaRPr lang="it-IT" sz="2400" b="1" dirty="0" smtClean="0"/>
          </a:p>
          <a:p>
            <a:r>
              <a:rPr lang="en-US" sz="2400" b="1" dirty="0" smtClean="0"/>
              <a:t>I will argue that the use of narrative and storytelling is puzzling and needs further research</a:t>
            </a:r>
            <a:endParaRPr lang="it-IT" sz="2400" b="1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3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it-IT" b="1" dirty="0" smtClean="0"/>
              <a:t/>
            </a:r>
            <a:br>
              <a:rPr lang="it-IT" b="1" dirty="0" smtClean="0"/>
            </a:br>
            <a:r>
              <a:rPr lang="en-US" sz="3200" b="1" dirty="0" smtClean="0"/>
              <a:t>2. FUTURE AND FUNDAMENTAL UNCERTAINTY/1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700808"/>
            <a:ext cx="8784976" cy="4776192"/>
          </a:xfrm>
        </p:spPr>
        <p:txBody>
          <a:bodyPr/>
          <a:lstStyle/>
          <a:p>
            <a:r>
              <a:rPr lang="en-US" sz="2400" b="1" dirty="0" smtClean="0"/>
              <a:t>When we talk about the future, we always have to do with:</a:t>
            </a:r>
            <a:endParaRPr lang="it-IT" sz="2400" b="1" dirty="0" smtClean="0"/>
          </a:p>
          <a:p>
            <a:pPr lvl="1"/>
            <a:r>
              <a:rPr lang="en-US" sz="2000" b="1" dirty="0" smtClean="0"/>
              <a:t>some expected situations</a:t>
            </a:r>
            <a:endParaRPr lang="it-IT" sz="2000" b="1" dirty="0" smtClean="0"/>
          </a:p>
          <a:p>
            <a:pPr lvl="1"/>
            <a:r>
              <a:rPr lang="en-US" sz="2000" b="1" dirty="0" smtClean="0"/>
              <a:t>uncertainty about such situations</a:t>
            </a:r>
            <a:endParaRPr lang="it-IT" sz="2000" b="1" dirty="0" smtClean="0"/>
          </a:p>
          <a:p>
            <a:r>
              <a:rPr lang="en-US" sz="2400" dirty="0" smtClean="0"/>
              <a:t>This is a typical condition we face when we talk about technological innovation</a:t>
            </a:r>
            <a:endParaRPr lang="it-IT" sz="2400" dirty="0" smtClean="0"/>
          </a:p>
          <a:p>
            <a:r>
              <a:rPr lang="en-US" sz="2400" dirty="0" smtClean="0"/>
              <a:t>Possible problems with technological innovation is not the only cause of our concern about the future</a:t>
            </a:r>
          </a:p>
          <a:p>
            <a:r>
              <a:rPr lang="en-US" sz="2400" dirty="0" smtClean="0"/>
              <a:t>Technological innovation is a good entry point for a reflection over the future and expectations</a:t>
            </a:r>
            <a:endParaRPr lang="it-IT" sz="2400" dirty="0" smtClean="0"/>
          </a:p>
          <a:p>
            <a:r>
              <a:rPr lang="en-US" sz="2400" b="1" dirty="0" smtClean="0"/>
              <a:t>Innovation in general </a:t>
            </a:r>
            <a:r>
              <a:rPr lang="en-US" sz="2400" dirty="0" smtClean="0"/>
              <a:t>is, anyhow, one of the main characteristic of the future </a:t>
            </a:r>
            <a:r>
              <a:rPr lang="en-US" sz="1600" b="1" dirty="0" smtClean="0">
                <a:hlinkClick r:id="rId3" action="ppaction://hlinksldjump"/>
              </a:rPr>
              <a:t>(i.e. “Il </a:t>
            </a:r>
            <a:r>
              <a:rPr lang="en-US" sz="1600" b="1" dirty="0" err="1" smtClean="0">
                <a:hlinkClick r:id="rId3" action="ppaction://hlinksldjump"/>
              </a:rPr>
              <a:t>Gattopardo</a:t>
            </a:r>
            <a:r>
              <a:rPr lang="en-US" sz="1600" b="1" dirty="0" smtClean="0">
                <a:hlinkClick r:id="rId3" action="ppaction://hlinksldjump"/>
              </a:rPr>
              <a:t>” </a:t>
            </a:r>
            <a:r>
              <a:rPr lang="en-US" sz="1600" b="1" dirty="0" err="1" smtClean="0">
                <a:hlinkClick r:id="rId3" action="ppaction://hlinksldjump"/>
              </a:rPr>
              <a:t>di</a:t>
            </a:r>
            <a:r>
              <a:rPr lang="en-US" sz="1600" b="1" dirty="0" smtClean="0">
                <a:hlinkClick r:id="rId3" action="ppaction://hlinksldjump"/>
              </a:rPr>
              <a:t> </a:t>
            </a:r>
            <a:r>
              <a:rPr lang="en-US" sz="1600" b="1" dirty="0" err="1" smtClean="0">
                <a:hlinkClick r:id="rId3" action="ppaction://hlinksldjump"/>
              </a:rPr>
              <a:t>Tomasi</a:t>
            </a:r>
            <a:r>
              <a:rPr lang="en-US" sz="1600" b="1" dirty="0" smtClean="0">
                <a:hlinkClick r:id="rId3" action="ppaction://hlinksldjump"/>
              </a:rPr>
              <a:t> </a:t>
            </a:r>
            <a:r>
              <a:rPr lang="en-US" sz="1600" b="1" dirty="0" err="1" smtClean="0">
                <a:hlinkClick r:id="rId3" action="ppaction://hlinksldjump"/>
              </a:rPr>
              <a:t>da</a:t>
            </a:r>
            <a:r>
              <a:rPr lang="en-US" sz="1600" b="1" dirty="0" smtClean="0">
                <a:hlinkClick r:id="rId3" action="ppaction://hlinksldjump"/>
              </a:rPr>
              <a:t> </a:t>
            </a:r>
            <a:r>
              <a:rPr lang="en-US" sz="1600" b="1" dirty="0" err="1" smtClean="0">
                <a:hlinkClick r:id="rId3" action="ppaction://hlinksldjump"/>
              </a:rPr>
              <a:t>Lampedusa</a:t>
            </a:r>
            <a:r>
              <a:rPr lang="en-US" sz="1600" b="1" dirty="0" smtClean="0">
                <a:hlinkClick r:id="rId3" action="ppaction://hlinksldjump"/>
              </a:rPr>
              <a:t>) </a:t>
            </a:r>
            <a:endParaRPr lang="it-IT" sz="2400" b="1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4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3600" b="1" dirty="0" smtClean="0"/>
              <a:t>2. FUTURE AND FUNDAMENTAL UNCERTAINTY/2</a:t>
            </a:r>
            <a:endParaRPr lang="en-US" altLang="it-IT" sz="36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800" dirty="0" smtClean="0"/>
              <a:t>When we are in a </a:t>
            </a:r>
            <a:r>
              <a:rPr lang="en-US" sz="2800" u="sng" dirty="0" smtClean="0"/>
              <a:t>context of innovation </a:t>
            </a:r>
            <a:r>
              <a:rPr lang="en-US" sz="2800" dirty="0" smtClean="0"/>
              <a:t>“</a:t>
            </a:r>
            <a:r>
              <a:rPr lang="en-US" sz="2800" b="1" dirty="0" smtClean="0"/>
              <a:t>we really don’t know</a:t>
            </a:r>
            <a:r>
              <a:rPr lang="en-US" sz="2800" dirty="0" smtClean="0"/>
              <a:t>” what expect us – </a:t>
            </a:r>
            <a:r>
              <a:rPr lang="en-US" sz="2800" i="1" dirty="0" smtClean="0"/>
              <a:t>Past experiences are of very little help (we are thinking about something new)</a:t>
            </a:r>
            <a:endParaRPr lang="it-IT" sz="2800" dirty="0" smtClean="0"/>
          </a:p>
          <a:p>
            <a:r>
              <a:rPr lang="en-US" sz="2800" dirty="0" smtClean="0"/>
              <a:t>We are facing a context in which strategic behavior is the rule</a:t>
            </a:r>
          </a:p>
          <a:p>
            <a:r>
              <a:rPr lang="en-US" sz="2800" dirty="0" smtClean="0"/>
              <a:t>coordination among the actors is a critical issue, especially because it cannot be taken for granted, or based on past experiences (</a:t>
            </a:r>
            <a:r>
              <a:rPr lang="en-US" sz="2800" dirty="0" err="1" smtClean="0"/>
              <a:t>ie</a:t>
            </a:r>
            <a:r>
              <a:rPr lang="en-US" sz="2800" dirty="0" smtClean="0"/>
              <a:t> on existing rules, institutions, routines, visions, etc.)</a:t>
            </a:r>
            <a:endParaRPr lang="it-IT" sz="28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5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3200" b="1" dirty="0" smtClean="0"/>
              <a:t>2. FUTURE AND FUNDAMENTAL UNCERTAINTY/3</a:t>
            </a:r>
            <a:endParaRPr lang="en-US" altLang="it-IT" sz="32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43050"/>
            <a:ext cx="8534400" cy="4833950"/>
          </a:xfrm>
        </p:spPr>
        <p:txBody>
          <a:bodyPr/>
          <a:lstStyle/>
          <a:p>
            <a:r>
              <a:rPr lang="en-US" sz="2400" dirty="0" smtClean="0"/>
              <a:t>Not always we are able to face this situation resorting to games theory or some forecasting device. </a:t>
            </a:r>
            <a:endParaRPr lang="it-IT" sz="2400" dirty="0" smtClean="0"/>
          </a:p>
          <a:p>
            <a:r>
              <a:rPr lang="en-US" sz="2400" dirty="0" smtClean="0"/>
              <a:t>Especially in a context of innovation, we are facing “</a:t>
            </a:r>
            <a:r>
              <a:rPr lang="en-US" sz="2400" b="1" dirty="0" smtClean="0"/>
              <a:t>crucial” situations</a:t>
            </a:r>
            <a:r>
              <a:rPr lang="en-US" sz="2400" dirty="0" smtClean="0"/>
              <a:t> (see Davidson 1985 and Shackle), </a:t>
            </a:r>
            <a:r>
              <a:rPr lang="en-US" sz="2400" dirty="0" err="1" smtClean="0"/>
              <a:t>ie</a:t>
            </a:r>
            <a:r>
              <a:rPr lang="en-US" sz="2400" dirty="0" smtClean="0"/>
              <a:t> choices to be made just once and that are not recurrent </a:t>
            </a:r>
            <a:endParaRPr lang="it-IT" sz="2400" dirty="0" smtClean="0"/>
          </a:p>
          <a:p>
            <a:r>
              <a:rPr lang="en-US" sz="2400" dirty="0" smtClean="0"/>
              <a:t>In case of innovation, we are in the situation reported by Steve Jobs, who quoted Henry Ford: </a:t>
            </a:r>
            <a:endParaRPr lang="it-IT" sz="2400" dirty="0" smtClean="0"/>
          </a:p>
          <a:p>
            <a:pPr algn="ctr">
              <a:buNone/>
            </a:pPr>
            <a:r>
              <a:rPr lang="en-US" sz="2400" b="1" i="1" dirty="0" smtClean="0"/>
              <a:t>“If I had asked people what they wanted, they would have said faster horses.” </a:t>
            </a:r>
            <a:endParaRPr lang="it-IT" sz="2400" b="1" i="1" dirty="0" smtClean="0"/>
          </a:p>
          <a:p>
            <a:r>
              <a:rPr lang="en-US" sz="2400" dirty="0" smtClean="0"/>
              <a:t>Complex situations: </a:t>
            </a:r>
          </a:p>
          <a:p>
            <a:r>
              <a:rPr lang="en-US" sz="2000" dirty="0" smtClean="0"/>
              <a:t>We cannot take for granted that the visions of the actors will converge</a:t>
            </a:r>
            <a:endParaRPr lang="it-IT" sz="2000" dirty="0" smtClean="0"/>
          </a:p>
          <a:p>
            <a:r>
              <a:rPr lang="en-US" sz="2000" dirty="0" smtClean="0"/>
              <a:t>Too much factors impact the reality and we do not know most of them</a:t>
            </a:r>
            <a:endParaRPr lang="en-US" altLang="it-IT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6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sz="4000" b="1" dirty="0" smtClean="0"/>
              <a:t>3. UNCERTAINTY DOES NOT PREVENT ACTION/1</a:t>
            </a:r>
            <a:endParaRPr lang="en-US" altLang="it-IT" sz="4000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r>
              <a:rPr lang="en-US" sz="2400" dirty="0" smtClean="0"/>
              <a:t>Anyhow, people and organization face the future, investments are done, R&amp;D is carried out</a:t>
            </a:r>
            <a:endParaRPr lang="it-IT" sz="2400" dirty="0" smtClean="0"/>
          </a:p>
          <a:p>
            <a:r>
              <a:rPr lang="en-US" sz="2400" dirty="0" smtClean="0"/>
              <a:t>Anyhow, people (including scientists, innovators, companies) coordinate their actions, in a more or less successful way</a:t>
            </a:r>
            <a:endParaRPr lang="it-IT" sz="2400" dirty="0" smtClean="0"/>
          </a:p>
          <a:p>
            <a:r>
              <a:rPr lang="en-US" sz="2400" dirty="0" smtClean="0"/>
              <a:t>Something makes it possible</a:t>
            </a:r>
            <a:endParaRPr lang="it-IT" sz="2400" dirty="0" smtClean="0"/>
          </a:p>
          <a:p>
            <a:r>
              <a:rPr lang="en-US" sz="2400" dirty="0" smtClean="0"/>
              <a:t>I just would like to suggest some ideas, based on an interdisciplinary work on this issue.</a:t>
            </a:r>
            <a:endParaRPr lang="it-IT" sz="2400" dirty="0" smtClean="0"/>
          </a:p>
          <a:p>
            <a:r>
              <a:rPr lang="en-US" sz="2400" dirty="0" smtClean="0"/>
              <a:t>People </a:t>
            </a:r>
            <a:r>
              <a:rPr lang="en-US" sz="2400" b="1" dirty="0" smtClean="0"/>
              <a:t>have to have expectations </a:t>
            </a:r>
            <a:r>
              <a:rPr lang="en-US" sz="2400" dirty="0" smtClean="0"/>
              <a:t>about the future in order to act (</a:t>
            </a:r>
            <a:r>
              <a:rPr lang="en-US" sz="2000" dirty="0" smtClean="0"/>
              <a:t>see the work of various scholars, even classics both in sociology and in economics reported in </a:t>
            </a:r>
            <a:r>
              <a:rPr lang="en-US" sz="2000" dirty="0" err="1" smtClean="0"/>
              <a:t>Declich</a:t>
            </a:r>
            <a:r>
              <a:rPr lang="en-US" sz="2000" dirty="0" smtClean="0"/>
              <a:t> 2014; see also </a:t>
            </a:r>
            <a:r>
              <a:rPr lang="en-US" sz="2000" dirty="0" err="1" smtClean="0"/>
              <a:t>Shiller</a:t>
            </a:r>
            <a:r>
              <a:rPr lang="en-US" sz="2000" dirty="0" smtClean="0"/>
              <a:t> 2008; </a:t>
            </a:r>
            <a:r>
              <a:rPr lang="en-US" sz="2000" dirty="0" err="1" smtClean="0"/>
              <a:t>Beckert</a:t>
            </a:r>
            <a:r>
              <a:rPr lang="en-US" sz="2000" dirty="0" smtClean="0"/>
              <a:t> 2011, Van </a:t>
            </a:r>
            <a:r>
              <a:rPr lang="en-US" sz="2000" dirty="0" err="1" smtClean="0"/>
              <a:t>Lente</a:t>
            </a:r>
            <a:r>
              <a:rPr lang="en-US" sz="2000" dirty="0" smtClean="0"/>
              <a:t> 2012</a:t>
            </a:r>
            <a:r>
              <a:rPr lang="en-US" sz="2400" dirty="0" smtClean="0"/>
              <a:t>)</a:t>
            </a:r>
            <a:endParaRPr lang="it-I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7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3. UNCERTAINTY DOES NOT PREVENT ACTION/2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534400" cy="4648200"/>
          </a:xfrm>
        </p:spPr>
        <p:txBody>
          <a:bodyPr/>
          <a:lstStyle/>
          <a:p>
            <a:pPr marL="4763" indent="-4763">
              <a:buNone/>
            </a:pPr>
            <a:r>
              <a:rPr lang="en-US" sz="2800" dirty="0" smtClean="0"/>
              <a:t>In general, when we think about the future we have a </a:t>
            </a:r>
            <a:r>
              <a:rPr lang="en-US" sz="2800" b="1" dirty="0" smtClean="0"/>
              <a:t>typical rhetorical problem</a:t>
            </a:r>
            <a:r>
              <a:rPr lang="en-US" sz="2800" dirty="0" smtClean="0"/>
              <a:t>: </a:t>
            </a:r>
            <a:endParaRPr lang="it-IT" sz="2800" dirty="0" smtClean="0"/>
          </a:p>
          <a:p>
            <a:r>
              <a:rPr lang="en-US" sz="2400" dirty="0" smtClean="0"/>
              <a:t>“the future – whether composed of certainties or uncertainties or the inevitable combination of the two – lies </a:t>
            </a:r>
            <a:r>
              <a:rPr lang="en-US" sz="2400" b="1" dirty="0" smtClean="0"/>
              <a:t>outside the realm of proof </a:t>
            </a:r>
            <a:r>
              <a:rPr lang="en-US" sz="2400" dirty="0" smtClean="0"/>
              <a:t>(</a:t>
            </a:r>
            <a:r>
              <a:rPr lang="en-US" sz="2400" dirty="0" err="1" smtClean="0"/>
              <a:t>Selin</a:t>
            </a:r>
            <a:r>
              <a:rPr lang="en-US" sz="2400" dirty="0" smtClean="0"/>
              <a:t> 2008, 1882)</a:t>
            </a:r>
            <a:endParaRPr lang="it-IT" sz="2400" dirty="0" smtClean="0"/>
          </a:p>
          <a:p>
            <a:r>
              <a:rPr lang="en-US" sz="2400" dirty="0" smtClean="0"/>
              <a:t>What can be said about the future is only probable, not certain. What is the future course of the events – is a matter of plausibility</a:t>
            </a:r>
            <a:endParaRPr lang="it-IT" sz="2400" dirty="0" smtClean="0"/>
          </a:p>
          <a:p>
            <a:r>
              <a:rPr lang="en-US" sz="2400" dirty="0" smtClean="0"/>
              <a:t>Entrepreneurs, politicians, dealers can only try to convince people that their arguments are good, that what they are saying is probable, not certain</a:t>
            </a:r>
            <a:endParaRPr lang="en-US" altLang="it-IT" sz="2400" dirty="0" smtClean="0"/>
          </a:p>
          <a:p>
            <a:pPr marL="92075" indent="-3175">
              <a:defRPr/>
            </a:pPr>
            <a:endParaRPr lang="en-US" altLang="it-IT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8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88640"/>
            <a:ext cx="7815262" cy="1252538"/>
          </a:xfrm>
        </p:spPr>
        <p:txBody>
          <a:bodyPr/>
          <a:lstStyle/>
          <a:p>
            <a:pPr algn="ctr" eaLnBrk="1" hangingPunct="1"/>
            <a:r>
              <a:rPr lang="en-US" b="1" dirty="0" smtClean="0"/>
              <a:t>3. UNCERTAINTY DOES NOT PREVENT ACTION/3</a:t>
            </a:r>
            <a:endParaRPr lang="en-US" altLang="it-IT" b="1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71612"/>
            <a:ext cx="8534400" cy="4905388"/>
          </a:xfrm>
        </p:spPr>
        <p:txBody>
          <a:bodyPr/>
          <a:lstStyle/>
          <a:p>
            <a:r>
              <a:rPr lang="en-US" sz="2400" dirty="0" smtClean="0"/>
              <a:t>When we talk about the future, we need </a:t>
            </a:r>
            <a:r>
              <a:rPr lang="en-US" sz="2400" b="1" dirty="0" smtClean="0"/>
              <a:t>trust</a:t>
            </a:r>
            <a:r>
              <a:rPr lang="en-US" sz="2400" dirty="0" smtClean="0"/>
              <a:t>, we need </a:t>
            </a:r>
            <a:r>
              <a:rPr lang="en-US" sz="2400" b="1" dirty="0" smtClean="0"/>
              <a:t>suspension</a:t>
            </a:r>
            <a:r>
              <a:rPr lang="en-US" sz="2400" dirty="0" smtClean="0"/>
              <a:t> (see </a:t>
            </a:r>
            <a:r>
              <a:rPr lang="en-US" sz="2400" dirty="0" err="1" smtClean="0"/>
              <a:t>Mollering</a:t>
            </a:r>
            <a:r>
              <a:rPr lang="en-US" sz="2400" dirty="0" smtClean="0"/>
              <a:t> 2001 on </a:t>
            </a:r>
            <a:r>
              <a:rPr lang="en-US" sz="2400" dirty="0" err="1" smtClean="0"/>
              <a:t>Simmel</a:t>
            </a:r>
            <a:r>
              <a:rPr lang="en-US" sz="2400" dirty="0" smtClean="0"/>
              <a:t>)</a:t>
            </a:r>
            <a:endParaRPr lang="it-IT" sz="2400" dirty="0" smtClean="0"/>
          </a:p>
          <a:p>
            <a:r>
              <a:rPr lang="en-US" sz="2400" dirty="0" smtClean="0"/>
              <a:t>Furthermore, the idea we have of the future – our expectations – impacts on the ways we behave today. </a:t>
            </a:r>
          </a:p>
          <a:p>
            <a:pPr lvl="1"/>
            <a:r>
              <a:rPr lang="en-US" sz="1800" dirty="0" smtClean="0"/>
              <a:t>This is what is called the “</a:t>
            </a:r>
            <a:r>
              <a:rPr lang="en-US" sz="1800" b="1" dirty="0" smtClean="0"/>
              <a:t>forward-looking character</a:t>
            </a:r>
            <a:r>
              <a:rPr lang="en-US" sz="1800" dirty="0" smtClean="0"/>
              <a:t>” of expectations (on this agreement between economists and some sociologists (see Brown and Michael 2003)</a:t>
            </a:r>
            <a:endParaRPr lang="it-IT" sz="1800" dirty="0" smtClean="0"/>
          </a:p>
          <a:p>
            <a:r>
              <a:rPr lang="en-US" sz="2400" u="sng" dirty="0" smtClean="0"/>
              <a:t>Expectations have to be focused on specific objects; </a:t>
            </a:r>
            <a:endParaRPr lang="it-IT" sz="2400" dirty="0" smtClean="0"/>
          </a:p>
          <a:p>
            <a:r>
              <a:rPr lang="en-US" sz="2400" u="sng" dirty="0" smtClean="0"/>
              <a:t>Self fulfilling prophecies consist in forms of coordination on expectations </a:t>
            </a:r>
            <a:endParaRPr lang="it-IT" sz="2400" dirty="0" smtClean="0"/>
          </a:p>
          <a:p>
            <a:r>
              <a:rPr lang="en-US" sz="2400" dirty="0" smtClean="0"/>
              <a:t>Collective behaviors are connected to expectations</a:t>
            </a:r>
            <a:endParaRPr lang="it-IT" sz="2400" dirty="0" smtClean="0"/>
          </a:p>
          <a:p>
            <a:r>
              <a:rPr lang="en-US" sz="2400" dirty="0" smtClean="0"/>
              <a:t>Narratives and storytelling are appropriate issues to raise for talking about how this future oriented actions happen</a:t>
            </a:r>
            <a:endParaRPr lang="en-US" altLang="it-IT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42F7F-472C-4D1F-BCED-A961455801C8}" type="slidenum">
              <a:rPr lang="en-US" altLang="it-IT" smtClean="0"/>
              <a:pPr>
                <a:defRPr/>
              </a:pPr>
              <a:t>9</a:t>
            </a:fld>
            <a:endParaRPr lang="en-US" alt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Emanuela hd:Applications:Microsoft Office X:Templates:Presentations:Designs:Bold Stripes</Template>
  <TotalTime>58364</TotalTime>
  <Words>3547</Words>
  <Application>Microsoft Office PowerPoint</Application>
  <PresentationFormat>Presentazione su schermo (4:3)</PresentationFormat>
  <Paragraphs>246</Paragraphs>
  <Slides>28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Bold Stripes</vt:lpstr>
      <vt:lpstr> </vt:lpstr>
      <vt:lpstr>Contents</vt:lpstr>
      <vt:lpstr>1 – Introduction</vt:lpstr>
      <vt:lpstr> 2. FUTURE AND FUNDAMENTAL UNCERTAINTY/1</vt:lpstr>
      <vt:lpstr>2. FUTURE AND FUNDAMENTAL UNCERTAINTY/2</vt:lpstr>
      <vt:lpstr>2. FUTURE AND FUNDAMENTAL UNCERTAINTY/3</vt:lpstr>
      <vt:lpstr>3. UNCERTAINTY DOES NOT PREVENT ACTION/1</vt:lpstr>
      <vt:lpstr>3. UNCERTAINTY DOES NOT PREVENT ACTION/2</vt:lpstr>
      <vt:lpstr>3. UNCERTAINTY DOES NOT PREVENT ACTION/3</vt:lpstr>
      <vt:lpstr>4. FUTURE, EXPECTATIONS AND NARRATIVES/1</vt:lpstr>
      <vt:lpstr>4. FUTURE, EXPECTATIONS AND NARRATIVES/2</vt:lpstr>
      <vt:lpstr>4. FUTURE, EXPECTATIONS AND NARRATIVES/3</vt:lpstr>
      <vt:lpstr>4. FUTURE, EXPECTATIONS AND NARRATIVES/4</vt:lpstr>
      <vt:lpstr>4. FUTURE, EXPECTATIONS AND NARRATIVES/5</vt:lpstr>
      <vt:lpstr>4. FUTURE, EXPECTATIONS AND NARRATIVES/6</vt:lpstr>
      <vt:lpstr>5. Some topics for research/1</vt:lpstr>
      <vt:lpstr>5. Some topics for research/2</vt:lpstr>
      <vt:lpstr>5. Some topics for research/3</vt:lpstr>
      <vt:lpstr>5. Some topics for research/4</vt:lpstr>
      <vt:lpstr>5. Some topics for research/5</vt:lpstr>
      <vt:lpstr>Diapositiva 21</vt:lpstr>
      <vt:lpstr>References/1</vt:lpstr>
      <vt:lpstr>References/2</vt:lpstr>
      <vt:lpstr>References/3</vt:lpstr>
      <vt:lpstr>Il Gattopardo</vt:lpstr>
      <vt:lpstr>Example – Narratives about steel/1</vt:lpstr>
      <vt:lpstr>Example – Narratives about steel/2</vt:lpstr>
      <vt:lpstr>Example – Narratives about steel/3</vt:lpstr>
    </vt:vector>
  </TitlesOfParts>
  <Company>*****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Reinterpretare la creazione di impresa  Per una nuova organizzazione dei saperi delle comunità dei consulenti</dc:title>
  <dc:creator>,*** ****</dc:creator>
  <cp:lastModifiedBy>Utente</cp:lastModifiedBy>
  <cp:revision>794</cp:revision>
  <cp:lastPrinted>2014-05-19T08:54:15Z</cp:lastPrinted>
  <dcterms:created xsi:type="dcterms:W3CDTF">2003-03-21T16:16:41Z</dcterms:created>
  <dcterms:modified xsi:type="dcterms:W3CDTF">2015-11-10T15:08:25Z</dcterms:modified>
</cp:coreProperties>
</file>