
<file path=[Content_Types].xml><?xml version="1.0" encoding="utf-8"?>
<Types xmlns="http://schemas.openxmlformats.org/package/2006/content-types">
  <Default Extension="png" ContentType="image/png"/>
  <Default Extension="mov" ContentType="video/quicktime"/>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59" r:id="rId5"/>
    <p:sldId id="268" r:id="rId6"/>
    <p:sldId id="266" r:id="rId7"/>
    <p:sldId id="262" r:id="rId8"/>
    <p:sldId id="263" r:id="rId9"/>
    <p:sldId id="269" r:id="rId10"/>
    <p:sldId id="264" r:id="rId11"/>
    <p:sldId id="265" r:id="rId12"/>
    <p:sldId id="267" r:id="rId13"/>
    <p:sldId id="275" r:id="rId14"/>
    <p:sldId id="277" r:id="rId15"/>
    <p:sldId id="278"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44" d="100"/>
          <a:sy n="44"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8F2B3-A837-4D4C-A4C5-689F5D4D9BDD}" type="doc">
      <dgm:prSet loTypeId="urn:microsoft.com/office/officeart/2005/8/layout/pyramid1" loCatId="pyramid" qsTypeId="urn:microsoft.com/office/officeart/2005/8/quickstyle/simple1" qsCatId="simple" csTypeId="urn:microsoft.com/office/officeart/2005/8/colors/accent1_2" csCatId="accent1" phldr="1"/>
      <dgm:spPr/>
    </dgm:pt>
    <dgm:pt modelId="{D4929337-3917-4B85-B782-A065CF3E58CB}">
      <dgm:prSet phldrT="[Text]" phldr="1" custT="1"/>
      <dgm:spPr/>
      <dgm:t>
        <a:bodyPr/>
        <a:lstStyle/>
        <a:p>
          <a:endParaRPr lang="en-CA" sz="100" dirty="0"/>
        </a:p>
      </dgm:t>
    </dgm:pt>
    <dgm:pt modelId="{BE948843-FD38-4011-A138-5BF3ECB72F9D}" type="parTrans" cxnId="{9DD7236A-8992-4F35-9850-3468280542EC}">
      <dgm:prSet/>
      <dgm:spPr/>
      <dgm:t>
        <a:bodyPr/>
        <a:lstStyle/>
        <a:p>
          <a:endParaRPr lang="en-CA"/>
        </a:p>
      </dgm:t>
    </dgm:pt>
    <dgm:pt modelId="{4A3E499F-65FC-4A8B-919A-2D39775302D6}" type="sibTrans" cxnId="{9DD7236A-8992-4F35-9850-3468280542EC}">
      <dgm:prSet/>
      <dgm:spPr/>
      <dgm:t>
        <a:bodyPr/>
        <a:lstStyle/>
        <a:p>
          <a:endParaRPr lang="en-CA"/>
        </a:p>
      </dgm:t>
    </dgm:pt>
    <dgm:pt modelId="{36A3170E-DF47-409C-9BB6-BEFD050D1268}">
      <dgm:prSet phldrT="[Text]" phldr="1" custT="1"/>
      <dgm:spPr>
        <a:solidFill>
          <a:srgbClr val="FFC000"/>
        </a:solidFill>
      </dgm:spPr>
      <dgm:t>
        <a:bodyPr/>
        <a:lstStyle/>
        <a:p>
          <a:endParaRPr lang="en-CA" sz="100" dirty="0"/>
        </a:p>
      </dgm:t>
    </dgm:pt>
    <dgm:pt modelId="{2509FB67-0F31-45D3-AE53-9B871CB68864}" type="parTrans" cxnId="{CF1096B0-1F1E-4ACB-B480-08FDCBE5C03F}">
      <dgm:prSet/>
      <dgm:spPr/>
      <dgm:t>
        <a:bodyPr/>
        <a:lstStyle/>
        <a:p>
          <a:endParaRPr lang="en-CA"/>
        </a:p>
      </dgm:t>
    </dgm:pt>
    <dgm:pt modelId="{4336E5E7-EB73-487A-9EC0-BC157C0CA8CC}" type="sibTrans" cxnId="{CF1096B0-1F1E-4ACB-B480-08FDCBE5C03F}">
      <dgm:prSet/>
      <dgm:spPr/>
      <dgm:t>
        <a:bodyPr/>
        <a:lstStyle/>
        <a:p>
          <a:endParaRPr lang="en-CA"/>
        </a:p>
      </dgm:t>
    </dgm:pt>
    <dgm:pt modelId="{90D1B8AD-33FF-47EF-BB27-96EBB2609E25}">
      <dgm:prSet phldrT="[Text]" phldr="1" custT="1"/>
      <dgm:spPr>
        <a:solidFill>
          <a:srgbClr val="FF0000"/>
        </a:solidFill>
      </dgm:spPr>
      <dgm:t>
        <a:bodyPr/>
        <a:lstStyle/>
        <a:p>
          <a:endParaRPr lang="en-CA" sz="800" dirty="0"/>
        </a:p>
      </dgm:t>
    </dgm:pt>
    <dgm:pt modelId="{A23166AF-A3C0-40C1-901A-D1895954C39C}" type="parTrans" cxnId="{C4DB0B33-A038-42CF-8764-67E9F05D84D4}">
      <dgm:prSet/>
      <dgm:spPr/>
      <dgm:t>
        <a:bodyPr/>
        <a:lstStyle/>
        <a:p>
          <a:endParaRPr lang="en-CA"/>
        </a:p>
      </dgm:t>
    </dgm:pt>
    <dgm:pt modelId="{7BC38951-F597-47E1-837D-A53484785EAA}" type="sibTrans" cxnId="{C4DB0B33-A038-42CF-8764-67E9F05D84D4}">
      <dgm:prSet/>
      <dgm:spPr/>
      <dgm:t>
        <a:bodyPr/>
        <a:lstStyle/>
        <a:p>
          <a:endParaRPr lang="en-CA"/>
        </a:p>
      </dgm:t>
    </dgm:pt>
    <dgm:pt modelId="{C4E6EBA8-C41F-451D-ACD4-F3B5432C7227}" type="pres">
      <dgm:prSet presAssocID="{8B38F2B3-A837-4D4C-A4C5-689F5D4D9BDD}" presName="Name0" presStyleCnt="0">
        <dgm:presLayoutVars>
          <dgm:dir/>
          <dgm:animLvl val="lvl"/>
          <dgm:resizeHandles val="exact"/>
        </dgm:presLayoutVars>
      </dgm:prSet>
      <dgm:spPr/>
    </dgm:pt>
    <dgm:pt modelId="{ED8D0F7B-7252-4072-87B1-29F527B1C68B}" type="pres">
      <dgm:prSet presAssocID="{D4929337-3917-4B85-B782-A065CF3E58CB}" presName="Name8" presStyleCnt="0"/>
      <dgm:spPr/>
    </dgm:pt>
    <dgm:pt modelId="{501D4F84-9FD0-4869-B501-359F406969AB}" type="pres">
      <dgm:prSet presAssocID="{D4929337-3917-4B85-B782-A065CF3E58CB}" presName="level" presStyleLbl="node1" presStyleIdx="0" presStyleCnt="3">
        <dgm:presLayoutVars>
          <dgm:chMax val="1"/>
          <dgm:bulletEnabled val="1"/>
        </dgm:presLayoutVars>
      </dgm:prSet>
      <dgm:spPr/>
      <dgm:t>
        <a:bodyPr/>
        <a:lstStyle/>
        <a:p>
          <a:endParaRPr lang="en-CA"/>
        </a:p>
      </dgm:t>
    </dgm:pt>
    <dgm:pt modelId="{5B2A3E3F-AFE3-4BBD-A4EE-2B6DC1CEA033}" type="pres">
      <dgm:prSet presAssocID="{D4929337-3917-4B85-B782-A065CF3E58CB}" presName="levelTx" presStyleLbl="revTx" presStyleIdx="0" presStyleCnt="0">
        <dgm:presLayoutVars>
          <dgm:chMax val="1"/>
          <dgm:bulletEnabled val="1"/>
        </dgm:presLayoutVars>
      </dgm:prSet>
      <dgm:spPr/>
      <dgm:t>
        <a:bodyPr/>
        <a:lstStyle/>
        <a:p>
          <a:endParaRPr lang="en-CA"/>
        </a:p>
      </dgm:t>
    </dgm:pt>
    <dgm:pt modelId="{705A4E09-E58F-4F31-ABFC-354D992764A1}" type="pres">
      <dgm:prSet presAssocID="{36A3170E-DF47-409C-9BB6-BEFD050D1268}" presName="Name8" presStyleCnt="0"/>
      <dgm:spPr/>
    </dgm:pt>
    <dgm:pt modelId="{8155F586-D552-4D3E-AECB-1A5D444CF459}" type="pres">
      <dgm:prSet presAssocID="{36A3170E-DF47-409C-9BB6-BEFD050D1268}" presName="level" presStyleLbl="node1" presStyleIdx="1" presStyleCnt="3">
        <dgm:presLayoutVars>
          <dgm:chMax val="1"/>
          <dgm:bulletEnabled val="1"/>
        </dgm:presLayoutVars>
      </dgm:prSet>
      <dgm:spPr/>
      <dgm:t>
        <a:bodyPr/>
        <a:lstStyle/>
        <a:p>
          <a:endParaRPr lang="en-CA"/>
        </a:p>
      </dgm:t>
    </dgm:pt>
    <dgm:pt modelId="{A8EA5C9B-F097-4E09-AA35-AA83C66F5A5A}" type="pres">
      <dgm:prSet presAssocID="{36A3170E-DF47-409C-9BB6-BEFD050D1268}" presName="levelTx" presStyleLbl="revTx" presStyleIdx="0" presStyleCnt="0">
        <dgm:presLayoutVars>
          <dgm:chMax val="1"/>
          <dgm:bulletEnabled val="1"/>
        </dgm:presLayoutVars>
      </dgm:prSet>
      <dgm:spPr/>
      <dgm:t>
        <a:bodyPr/>
        <a:lstStyle/>
        <a:p>
          <a:endParaRPr lang="en-CA"/>
        </a:p>
      </dgm:t>
    </dgm:pt>
    <dgm:pt modelId="{B8281292-9215-4B10-9594-55FDB3C2E6FB}" type="pres">
      <dgm:prSet presAssocID="{90D1B8AD-33FF-47EF-BB27-96EBB2609E25}" presName="Name8" presStyleCnt="0"/>
      <dgm:spPr/>
    </dgm:pt>
    <dgm:pt modelId="{B81BDDB4-A7DF-4EC4-85FD-D54475D0B3D5}" type="pres">
      <dgm:prSet presAssocID="{90D1B8AD-33FF-47EF-BB27-96EBB2609E25}" presName="level" presStyleLbl="node1" presStyleIdx="2" presStyleCnt="3">
        <dgm:presLayoutVars>
          <dgm:chMax val="1"/>
          <dgm:bulletEnabled val="1"/>
        </dgm:presLayoutVars>
      </dgm:prSet>
      <dgm:spPr/>
      <dgm:t>
        <a:bodyPr/>
        <a:lstStyle/>
        <a:p>
          <a:endParaRPr lang="en-CA"/>
        </a:p>
      </dgm:t>
    </dgm:pt>
    <dgm:pt modelId="{BB2E9F5F-8209-4155-BAA6-1B97E51C420E}" type="pres">
      <dgm:prSet presAssocID="{90D1B8AD-33FF-47EF-BB27-96EBB2609E25}" presName="levelTx" presStyleLbl="revTx" presStyleIdx="0" presStyleCnt="0">
        <dgm:presLayoutVars>
          <dgm:chMax val="1"/>
          <dgm:bulletEnabled val="1"/>
        </dgm:presLayoutVars>
      </dgm:prSet>
      <dgm:spPr/>
      <dgm:t>
        <a:bodyPr/>
        <a:lstStyle/>
        <a:p>
          <a:endParaRPr lang="en-CA"/>
        </a:p>
      </dgm:t>
    </dgm:pt>
  </dgm:ptLst>
  <dgm:cxnLst>
    <dgm:cxn modelId="{04B9BB1E-A88A-465F-B17F-04CAD5849C19}" type="presOf" srcId="{36A3170E-DF47-409C-9BB6-BEFD050D1268}" destId="{8155F586-D552-4D3E-AECB-1A5D444CF459}" srcOrd="0" destOrd="0" presId="urn:microsoft.com/office/officeart/2005/8/layout/pyramid1"/>
    <dgm:cxn modelId="{376E9C06-1959-4576-A20C-C95FCD9D05A8}" type="presOf" srcId="{90D1B8AD-33FF-47EF-BB27-96EBB2609E25}" destId="{BB2E9F5F-8209-4155-BAA6-1B97E51C420E}" srcOrd="1" destOrd="0" presId="urn:microsoft.com/office/officeart/2005/8/layout/pyramid1"/>
    <dgm:cxn modelId="{E94D83F9-D86B-41A9-B62A-EDE183DD8D4E}" type="presOf" srcId="{D4929337-3917-4B85-B782-A065CF3E58CB}" destId="{501D4F84-9FD0-4869-B501-359F406969AB}" srcOrd="0" destOrd="0" presId="urn:microsoft.com/office/officeart/2005/8/layout/pyramid1"/>
    <dgm:cxn modelId="{9DD7236A-8992-4F35-9850-3468280542EC}" srcId="{8B38F2B3-A837-4D4C-A4C5-689F5D4D9BDD}" destId="{D4929337-3917-4B85-B782-A065CF3E58CB}" srcOrd="0" destOrd="0" parTransId="{BE948843-FD38-4011-A138-5BF3ECB72F9D}" sibTransId="{4A3E499F-65FC-4A8B-919A-2D39775302D6}"/>
    <dgm:cxn modelId="{0B956822-B6D1-4BB4-BF4C-D3CA59A6040B}" type="presOf" srcId="{36A3170E-DF47-409C-9BB6-BEFD050D1268}" destId="{A8EA5C9B-F097-4E09-AA35-AA83C66F5A5A}" srcOrd="1" destOrd="0" presId="urn:microsoft.com/office/officeart/2005/8/layout/pyramid1"/>
    <dgm:cxn modelId="{99AA188A-F835-4047-8C98-57FFBB9A5969}" type="presOf" srcId="{90D1B8AD-33FF-47EF-BB27-96EBB2609E25}" destId="{B81BDDB4-A7DF-4EC4-85FD-D54475D0B3D5}" srcOrd="0" destOrd="0" presId="urn:microsoft.com/office/officeart/2005/8/layout/pyramid1"/>
    <dgm:cxn modelId="{CF1096B0-1F1E-4ACB-B480-08FDCBE5C03F}" srcId="{8B38F2B3-A837-4D4C-A4C5-689F5D4D9BDD}" destId="{36A3170E-DF47-409C-9BB6-BEFD050D1268}" srcOrd="1" destOrd="0" parTransId="{2509FB67-0F31-45D3-AE53-9B871CB68864}" sibTransId="{4336E5E7-EB73-487A-9EC0-BC157C0CA8CC}"/>
    <dgm:cxn modelId="{5CEEFF5A-5B37-498C-8FC6-02B7C6819ED7}" type="presOf" srcId="{8B38F2B3-A837-4D4C-A4C5-689F5D4D9BDD}" destId="{C4E6EBA8-C41F-451D-ACD4-F3B5432C7227}" srcOrd="0" destOrd="0" presId="urn:microsoft.com/office/officeart/2005/8/layout/pyramid1"/>
    <dgm:cxn modelId="{C4DB0B33-A038-42CF-8764-67E9F05D84D4}" srcId="{8B38F2B3-A837-4D4C-A4C5-689F5D4D9BDD}" destId="{90D1B8AD-33FF-47EF-BB27-96EBB2609E25}" srcOrd="2" destOrd="0" parTransId="{A23166AF-A3C0-40C1-901A-D1895954C39C}" sibTransId="{7BC38951-F597-47E1-837D-A53484785EAA}"/>
    <dgm:cxn modelId="{0C38B59F-6023-4B9E-B0AF-FB4BA7444BD3}" type="presOf" srcId="{D4929337-3917-4B85-B782-A065CF3E58CB}" destId="{5B2A3E3F-AFE3-4BBD-A4EE-2B6DC1CEA033}" srcOrd="1" destOrd="0" presId="urn:microsoft.com/office/officeart/2005/8/layout/pyramid1"/>
    <dgm:cxn modelId="{950567AA-4EB7-41A2-A0F5-04B484B147F3}" type="presParOf" srcId="{C4E6EBA8-C41F-451D-ACD4-F3B5432C7227}" destId="{ED8D0F7B-7252-4072-87B1-29F527B1C68B}" srcOrd="0" destOrd="0" presId="urn:microsoft.com/office/officeart/2005/8/layout/pyramid1"/>
    <dgm:cxn modelId="{DFDED0C2-B588-40B7-8076-89E2F20A2C03}" type="presParOf" srcId="{ED8D0F7B-7252-4072-87B1-29F527B1C68B}" destId="{501D4F84-9FD0-4869-B501-359F406969AB}" srcOrd="0" destOrd="0" presId="urn:microsoft.com/office/officeart/2005/8/layout/pyramid1"/>
    <dgm:cxn modelId="{CADC30BE-1294-4524-A03E-906DA3526276}" type="presParOf" srcId="{ED8D0F7B-7252-4072-87B1-29F527B1C68B}" destId="{5B2A3E3F-AFE3-4BBD-A4EE-2B6DC1CEA033}" srcOrd="1" destOrd="0" presId="urn:microsoft.com/office/officeart/2005/8/layout/pyramid1"/>
    <dgm:cxn modelId="{C465A5E8-B3D5-40D7-B20C-A51EA402F9CA}" type="presParOf" srcId="{C4E6EBA8-C41F-451D-ACD4-F3B5432C7227}" destId="{705A4E09-E58F-4F31-ABFC-354D992764A1}" srcOrd="1" destOrd="0" presId="urn:microsoft.com/office/officeart/2005/8/layout/pyramid1"/>
    <dgm:cxn modelId="{F5C099AF-E676-41E1-A2DE-FF16546EBDE7}" type="presParOf" srcId="{705A4E09-E58F-4F31-ABFC-354D992764A1}" destId="{8155F586-D552-4D3E-AECB-1A5D444CF459}" srcOrd="0" destOrd="0" presId="urn:microsoft.com/office/officeart/2005/8/layout/pyramid1"/>
    <dgm:cxn modelId="{6C917A88-3F00-4A0D-AC00-89016FAA7209}" type="presParOf" srcId="{705A4E09-E58F-4F31-ABFC-354D992764A1}" destId="{A8EA5C9B-F097-4E09-AA35-AA83C66F5A5A}" srcOrd="1" destOrd="0" presId="urn:microsoft.com/office/officeart/2005/8/layout/pyramid1"/>
    <dgm:cxn modelId="{FD8A0C23-9F8E-4EF2-9893-E81DC200F5DB}" type="presParOf" srcId="{C4E6EBA8-C41F-451D-ACD4-F3B5432C7227}" destId="{B8281292-9215-4B10-9594-55FDB3C2E6FB}" srcOrd="2" destOrd="0" presId="urn:microsoft.com/office/officeart/2005/8/layout/pyramid1"/>
    <dgm:cxn modelId="{FC4FD75B-C413-4874-82BD-E8BDDABF2511}" type="presParOf" srcId="{B8281292-9215-4B10-9594-55FDB3C2E6FB}" destId="{B81BDDB4-A7DF-4EC4-85FD-D54475D0B3D5}" srcOrd="0" destOrd="0" presId="urn:microsoft.com/office/officeart/2005/8/layout/pyramid1"/>
    <dgm:cxn modelId="{DA541279-B9A0-4A35-BA89-1A5A963B3101}" type="presParOf" srcId="{B8281292-9215-4B10-9594-55FDB3C2E6FB}" destId="{BB2E9F5F-8209-4155-BAA6-1B97E51C420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EC080-4236-48CC-9F92-25C9EAB3A26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CA"/>
        </a:p>
      </dgm:t>
    </dgm:pt>
    <dgm:pt modelId="{8D7006C1-6713-43E9-91C2-1EFFA6751948}">
      <dgm:prSet phldrT="[Text]" custT="1"/>
      <dgm:spPr>
        <a:pattFill prst="solidDmnd">
          <a:fgClr>
            <a:schemeClr val="bg1"/>
          </a:fgClr>
          <a:bgClr>
            <a:srgbClr val="FF0000"/>
          </a:bgClr>
        </a:pattFill>
      </dgm:spPr>
      <dgm:t>
        <a:bodyPr/>
        <a:lstStyle/>
        <a:p>
          <a:r>
            <a:rPr lang="en-CA" sz="3200" dirty="0" smtClean="0">
              <a:solidFill>
                <a:schemeClr val="tx1"/>
              </a:solidFill>
              <a:latin typeface="Arial" panose="020B0604020202020204" pitchFamily="34" charset="0"/>
              <a:cs typeface="Arial" panose="020B0604020202020204" pitchFamily="34" charset="0"/>
            </a:rPr>
            <a:t>Economy</a:t>
          </a:r>
        </a:p>
        <a:p>
          <a:r>
            <a:rPr lang="en-CA" sz="3200" dirty="0" smtClean="0">
              <a:solidFill>
                <a:schemeClr val="tx1"/>
              </a:solidFill>
              <a:latin typeface="Arial" panose="020B0604020202020204" pitchFamily="34" charset="0"/>
              <a:cs typeface="Arial" panose="020B0604020202020204" pitchFamily="34" charset="0"/>
            </a:rPr>
            <a:t>Executive</a:t>
          </a:r>
          <a:endParaRPr lang="en-CA" sz="3200" dirty="0">
            <a:solidFill>
              <a:schemeClr val="tx1"/>
            </a:solidFill>
            <a:latin typeface="Arial" panose="020B0604020202020204" pitchFamily="34" charset="0"/>
            <a:cs typeface="Arial" panose="020B0604020202020204" pitchFamily="34" charset="0"/>
          </a:endParaRPr>
        </a:p>
      </dgm:t>
    </dgm:pt>
    <dgm:pt modelId="{6000451C-79E2-472E-969D-583BE6017CB1}" type="parTrans" cxnId="{AF42A3F9-F3B8-4F85-8C54-12A676A42F80}">
      <dgm:prSet/>
      <dgm:spPr/>
      <dgm:t>
        <a:bodyPr/>
        <a:lstStyle/>
        <a:p>
          <a:endParaRPr lang="en-CA"/>
        </a:p>
      </dgm:t>
    </dgm:pt>
    <dgm:pt modelId="{9E6EAB21-1C78-4260-93DD-305A022175A7}" type="sibTrans" cxnId="{AF42A3F9-F3B8-4F85-8C54-12A676A42F80}">
      <dgm:prSet/>
      <dgm:spPr/>
      <dgm:t>
        <a:bodyPr/>
        <a:lstStyle/>
        <a:p>
          <a:endParaRPr lang="en-CA"/>
        </a:p>
      </dgm:t>
    </dgm:pt>
    <dgm:pt modelId="{C2ABD8B8-3CB4-46BD-AE21-87EEC335B9A2}">
      <dgm:prSet phldrT="[Text]" custT="1"/>
      <dgm:spPr>
        <a:solidFill>
          <a:schemeClr val="bg1"/>
        </a:solidFill>
      </dgm:spPr>
      <dgm:t>
        <a:bodyPr/>
        <a:lstStyle/>
        <a:p>
          <a:r>
            <a:rPr lang="en-CA" sz="2800" dirty="0" smtClean="0">
              <a:solidFill>
                <a:schemeClr val="tx1"/>
              </a:solidFill>
              <a:latin typeface="Arial" panose="020B0604020202020204" pitchFamily="34" charset="0"/>
              <a:cs typeface="Arial" panose="020B0604020202020204" pitchFamily="34" charset="0"/>
            </a:rPr>
            <a:t>Environment &amp; Exchanges</a:t>
          </a:r>
          <a:endParaRPr lang="en-CA" sz="2800" dirty="0">
            <a:latin typeface="Arial" panose="020B0604020202020204" pitchFamily="34" charset="0"/>
            <a:cs typeface="Arial" panose="020B0604020202020204" pitchFamily="34" charset="0"/>
          </a:endParaRPr>
        </a:p>
      </dgm:t>
    </dgm:pt>
    <dgm:pt modelId="{78FF5AC0-E8CB-4B0C-AA39-39A85C356217}" type="parTrans" cxnId="{56EE17A0-128F-4A81-AAEE-FFB3FDEE4370}">
      <dgm:prSet/>
      <dgm:spPr/>
      <dgm:t>
        <a:bodyPr/>
        <a:lstStyle/>
        <a:p>
          <a:endParaRPr lang="en-CA"/>
        </a:p>
      </dgm:t>
    </dgm:pt>
    <dgm:pt modelId="{BBD69E04-48C7-4C96-8FF3-47A04E52D40B}" type="sibTrans" cxnId="{56EE17A0-128F-4A81-AAEE-FFB3FDEE4370}">
      <dgm:prSet/>
      <dgm:spPr/>
      <dgm:t>
        <a:bodyPr/>
        <a:lstStyle/>
        <a:p>
          <a:endParaRPr lang="en-CA"/>
        </a:p>
      </dgm:t>
    </dgm:pt>
    <dgm:pt modelId="{DAE4509D-FDDD-4AF4-A620-35BDBC06F805}">
      <dgm:prSet phldrT="[Text]" custT="1"/>
      <dgm:spPr>
        <a:solidFill>
          <a:srgbClr val="FF0000"/>
        </a:solidFill>
      </dgm:spPr>
      <dgm:t>
        <a:bodyPr/>
        <a:lstStyle/>
        <a:p>
          <a:r>
            <a:rPr lang="en-CA" sz="3200" dirty="0" smtClean="0">
              <a:latin typeface="Arial" panose="020B0604020202020204" pitchFamily="34" charset="0"/>
              <a:cs typeface="Arial" panose="020B0604020202020204" pitchFamily="34" charset="0"/>
            </a:rPr>
            <a:t>Physical Structures </a:t>
          </a:r>
          <a:endParaRPr lang="en-CA" sz="3200" dirty="0">
            <a:latin typeface="Arial" panose="020B0604020202020204" pitchFamily="34" charset="0"/>
            <a:cs typeface="Arial" panose="020B0604020202020204" pitchFamily="34" charset="0"/>
          </a:endParaRPr>
        </a:p>
      </dgm:t>
    </dgm:pt>
    <dgm:pt modelId="{F006CF18-3FE5-4282-B7EE-29D6D7761322}" type="parTrans" cxnId="{EA15EB89-EB44-401A-A50D-27D37D26CCCA}">
      <dgm:prSet/>
      <dgm:spPr/>
      <dgm:t>
        <a:bodyPr/>
        <a:lstStyle/>
        <a:p>
          <a:endParaRPr lang="en-CA"/>
        </a:p>
      </dgm:t>
    </dgm:pt>
    <dgm:pt modelId="{B5BAF445-F5A2-425A-879F-11219E4FB58E}" type="sibTrans" cxnId="{EA15EB89-EB44-401A-A50D-27D37D26CCCA}">
      <dgm:prSet/>
      <dgm:spPr/>
      <dgm:t>
        <a:bodyPr/>
        <a:lstStyle/>
        <a:p>
          <a:endParaRPr lang="en-CA"/>
        </a:p>
      </dgm:t>
    </dgm:pt>
    <dgm:pt modelId="{4DCECA07-34C2-4AC0-A58D-4D85CA75AF35}">
      <dgm:prSet phldrT="[Text]" custT="1"/>
      <dgm:spPr>
        <a:solidFill>
          <a:srgbClr val="FF0000"/>
        </a:solidFill>
      </dgm:spPr>
      <dgm:t>
        <a:bodyPr/>
        <a:lstStyle/>
        <a:p>
          <a:r>
            <a:rPr lang="en-CA" sz="3200" dirty="0" smtClean="0">
              <a:latin typeface="Arial" panose="020B0604020202020204" pitchFamily="34" charset="0"/>
              <a:cs typeface="Arial" panose="020B0604020202020204" pitchFamily="34" charset="0"/>
            </a:rPr>
            <a:t>Legislative</a:t>
          </a:r>
          <a:endParaRPr lang="en-CA" sz="3200" dirty="0">
            <a:latin typeface="Arial" panose="020B0604020202020204" pitchFamily="34" charset="0"/>
            <a:cs typeface="Arial" panose="020B0604020202020204" pitchFamily="34" charset="0"/>
          </a:endParaRPr>
        </a:p>
      </dgm:t>
    </dgm:pt>
    <dgm:pt modelId="{085F5524-0839-433A-B719-2DB612FA6CCD}" type="parTrans" cxnId="{17A8D00A-CB4A-42D8-AA41-3FB79813494F}">
      <dgm:prSet/>
      <dgm:spPr/>
      <dgm:t>
        <a:bodyPr/>
        <a:lstStyle/>
        <a:p>
          <a:endParaRPr lang="en-CA"/>
        </a:p>
      </dgm:t>
    </dgm:pt>
    <dgm:pt modelId="{13B16A3D-59DD-46EF-9293-3E6B23D8E853}" type="sibTrans" cxnId="{17A8D00A-CB4A-42D8-AA41-3FB79813494F}">
      <dgm:prSet/>
      <dgm:spPr/>
      <dgm:t>
        <a:bodyPr/>
        <a:lstStyle/>
        <a:p>
          <a:endParaRPr lang="en-CA"/>
        </a:p>
      </dgm:t>
    </dgm:pt>
    <dgm:pt modelId="{134D936F-0D67-4DE0-AFEB-C3789626C4DC}">
      <dgm:prSet phldrT="[Text]" custT="1"/>
      <dgm:spPr>
        <a:solidFill>
          <a:schemeClr val="bg1"/>
        </a:solidFill>
      </dgm:spPr>
      <dgm:t>
        <a:bodyPr/>
        <a:lstStyle/>
        <a:p>
          <a:r>
            <a:rPr lang="en-CA" sz="3200" dirty="0" smtClean="0">
              <a:solidFill>
                <a:schemeClr val="tx1"/>
              </a:solidFill>
              <a:latin typeface="Arial" panose="020B0604020202020204" pitchFamily="34" charset="0"/>
              <a:cs typeface="Arial" panose="020B0604020202020204" pitchFamily="34" charset="0"/>
            </a:rPr>
            <a:t>Identity </a:t>
          </a:r>
        </a:p>
        <a:p>
          <a:r>
            <a:rPr lang="en-CA" sz="3200" dirty="0" smtClean="0">
              <a:solidFill>
                <a:schemeClr val="tx1"/>
              </a:solidFill>
              <a:latin typeface="Arial" panose="020B0604020202020204" pitchFamily="34" charset="0"/>
              <a:cs typeface="Arial" panose="020B0604020202020204" pitchFamily="34" charset="0"/>
            </a:rPr>
            <a:t>Judicative</a:t>
          </a:r>
          <a:endParaRPr lang="en-CA" sz="3200" dirty="0">
            <a:latin typeface="Arial" panose="020B0604020202020204" pitchFamily="34" charset="0"/>
            <a:cs typeface="Arial" panose="020B0604020202020204" pitchFamily="34" charset="0"/>
          </a:endParaRPr>
        </a:p>
      </dgm:t>
    </dgm:pt>
    <dgm:pt modelId="{1A6D414C-0756-4EBD-85F7-CD8B7A477AF6}" type="parTrans" cxnId="{04A3BF17-3A26-439A-8D6F-E68BC9A63E54}">
      <dgm:prSet/>
      <dgm:spPr/>
      <dgm:t>
        <a:bodyPr/>
        <a:lstStyle/>
        <a:p>
          <a:endParaRPr lang="en-CA"/>
        </a:p>
      </dgm:t>
    </dgm:pt>
    <dgm:pt modelId="{7BD53174-B6D5-43DF-BC5F-49AF96E7ECC5}" type="sibTrans" cxnId="{04A3BF17-3A26-439A-8D6F-E68BC9A63E54}">
      <dgm:prSet/>
      <dgm:spPr/>
      <dgm:t>
        <a:bodyPr/>
        <a:lstStyle/>
        <a:p>
          <a:endParaRPr lang="en-CA"/>
        </a:p>
      </dgm:t>
    </dgm:pt>
    <dgm:pt modelId="{02247F98-D5BA-4B43-ACD9-6D30A8C2E080}" type="pres">
      <dgm:prSet presAssocID="{EEAEC080-4236-48CC-9F92-25C9EAB3A262}" presName="cycle" presStyleCnt="0">
        <dgm:presLayoutVars>
          <dgm:dir/>
          <dgm:resizeHandles val="exact"/>
        </dgm:presLayoutVars>
      </dgm:prSet>
      <dgm:spPr/>
      <dgm:t>
        <a:bodyPr/>
        <a:lstStyle/>
        <a:p>
          <a:endParaRPr lang="en-CA"/>
        </a:p>
      </dgm:t>
    </dgm:pt>
    <dgm:pt modelId="{CA9ECD37-3D34-4EBB-8F1C-A2C160B7FF7B}" type="pres">
      <dgm:prSet presAssocID="{8D7006C1-6713-43E9-91C2-1EFFA6751948}" presName="node" presStyleLbl="node1" presStyleIdx="0" presStyleCnt="5" custScaleX="148063" custRadScaleRad="130404" custRadScaleInc="180473">
        <dgm:presLayoutVars>
          <dgm:bulletEnabled val="1"/>
        </dgm:presLayoutVars>
      </dgm:prSet>
      <dgm:spPr/>
      <dgm:t>
        <a:bodyPr/>
        <a:lstStyle/>
        <a:p>
          <a:endParaRPr lang="en-CA"/>
        </a:p>
      </dgm:t>
    </dgm:pt>
    <dgm:pt modelId="{E457D89D-ACE1-4C40-85CC-FC15098E2459}" type="pres">
      <dgm:prSet presAssocID="{8D7006C1-6713-43E9-91C2-1EFFA6751948}" presName="spNode" presStyleCnt="0"/>
      <dgm:spPr/>
    </dgm:pt>
    <dgm:pt modelId="{BF4B9A65-54A3-4B1D-B758-5B6CD15EEB18}" type="pres">
      <dgm:prSet presAssocID="{9E6EAB21-1C78-4260-93DD-305A022175A7}" presName="sibTrans" presStyleLbl="sibTrans1D1" presStyleIdx="0" presStyleCnt="5"/>
      <dgm:spPr/>
      <dgm:t>
        <a:bodyPr/>
        <a:lstStyle/>
        <a:p>
          <a:endParaRPr lang="en-CA"/>
        </a:p>
      </dgm:t>
    </dgm:pt>
    <dgm:pt modelId="{C3964116-4F27-4E60-86D4-B68EDE363FD4}" type="pres">
      <dgm:prSet presAssocID="{C2ABD8B8-3CB4-46BD-AE21-87EEC335B9A2}" presName="node" presStyleLbl="node1" presStyleIdx="1" presStyleCnt="5" custScaleX="133161" custRadScaleRad="129945" custRadScaleInc="72525">
        <dgm:presLayoutVars>
          <dgm:bulletEnabled val="1"/>
        </dgm:presLayoutVars>
      </dgm:prSet>
      <dgm:spPr/>
      <dgm:t>
        <a:bodyPr/>
        <a:lstStyle/>
        <a:p>
          <a:endParaRPr lang="en-CA"/>
        </a:p>
      </dgm:t>
    </dgm:pt>
    <dgm:pt modelId="{F6058F6C-3EF6-46C1-843C-7ECEBBA4FF6C}" type="pres">
      <dgm:prSet presAssocID="{C2ABD8B8-3CB4-46BD-AE21-87EEC335B9A2}" presName="spNode" presStyleCnt="0"/>
      <dgm:spPr/>
    </dgm:pt>
    <dgm:pt modelId="{4950B008-2B80-44A0-A824-828F87CDA14F}" type="pres">
      <dgm:prSet presAssocID="{BBD69E04-48C7-4C96-8FF3-47A04E52D40B}" presName="sibTrans" presStyleLbl="sibTrans1D1" presStyleIdx="1" presStyleCnt="5"/>
      <dgm:spPr/>
      <dgm:t>
        <a:bodyPr/>
        <a:lstStyle/>
        <a:p>
          <a:endParaRPr lang="en-CA"/>
        </a:p>
      </dgm:t>
    </dgm:pt>
    <dgm:pt modelId="{E8EEE9CE-A5AE-4C09-AF50-7EBA829AF7A7}" type="pres">
      <dgm:prSet presAssocID="{DAE4509D-FDDD-4AF4-A620-35BDBC06F805}" presName="node" presStyleLbl="node1" presStyleIdx="2" presStyleCnt="5" custScaleX="146977" custRadScaleRad="81486" custRadScaleInc="94816">
        <dgm:presLayoutVars>
          <dgm:bulletEnabled val="1"/>
        </dgm:presLayoutVars>
      </dgm:prSet>
      <dgm:spPr/>
      <dgm:t>
        <a:bodyPr/>
        <a:lstStyle/>
        <a:p>
          <a:endParaRPr lang="en-CA"/>
        </a:p>
      </dgm:t>
    </dgm:pt>
    <dgm:pt modelId="{AE7B6B0A-02DA-4B74-AE0D-189B0A9AC1FD}" type="pres">
      <dgm:prSet presAssocID="{DAE4509D-FDDD-4AF4-A620-35BDBC06F805}" presName="spNode" presStyleCnt="0"/>
      <dgm:spPr/>
    </dgm:pt>
    <dgm:pt modelId="{B66AA708-A802-4D19-B158-9E6CC0FA62D2}" type="pres">
      <dgm:prSet presAssocID="{B5BAF445-F5A2-425A-879F-11219E4FB58E}" presName="sibTrans" presStyleLbl="sibTrans1D1" presStyleIdx="2" presStyleCnt="5"/>
      <dgm:spPr/>
      <dgm:t>
        <a:bodyPr/>
        <a:lstStyle/>
        <a:p>
          <a:endParaRPr lang="en-CA"/>
        </a:p>
      </dgm:t>
    </dgm:pt>
    <dgm:pt modelId="{1980E47D-69A8-47D7-9585-FCDE03A1C866}" type="pres">
      <dgm:prSet presAssocID="{4DCECA07-34C2-4AC0-A58D-4D85CA75AF35}" presName="node" presStyleLbl="node1" presStyleIdx="3" presStyleCnt="5" custScaleX="162394" custRadScaleRad="112089" custRadScaleInc="222424">
        <dgm:presLayoutVars>
          <dgm:bulletEnabled val="1"/>
        </dgm:presLayoutVars>
      </dgm:prSet>
      <dgm:spPr/>
      <dgm:t>
        <a:bodyPr/>
        <a:lstStyle/>
        <a:p>
          <a:endParaRPr lang="en-CA"/>
        </a:p>
      </dgm:t>
    </dgm:pt>
    <dgm:pt modelId="{3907E15B-4DD5-46EF-B25D-CAA239F0B94B}" type="pres">
      <dgm:prSet presAssocID="{4DCECA07-34C2-4AC0-A58D-4D85CA75AF35}" presName="spNode" presStyleCnt="0"/>
      <dgm:spPr/>
    </dgm:pt>
    <dgm:pt modelId="{3DE1C45A-238C-4488-BEEE-249A10BC1C26}" type="pres">
      <dgm:prSet presAssocID="{13B16A3D-59DD-46EF-9293-3E6B23D8E853}" presName="sibTrans" presStyleLbl="sibTrans1D1" presStyleIdx="3" presStyleCnt="5"/>
      <dgm:spPr/>
      <dgm:t>
        <a:bodyPr/>
        <a:lstStyle/>
        <a:p>
          <a:endParaRPr lang="en-CA"/>
        </a:p>
      </dgm:t>
    </dgm:pt>
    <dgm:pt modelId="{F0B3012D-3B74-48B1-97F0-CEF230BBA3ED}" type="pres">
      <dgm:prSet presAssocID="{134D936F-0D67-4DE0-AFEB-C3789626C4DC}" presName="node" presStyleLbl="node1" presStyleIdx="4" presStyleCnt="5" custScaleX="174031" custRadScaleRad="124633" custRadScaleInc="122456">
        <dgm:presLayoutVars>
          <dgm:bulletEnabled val="1"/>
        </dgm:presLayoutVars>
      </dgm:prSet>
      <dgm:spPr/>
      <dgm:t>
        <a:bodyPr/>
        <a:lstStyle/>
        <a:p>
          <a:endParaRPr lang="en-CA"/>
        </a:p>
      </dgm:t>
    </dgm:pt>
    <dgm:pt modelId="{867FA7AB-75C6-4618-B8AA-CDFF4944D14B}" type="pres">
      <dgm:prSet presAssocID="{134D936F-0D67-4DE0-AFEB-C3789626C4DC}" presName="spNode" presStyleCnt="0"/>
      <dgm:spPr/>
    </dgm:pt>
    <dgm:pt modelId="{317340AB-459E-48DA-866D-EBBC5BED2615}" type="pres">
      <dgm:prSet presAssocID="{7BD53174-B6D5-43DF-BC5F-49AF96E7ECC5}" presName="sibTrans" presStyleLbl="sibTrans1D1" presStyleIdx="4" presStyleCnt="5"/>
      <dgm:spPr/>
      <dgm:t>
        <a:bodyPr/>
        <a:lstStyle/>
        <a:p>
          <a:endParaRPr lang="en-CA"/>
        </a:p>
      </dgm:t>
    </dgm:pt>
  </dgm:ptLst>
  <dgm:cxnLst>
    <dgm:cxn modelId="{04A3BF17-3A26-439A-8D6F-E68BC9A63E54}" srcId="{EEAEC080-4236-48CC-9F92-25C9EAB3A262}" destId="{134D936F-0D67-4DE0-AFEB-C3789626C4DC}" srcOrd="4" destOrd="0" parTransId="{1A6D414C-0756-4EBD-85F7-CD8B7A477AF6}" sibTransId="{7BD53174-B6D5-43DF-BC5F-49AF96E7ECC5}"/>
    <dgm:cxn modelId="{6200AB62-9BD2-45B0-AF3E-BD931B1A6BF9}" type="presOf" srcId="{8D7006C1-6713-43E9-91C2-1EFFA6751948}" destId="{CA9ECD37-3D34-4EBB-8F1C-A2C160B7FF7B}" srcOrd="0" destOrd="0" presId="urn:microsoft.com/office/officeart/2005/8/layout/cycle5"/>
    <dgm:cxn modelId="{66B31195-3BEE-49DD-8279-C282D1FF068F}" type="presOf" srcId="{EEAEC080-4236-48CC-9F92-25C9EAB3A262}" destId="{02247F98-D5BA-4B43-ACD9-6D30A8C2E080}" srcOrd="0" destOrd="0" presId="urn:microsoft.com/office/officeart/2005/8/layout/cycle5"/>
    <dgm:cxn modelId="{C8857CD7-A28B-44DA-BB29-BB794641A6A3}" type="presOf" srcId="{9E6EAB21-1C78-4260-93DD-305A022175A7}" destId="{BF4B9A65-54A3-4B1D-B758-5B6CD15EEB18}" srcOrd="0" destOrd="0" presId="urn:microsoft.com/office/officeart/2005/8/layout/cycle5"/>
    <dgm:cxn modelId="{E84ECAA3-620C-4CEF-9600-DC8505B812F3}" type="presOf" srcId="{DAE4509D-FDDD-4AF4-A620-35BDBC06F805}" destId="{E8EEE9CE-A5AE-4C09-AF50-7EBA829AF7A7}" srcOrd="0" destOrd="0" presId="urn:microsoft.com/office/officeart/2005/8/layout/cycle5"/>
    <dgm:cxn modelId="{C3FD7DB0-0D1E-4D1C-8D16-B4CAD9DBDE78}" type="presOf" srcId="{13B16A3D-59DD-46EF-9293-3E6B23D8E853}" destId="{3DE1C45A-238C-4488-BEEE-249A10BC1C26}" srcOrd="0" destOrd="0" presId="urn:microsoft.com/office/officeart/2005/8/layout/cycle5"/>
    <dgm:cxn modelId="{B8B92FFA-505F-4170-9E91-70607FE1380D}" type="presOf" srcId="{7BD53174-B6D5-43DF-BC5F-49AF96E7ECC5}" destId="{317340AB-459E-48DA-866D-EBBC5BED2615}" srcOrd="0" destOrd="0" presId="urn:microsoft.com/office/officeart/2005/8/layout/cycle5"/>
    <dgm:cxn modelId="{DFF34E5B-73E5-45B8-BCEA-7DFEDF2202FB}" type="presOf" srcId="{B5BAF445-F5A2-425A-879F-11219E4FB58E}" destId="{B66AA708-A802-4D19-B158-9E6CC0FA62D2}" srcOrd="0" destOrd="0" presId="urn:microsoft.com/office/officeart/2005/8/layout/cycle5"/>
    <dgm:cxn modelId="{EA15EB89-EB44-401A-A50D-27D37D26CCCA}" srcId="{EEAEC080-4236-48CC-9F92-25C9EAB3A262}" destId="{DAE4509D-FDDD-4AF4-A620-35BDBC06F805}" srcOrd="2" destOrd="0" parTransId="{F006CF18-3FE5-4282-B7EE-29D6D7761322}" sibTransId="{B5BAF445-F5A2-425A-879F-11219E4FB58E}"/>
    <dgm:cxn modelId="{EE59AECE-50BD-482D-9188-152AA8D0B4F8}" type="presOf" srcId="{C2ABD8B8-3CB4-46BD-AE21-87EEC335B9A2}" destId="{C3964116-4F27-4E60-86D4-B68EDE363FD4}" srcOrd="0" destOrd="0" presId="urn:microsoft.com/office/officeart/2005/8/layout/cycle5"/>
    <dgm:cxn modelId="{25876475-2305-44B6-B855-26A529FE3272}" type="presOf" srcId="{4DCECA07-34C2-4AC0-A58D-4D85CA75AF35}" destId="{1980E47D-69A8-47D7-9585-FCDE03A1C866}" srcOrd="0" destOrd="0" presId="urn:microsoft.com/office/officeart/2005/8/layout/cycle5"/>
    <dgm:cxn modelId="{56EE17A0-128F-4A81-AAEE-FFB3FDEE4370}" srcId="{EEAEC080-4236-48CC-9F92-25C9EAB3A262}" destId="{C2ABD8B8-3CB4-46BD-AE21-87EEC335B9A2}" srcOrd="1" destOrd="0" parTransId="{78FF5AC0-E8CB-4B0C-AA39-39A85C356217}" sibTransId="{BBD69E04-48C7-4C96-8FF3-47A04E52D40B}"/>
    <dgm:cxn modelId="{AF42A3F9-F3B8-4F85-8C54-12A676A42F80}" srcId="{EEAEC080-4236-48CC-9F92-25C9EAB3A262}" destId="{8D7006C1-6713-43E9-91C2-1EFFA6751948}" srcOrd="0" destOrd="0" parTransId="{6000451C-79E2-472E-969D-583BE6017CB1}" sibTransId="{9E6EAB21-1C78-4260-93DD-305A022175A7}"/>
    <dgm:cxn modelId="{38979C15-82A2-410E-8862-8918156D3038}" type="presOf" srcId="{134D936F-0D67-4DE0-AFEB-C3789626C4DC}" destId="{F0B3012D-3B74-48B1-97F0-CEF230BBA3ED}" srcOrd="0" destOrd="0" presId="urn:microsoft.com/office/officeart/2005/8/layout/cycle5"/>
    <dgm:cxn modelId="{17A8D00A-CB4A-42D8-AA41-3FB79813494F}" srcId="{EEAEC080-4236-48CC-9F92-25C9EAB3A262}" destId="{4DCECA07-34C2-4AC0-A58D-4D85CA75AF35}" srcOrd="3" destOrd="0" parTransId="{085F5524-0839-433A-B719-2DB612FA6CCD}" sibTransId="{13B16A3D-59DD-46EF-9293-3E6B23D8E853}"/>
    <dgm:cxn modelId="{86F03830-4042-48B6-8700-A97FA2B5076B}" type="presOf" srcId="{BBD69E04-48C7-4C96-8FF3-47A04E52D40B}" destId="{4950B008-2B80-44A0-A824-828F87CDA14F}" srcOrd="0" destOrd="0" presId="urn:microsoft.com/office/officeart/2005/8/layout/cycle5"/>
    <dgm:cxn modelId="{D1BD22D6-9370-4319-BEDF-F52C346D9E44}" type="presParOf" srcId="{02247F98-D5BA-4B43-ACD9-6D30A8C2E080}" destId="{CA9ECD37-3D34-4EBB-8F1C-A2C160B7FF7B}" srcOrd="0" destOrd="0" presId="urn:microsoft.com/office/officeart/2005/8/layout/cycle5"/>
    <dgm:cxn modelId="{4F5F580F-93CA-49EC-877A-F241ED90A3E1}" type="presParOf" srcId="{02247F98-D5BA-4B43-ACD9-6D30A8C2E080}" destId="{E457D89D-ACE1-4C40-85CC-FC15098E2459}" srcOrd="1" destOrd="0" presId="urn:microsoft.com/office/officeart/2005/8/layout/cycle5"/>
    <dgm:cxn modelId="{1A16121D-7F21-4068-A49B-D9330FEEC588}" type="presParOf" srcId="{02247F98-D5BA-4B43-ACD9-6D30A8C2E080}" destId="{BF4B9A65-54A3-4B1D-B758-5B6CD15EEB18}" srcOrd="2" destOrd="0" presId="urn:microsoft.com/office/officeart/2005/8/layout/cycle5"/>
    <dgm:cxn modelId="{E68B7B56-485B-4C98-881C-FC090BDD8D46}" type="presParOf" srcId="{02247F98-D5BA-4B43-ACD9-6D30A8C2E080}" destId="{C3964116-4F27-4E60-86D4-B68EDE363FD4}" srcOrd="3" destOrd="0" presId="urn:microsoft.com/office/officeart/2005/8/layout/cycle5"/>
    <dgm:cxn modelId="{1BAE952B-DBD8-4D30-B1D6-9601CF6BC7F8}" type="presParOf" srcId="{02247F98-D5BA-4B43-ACD9-6D30A8C2E080}" destId="{F6058F6C-3EF6-46C1-843C-7ECEBBA4FF6C}" srcOrd="4" destOrd="0" presId="urn:microsoft.com/office/officeart/2005/8/layout/cycle5"/>
    <dgm:cxn modelId="{16687E1A-D5A3-4AB1-9A65-4B0FF8B175D2}" type="presParOf" srcId="{02247F98-D5BA-4B43-ACD9-6D30A8C2E080}" destId="{4950B008-2B80-44A0-A824-828F87CDA14F}" srcOrd="5" destOrd="0" presId="urn:microsoft.com/office/officeart/2005/8/layout/cycle5"/>
    <dgm:cxn modelId="{8A3E8272-ED24-43C0-91E1-2BDBD071767B}" type="presParOf" srcId="{02247F98-D5BA-4B43-ACD9-6D30A8C2E080}" destId="{E8EEE9CE-A5AE-4C09-AF50-7EBA829AF7A7}" srcOrd="6" destOrd="0" presId="urn:microsoft.com/office/officeart/2005/8/layout/cycle5"/>
    <dgm:cxn modelId="{6992CF5F-CA40-42B3-95CC-B306FBB4B182}" type="presParOf" srcId="{02247F98-D5BA-4B43-ACD9-6D30A8C2E080}" destId="{AE7B6B0A-02DA-4B74-AE0D-189B0A9AC1FD}" srcOrd="7" destOrd="0" presId="urn:microsoft.com/office/officeart/2005/8/layout/cycle5"/>
    <dgm:cxn modelId="{10D57421-A408-4B92-8A6F-F7A34A41410B}" type="presParOf" srcId="{02247F98-D5BA-4B43-ACD9-6D30A8C2E080}" destId="{B66AA708-A802-4D19-B158-9E6CC0FA62D2}" srcOrd="8" destOrd="0" presId="urn:microsoft.com/office/officeart/2005/8/layout/cycle5"/>
    <dgm:cxn modelId="{FCD2EC62-D3CA-4979-95F6-7FEA3AEDAAE2}" type="presParOf" srcId="{02247F98-D5BA-4B43-ACD9-6D30A8C2E080}" destId="{1980E47D-69A8-47D7-9585-FCDE03A1C866}" srcOrd="9" destOrd="0" presId="urn:microsoft.com/office/officeart/2005/8/layout/cycle5"/>
    <dgm:cxn modelId="{A9DC6BE1-C2B1-4C73-B01B-AEA7AF41B438}" type="presParOf" srcId="{02247F98-D5BA-4B43-ACD9-6D30A8C2E080}" destId="{3907E15B-4DD5-46EF-B25D-CAA239F0B94B}" srcOrd="10" destOrd="0" presId="urn:microsoft.com/office/officeart/2005/8/layout/cycle5"/>
    <dgm:cxn modelId="{155EA983-93A1-4A42-8C28-E1CBD52A9987}" type="presParOf" srcId="{02247F98-D5BA-4B43-ACD9-6D30A8C2E080}" destId="{3DE1C45A-238C-4488-BEEE-249A10BC1C26}" srcOrd="11" destOrd="0" presId="urn:microsoft.com/office/officeart/2005/8/layout/cycle5"/>
    <dgm:cxn modelId="{F37DFCDB-EF4F-43D9-9B82-2FD8FAB745FE}" type="presParOf" srcId="{02247F98-D5BA-4B43-ACD9-6D30A8C2E080}" destId="{F0B3012D-3B74-48B1-97F0-CEF230BBA3ED}" srcOrd="12" destOrd="0" presId="urn:microsoft.com/office/officeart/2005/8/layout/cycle5"/>
    <dgm:cxn modelId="{8AB6AC36-3758-4F5E-AB7B-ADA49F9CBE3B}" type="presParOf" srcId="{02247F98-D5BA-4B43-ACD9-6D30A8C2E080}" destId="{867FA7AB-75C6-4618-B8AA-CDFF4944D14B}" srcOrd="13" destOrd="0" presId="urn:microsoft.com/office/officeart/2005/8/layout/cycle5"/>
    <dgm:cxn modelId="{6039378F-C821-4993-9B4E-087D94713A49}" type="presParOf" srcId="{02247F98-D5BA-4B43-ACD9-6D30A8C2E080}" destId="{317340AB-459E-48DA-866D-EBBC5BED2615}"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4343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5098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1280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8730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0288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9342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5677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6048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1677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444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4329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4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E36F5-7C71-4385-98B9-701F12458BF3}" type="datetimeFigureOut">
              <a:rPr lang="en-CA" smtClean="0">
                <a:solidFill>
                  <a:prstClr val="black">
                    <a:tint val="75000"/>
                  </a:prstClr>
                </a:solidFill>
              </a:rPr>
              <a:pPr/>
              <a:t>2015-11-15</a:t>
            </a:fld>
            <a:endParaRPr lang="en-C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4416A-A206-45B0-8579-BE6185E6E24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55778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ov"/><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alpha val="51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CA" dirty="0" smtClean="0">
                <a:solidFill>
                  <a:schemeClr val="accent6">
                    <a:lumMod val="50000"/>
                  </a:schemeClr>
                </a:solidFill>
              </a:rPr>
              <a:t> </a:t>
            </a:r>
            <a:endParaRPr lang="en-CA" dirty="0">
              <a:solidFill>
                <a:schemeClr val="accent6">
                  <a:lumMod val="50000"/>
                </a:schemeClr>
              </a:solidFill>
            </a:endParaRPr>
          </a:p>
        </p:txBody>
      </p:sp>
      <p:sp>
        <p:nvSpPr>
          <p:cNvPr id="3" name="Subtitle 2"/>
          <p:cNvSpPr>
            <a:spLocks noGrp="1"/>
          </p:cNvSpPr>
          <p:nvPr>
            <p:ph type="subTitle" idx="1"/>
          </p:nvPr>
        </p:nvSpPr>
        <p:spPr/>
        <p:txBody>
          <a:bodyPr>
            <a:normAutofit/>
          </a:bodyPr>
          <a:lstStyle/>
          <a:p>
            <a:r>
              <a:rPr lang="en-CA" sz="3200" dirty="0" smtClean="0">
                <a:solidFill>
                  <a:schemeClr val="accent6">
                    <a:lumMod val="50000"/>
                  </a:schemeClr>
                </a:solidFill>
              </a:rPr>
              <a:t>By author Ariane Page, </a:t>
            </a:r>
          </a:p>
          <a:p>
            <a:r>
              <a:rPr lang="en-CA" sz="3200" dirty="0" smtClean="0">
                <a:solidFill>
                  <a:schemeClr val="accent6">
                    <a:lumMod val="50000"/>
                  </a:schemeClr>
                </a:solidFill>
              </a:rPr>
              <a:t>Nicole de </a:t>
            </a:r>
            <a:r>
              <a:rPr lang="en-CA" sz="3200" dirty="0" err="1" smtClean="0">
                <a:solidFill>
                  <a:schemeClr val="accent6">
                    <a:lumMod val="50000"/>
                  </a:schemeClr>
                </a:solidFill>
              </a:rPr>
              <a:t>Bavelaere</a:t>
            </a:r>
            <a:endParaRPr lang="en-CA" sz="3200" dirty="0">
              <a:solidFill>
                <a:schemeClr val="accent6">
                  <a:lumMod val="50000"/>
                </a:schemeClr>
              </a:solidFill>
            </a:endParaRPr>
          </a:p>
        </p:txBody>
      </p:sp>
      <p:sp>
        <p:nvSpPr>
          <p:cNvPr id="4" name="TextBox 3"/>
          <p:cNvSpPr txBox="1"/>
          <p:nvPr/>
        </p:nvSpPr>
        <p:spPr>
          <a:xfrm>
            <a:off x="2148840" y="1668780"/>
            <a:ext cx="8001000" cy="101566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CA" sz="6000" dirty="0" smtClean="0">
                <a:solidFill>
                  <a:schemeClr val="accent6">
                    <a:lumMod val="50000"/>
                  </a:schemeClr>
                </a:solidFill>
                <a:latin typeface="Arial" panose="020B0604020202020204" pitchFamily="34" charset="0"/>
                <a:cs typeface="Arial" panose="020B0604020202020204" pitchFamily="34" charset="0"/>
              </a:rPr>
              <a:t>Political Anticipation</a:t>
            </a:r>
            <a:endParaRPr lang="en-CA" sz="60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2689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wd">
                                    <p:tmPct val="20000"/>
                                  </p:iterate>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750" fill="hold"/>
                                        <p:tgtEl>
                                          <p:spTgt spid="4"/>
                                        </p:tgtEl>
                                        <p:attrNameLst>
                                          <p:attrName>ppt_x</p:attrName>
                                        </p:attrNameLst>
                                      </p:cBhvr>
                                      <p:tavLst>
                                        <p:tav tm="0">
                                          <p:val>
                                            <p:strVal val="#ppt_x"/>
                                          </p:val>
                                        </p:tav>
                                        <p:tav tm="100000">
                                          <p:val>
                                            <p:strVal val="#ppt_x"/>
                                          </p:val>
                                        </p:tav>
                                      </p:tavLst>
                                    </p:anim>
                                    <p:anim calcmode="lin" valueType="num">
                                      <p:cBhvr additive="base">
                                        <p:cTn id="15" dur="1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wd">
                                    <p:tmAbs val="300"/>
                                  </p:iterate>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alpha val="42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728" y="0"/>
            <a:ext cx="12191998" cy="6858000"/>
          </a:xfrm>
          <a:prstGeom prst="rect">
            <a:avLst/>
          </a:prstGeom>
          <a:effectLst>
            <a:softEdge rad="444500"/>
          </a:effectLst>
        </p:spPr>
      </p:pic>
      <p:sp>
        <p:nvSpPr>
          <p:cNvPr id="3" name="TextBox 2"/>
          <p:cNvSpPr txBox="1"/>
          <p:nvPr/>
        </p:nvSpPr>
        <p:spPr>
          <a:xfrm>
            <a:off x="109728" y="597408"/>
            <a:ext cx="4315968" cy="1569660"/>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Conscious Brain Phase: a result of all previous periods</a:t>
            </a:r>
            <a:endParaRPr lang="en-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130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764" y="17703"/>
            <a:ext cx="6845236" cy="6840297"/>
          </a:xfrm>
          <a:prstGeom prst="rect">
            <a:avLst/>
          </a:prstGeom>
          <a:effectLst>
            <a:softEdge rad="317500"/>
          </a:effectLst>
        </p:spPr>
      </p:pic>
      <p:sp>
        <p:nvSpPr>
          <p:cNvPr id="3" name="TextBox 2"/>
          <p:cNvSpPr txBox="1"/>
          <p:nvPr/>
        </p:nvSpPr>
        <p:spPr>
          <a:xfrm>
            <a:off x="109728" y="487680"/>
            <a:ext cx="5035296" cy="1569660"/>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Social-Universal Phase: the phase our civilisation is entering</a:t>
            </a:r>
            <a:endParaRPr lang="en-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306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20040"/>
            <a:ext cx="5337810"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The Brain</a:t>
            </a:r>
            <a:endParaRPr lang="en-CA" sz="3200" dirty="0">
              <a:latin typeface="Arial" panose="020B0604020202020204" pitchFamily="34" charset="0"/>
              <a:cs typeface="Arial" panose="020B0604020202020204" pitchFamily="34" charset="0"/>
            </a:endParaRPr>
          </a:p>
        </p:txBody>
      </p:sp>
      <p:sp>
        <p:nvSpPr>
          <p:cNvPr id="3" name="TextBox 2"/>
          <p:cNvSpPr txBox="1"/>
          <p:nvPr/>
        </p:nvSpPr>
        <p:spPr>
          <a:xfrm>
            <a:off x="1074420" y="1600200"/>
            <a:ext cx="7086600" cy="1077218"/>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Two functionally different Hemispheres = 2 Regulators</a:t>
            </a:r>
            <a:endParaRPr lang="en-CA" sz="3200" dirty="0">
              <a:latin typeface="Arial" panose="020B0604020202020204" pitchFamily="34" charset="0"/>
              <a:cs typeface="Arial" panose="020B0604020202020204" pitchFamily="34" charset="0"/>
            </a:endParaRPr>
          </a:p>
        </p:txBody>
      </p:sp>
      <p:sp>
        <p:nvSpPr>
          <p:cNvPr id="4" name="TextBox 3"/>
          <p:cNvSpPr txBox="1"/>
          <p:nvPr/>
        </p:nvSpPr>
        <p:spPr>
          <a:xfrm>
            <a:off x="1211580" y="3943350"/>
            <a:ext cx="5474970" cy="1077218"/>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5 Evolutionary Phases/ Functions</a:t>
            </a:r>
            <a:endParaRPr lang="en-CA" sz="3200" dirty="0">
              <a:latin typeface="Arial" panose="020B0604020202020204" pitchFamily="34" charset="0"/>
              <a:cs typeface="Arial" panose="020B0604020202020204" pitchFamily="34" charset="0"/>
            </a:endParaRPr>
          </a:p>
        </p:txBody>
      </p:sp>
      <p:sp>
        <p:nvSpPr>
          <p:cNvPr id="8" name="Oval 7"/>
          <p:cNvSpPr/>
          <p:nvPr/>
        </p:nvSpPr>
        <p:spPr>
          <a:xfrm>
            <a:off x="3600450" y="1828800"/>
            <a:ext cx="3303270" cy="1851660"/>
          </a:xfrm>
          <a:prstGeom prst="ellipse">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2"/>
          <a:stretch>
            <a:fillRect/>
          </a:stretch>
        </p:blipFill>
        <p:spPr>
          <a:xfrm>
            <a:off x="303390" y="3422070"/>
            <a:ext cx="3383573" cy="1932599"/>
          </a:xfrm>
          <a:prstGeom prst="rect">
            <a:avLst/>
          </a:prstGeom>
        </p:spPr>
      </p:pic>
      <p:cxnSp>
        <p:nvCxnSpPr>
          <p:cNvPr id="11" name="Straight Arrow Connector 10"/>
          <p:cNvCxnSpPr/>
          <p:nvPr/>
        </p:nvCxnSpPr>
        <p:spPr>
          <a:xfrm flipV="1">
            <a:off x="6903720" y="1828800"/>
            <a:ext cx="884446" cy="346841"/>
          </a:xfrm>
          <a:prstGeom prst="straightConnector1">
            <a:avLst/>
          </a:prstGeom>
          <a:ln w="984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88166" y="1037371"/>
            <a:ext cx="3752193" cy="2062103"/>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Unconscious and global            –Right Hemisphere (RH)</a:t>
            </a:r>
            <a:endParaRPr lang="en-CA" sz="3200" dirty="0">
              <a:latin typeface="Arial" panose="020B0604020202020204" pitchFamily="34" charset="0"/>
              <a:cs typeface="Arial" panose="020B0604020202020204" pitchFamily="34" charset="0"/>
            </a:endParaRPr>
          </a:p>
        </p:txBody>
      </p:sp>
      <p:sp>
        <p:nvSpPr>
          <p:cNvPr id="13" name="TextBox 12"/>
          <p:cNvSpPr txBox="1"/>
          <p:nvPr/>
        </p:nvSpPr>
        <p:spPr>
          <a:xfrm>
            <a:off x="8040414" y="2646796"/>
            <a:ext cx="3247696" cy="2554545"/>
          </a:xfrm>
          <a:prstGeom prst="rect">
            <a:avLst/>
          </a:prstGeom>
          <a:noFill/>
        </p:spPr>
        <p:txBody>
          <a:bodyPr wrap="square" rtlCol="0">
            <a:spAutoFit/>
          </a:bodyPr>
          <a:lstStyle/>
          <a:p>
            <a:endParaRPr lang="en-CA" sz="3200" dirty="0" smtClean="0">
              <a:latin typeface="Arial" panose="020B0604020202020204" pitchFamily="34" charset="0"/>
              <a:cs typeface="Arial" panose="020B0604020202020204" pitchFamily="34" charset="0"/>
            </a:endParaRPr>
          </a:p>
          <a:p>
            <a:r>
              <a:rPr lang="en-CA" sz="3200" dirty="0" smtClean="0">
                <a:latin typeface="Arial" panose="020B0604020202020204" pitchFamily="34" charset="0"/>
                <a:cs typeface="Arial" panose="020B0604020202020204" pitchFamily="34" charset="0"/>
              </a:rPr>
              <a:t>Conscious and Analytic       –Left Hemisphere (LH)</a:t>
            </a:r>
            <a:endParaRPr lang="en-CA" sz="3200" dirty="0">
              <a:latin typeface="Arial" panose="020B0604020202020204" pitchFamily="34" charset="0"/>
              <a:cs typeface="Arial" panose="020B0604020202020204" pitchFamily="34" charset="0"/>
            </a:endParaRPr>
          </a:p>
        </p:txBody>
      </p:sp>
      <p:cxnSp>
        <p:nvCxnSpPr>
          <p:cNvPr id="15" name="Straight Arrow Connector 14"/>
          <p:cNvCxnSpPr/>
          <p:nvPr/>
        </p:nvCxnSpPr>
        <p:spPr>
          <a:xfrm>
            <a:off x="6952987" y="3387916"/>
            <a:ext cx="820990" cy="68307"/>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29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717" y="1065159"/>
            <a:ext cx="1428750" cy="1428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573" y="1078459"/>
            <a:ext cx="1428750" cy="14287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717" y="2493909"/>
            <a:ext cx="1428750" cy="14287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216" y="2426405"/>
            <a:ext cx="1428750" cy="14287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1573" y="3810810"/>
            <a:ext cx="1428750" cy="142875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5609" y="2507209"/>
            <a:ext cx="1428750" cy="142875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5609" y="3810810"/>
            <a:ext cx="1428750" cy="142875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5609" y="1078459"/>
            <a:ext cx="1428750" cy="142875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73717" y="3832983"/>
            <a:ext cx="1428750" cy="1428750"/>
          </a:xfrm>
          <a:prstGeom prst="rect">
            <a:avLst/>
          </a:prstGeom>
        </p:spPr>
      </p:pic>
      <p:sp>
        <p:nvSpPr>
          <p:cNvPr id="12" name="TextBox 11"/>
          <p:cNvSpPr txBox="1"/>
          <p:nvPr/>
        </p:nvSpPr>
        <p:spPr>
          <a:xfrm>
            <a:off x="2614778" y="173421"/>
            <a:ext cx="5772149" cy="523220"/>
          </a:xfrm>
          <a:prstGeom prst="rect">
            <a:avLst/>
          </a:prstGeom>
          <a:noFill/>
        </p:spPr>
        <p:txBody>
          <a:bodyPr wrap="square" rtlCol="0">
            <a:spAutoFit/>
          </a:bodyPr>
          <a:lstStyle/>
          <a:p>
            <a:r>
              <a:rPr lang="en-CA" sz="2800" dirty="0" smtClean="0">
                <a:latin typeface="Arial" panose="020B0604020202020204" pitchFamily="34" charset="0"/>
                <a:cs typeface="Arial" panose="020B0604020202020204" pitchFamily="34" charset="0"/>
              </a:rPr>
              <a:t>Canadian Democratic Government</a:t>
            </a:r>
            <a:endParaRPr lang="en-CA" sz="2800" dirty="0">
              <a:latin typeface="Arial" panose="020B0604020202020204" pitchFamily="34" charset="0"/>
              <a:cs typeface="Arial" panose="020B0604020202020204" pitchFamily="34" charset="0"/>
            </a:endParaRPr>
          </a:p>
        </p:txBody>
      </p:sp>
      <p:sp>
        <p:nvSpPr>
          <p:cNvPr id="13" name="TextBox 12"/>
          <p:cNvSpPr txBox="1"/>
          <p:nvPr/>
        </p:nvSpPr>
        <p:spPr>
          <a:xfrm>
            <a:off x="3031958" y="6352674"/>
            <a:ext cx="5871410" cy="369332"/>
          </a:xfrm>
          <a:prstGeom prst="rect">
            <a:avLst/>
          </a:prstGeom>
          <a:noFill/>
        </p:spPr>
        <p:txBody>
          <a:bodyPr wrap="square" rtlCol="0">
            <a:spAutoFit/>
          </a:bodyPr>
          <a:lstStyle/>
          <a:p>
            <a:r>
              <a:rPr lang="en-CA" dirty="0" smtClean="0"/>
              <a:t>Courtesy of  the Canadian government Library</a:t>
            </a:r>
            <a:endParaRPr lang="en-CA" dirty="0"/>
          </a:p>
        </p:txBody>
      </p:sp>
      <p:sp>
        <p:nvSpPr>
          <p:cNvPr id="9" name="TextBox 8"/>
          <p:cNvSpPr txBox="1"/>
          <p:nvPr/>
        </p:nvSpPr>
        <p:spPr>
          <a:xfrm>
            <a:off x="631371" y="1611086"/>
            <a:ext cx="2612572" cy="3046988"/>
          </a:xfrm>
          <a:prstGeom prst="rect">
            <a:avLst/>
          </a:prstGeom>
          <a:noFill/>
        </p:spPr>
        <p:txBody>
          <a:bodyPr wrap="square" rtlCol="0">
            <a:spAutoFit/>
          </a:bodyPr>
          <a:lstStyle/>
          <a:p>
            <a:r>
              <a:rPr lang="en-CA" sz="2400" dirty="0" smtClean="0"/>
              <a:t>Older brain structures are modular and binary in their approach: they imply confrontation</a:t>
            </a:r>
            <a:r>
              <a:rPr lang="en-CA" sz="2400" dirty="0"/>
              <a:t> </a:t>
            </a:r>
            <a:r>
              <a:rPr lang="en-CA" sz="2400" dirty="0" smtClean="0"/>
              <a:t>and  opposition</a:t>
            </a:r>
            <a:endParaRPr lang="en-CA" sz="2400" dirty="0"/>
          </a:p>
        </p:txBody>
      </p:sp>
    </p:spTree>
    <p:extLst>
      <p:ext uri="{BB962C8B-B14F-4D97-AF65-F5344CB8AC3E}">
        <p14:creationId xmlns:p14="http://schemas.microsoft.com/office/powerpoint/2010/main" val="2427411365"/>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7845778">
            <a:off x="2254784" y="2371084"/>
            <a:ext cx="1902117" cy="1688738"/>
          </a:xfrm>
          <a:prstGeom prst="rect">
            <a:avLst/>
          </a:prstGeom>
        </p:spPr>
      </p:pic>
      <p:pic>
        <p:nvPicPr>
          <p:cNvPr id="10" name="Picture 9"/>
          <p:cNvPicPr>
            <a:picLocks noChangeAspect="1"/>
          </p:cNvPicPr>
          <p:nvPr/>
        </p:nvPicPr>
        <p:blipFill>
          <a:blip r:embed="rId3"/>
          <a:stretch>
            <a:fillRect/>
          </a:stretch>
        </p:blipFill>
        <p:spPr>
          <a:xfrm rot="9447120">
            <a:off x="2624550" y="2403678"/>
            <a:ext cx="2523963" cy="2277002"/>
          </a:xfrm>
          <a:prstGeom prst="rect">
            <a:avLst/>
          </a:prstGeom>
        </p:spPr>
      </p:pic>
      <p:pic>
        <p:nvPicPr>
          <p:cNvPr id="11" name="Picture 10"/>
          <p:cNvPicPr>
            <a:picLocks noChangeAspect="1"/>
          </p:cNvPicPr>
          <p:nvPr/>
        </p:nvPicPr>
        <p:blipFill>
          <a:blip r:embed="rId3"/>
          <a:stretch>
            <a:fillRect/>
          </a:stretch>
        </p:blipFill>
        <p:spPr>
          <a:xfrm rot="18581760">
            <a:off x="2007594" y="2265866"/>
            <a:ext cx="2531904" cy="2541591"/>
          </a:xfrm>
          <a:prstGeom prst="rect">
            <a:avLst/>
          </a:prstGeom>
        </p:spPr>
      </p:pic>
      <p:pic>
        <p:nvPicPr>
          <p:cNvPr id="4" name="Picture 3"/>
          <p:cNvPicPr>
            <a:picLocks noChangeAspect="1"/>
          </p:cNvPicPr>
          <p:nvPr/>
        </p:nvPicPr>
        <p:blipFill>
          <a:blip r:embed="rId4"/>
          <a:stretch>
            <a:fillRect/>
          </a:stretch>
        </p:blipFill>
        <p:spPr>
          <a:xfrm>
            <a:off x="5925086" y="1023508"/>
            <a:ext cx="6330974" cy="5432007"/>
          </a:xfrm>
          <a:prstGeom prst="rect">
            <a:avLst/>
          </a:prstGeom>
        </p:spPr>
      </p:pic>
      <p:pic>
        <p:nvPicPr>
          <p:cNvPr id="12" name="Picture 11"/>
          <p:cNvPicPr>
            <a:picLocks noChangeAspect="1"/>
          </p:cNvPicPr>
          <p:nvPr/>
        </p:nvPicPr>
        <p:blipFill>
          <a:blip r:embed="rId3"/>
          <a:stretch>
            <a:fillRect/>
          </a:stretch>
        </p:blipFill>
        <p:spPr>
          <a:xfrm rot="5834333">
            <a:off x="2640609" y="1866186"/>
            <a:ext cx="2523963" cy="2554445"/>
          </a:xfrm>
          <a:prstGeom prst="rect">
            <a:avLst/>
          </a:prstGeom>
        </p:spPr>
      </p:pic>
      <p:sp>
        <p:nvSpPr>
          <p:cNvPr id="5" name="TextBox 4"/>
          <p:cNvSpPr txBox="1"/>
          <p:nvPr/>
        </p:nvSpPr>
        <p:spPr>
          <a:xfrm>
            <a:off x="1632857" y="185057"/>
            <a:ext cx="3712029"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LIFE Model</a:t>
            </a:r>
            <a:endParaRPr lang="en-CA" sz="32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3058886" y="3265713"/>
            <a:ext cx="1589314" cy="1368000"/>
          </a:xfrm>
          <a:prstGeom prst="straightConnector1">
            <a:avLst/>
          </a:prstGeom>
          <a:ln w="920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890657" y="185057"/>
            <a:ext cx="4060372"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…in the Brain</a:t>
            </a:r>
            <a:endParaRPr lang="en-CA" sz="3200" dirty="0">
              <a:latin typeface="Arial" panose="020B0604020202020204" pitchFamily="34" charset="0"/>
              <a:cs typeface="Arial" panose="020B0604020202020204" pitchFamily="34" charset="0"/>
            </a:endParaRPr>
          </a:p>
        </p:txBody>
      </p:sp>
      <p:sp>
        <p:nvSpPr>
          <p:cNvPr id="13" name="TextBox 12"/>
          <p:cNvSpPr txBox="1"/>
          <p:nvPr/>
        </p:nvSpPr>
        <p:spPr>
          <a:xfrm>
            <a:off x="9717024" y="5169408"/>
            <a:ext cx="1585690" cy="954107"/>
          </a:xfrm>
          <a:prstGeom prst="rect">
            <a:avLst/>
          </a:prstGeom>
          <a:noFill/>
        </p:spPr>
        <p:txBody>
          <a:bodyPr wrap="none" rtlCol="0">
            <a:spAutoFit/>
          </a:bodyPr>
          <a:lstStyle/>
          <a:p>
            <a:r>
              <a:rPr lang="en-CA" sz="2800" dirty="0" smtClean="0">
                <a:latin typeface="Arial" panose="020B0604020202020204" pitchFamily="34" charset="0"/>
                <a:cs typeface="Arial" panose="020B0604020202020204" pitchFamily="34" charset="0"/>
              </a:rPr>
              <a:t>Reptilian</a:t>
            </a:r>
          </a:p>
          <a:p>
            <a:r>
              <a:rPr lang="en-CA" sz="2800" dirty="0" smtClean="0">
                <a:latin typeface="Arial" panose="020B0604020202020204" pitchFamily="34" charset="0"/>
                <a:cs typeface="Arial" panose="020B0604020202020204" pitchFamily="34" charset="0"/>
              </a:rPr>
              <a:t>Brain</a:t>
            </a:r>
            <a:endParaRPr lang="en-CA" sz="2800" dirty="0">
              <a:latin typeface="Arial" panose="020B0604020202020204" pitchFamily="34" charset="0"/>
              <a:cs typeface="Arial" panose="020B0604020202020204" pitchFamily="34" charset="0"/>
            </a:endParaRPr>
          </a:p>
        </p:txBody>
      </p:sp>
      <p:sp>
        <p:nvSpPr>
          <p:cNvPr id="14" name="TextBox 13"/>
          <p:cNvSpPr txBox="1"/>
          <p:nvPr/>
        </p:nvSpPr>
        <p:spPr>
          <a:xfrm>
            <a:off x="7242048" y="5169408"/>
            <a:ext cx="2045753" cy="954107"/>
          </a:xfrm>
          <a:prstGeom prst="rect">
            <a:avLst/>
          </a:prstGeom>
          <a:noFill/>
        </p:spPr>
        <p:txBody>
          <a:bodyPr wrap="none" rtlCol="0">
            <a:spAutoFit/>
          </a:bodyPr>
          <a:lstStyle/>
          <a:p>
            <a:r>
              <a:rPr lang="en-CA" sz="2800" dirty="0" smtClean="0">
                <a:latin typeface="Arial" panose="020B0604020202020204" pitchFamily="34" charset="0"/>
                <a:cs typeface="Arial" panose="020B0604020202020204" pitchFamily="34" charset="0"/>
              </a:rPr>
              <a:t>Mammalian</a:t>
            </a:r>
          </a:p>
          <a:p>
            <a:r>
              <a:rPr lang="en-CA" sz="2800" dirty="0" smtClean="0">
                <a:latin typeface="Arial" panose="020B0604020202020204" pitchFamily="34" charset="0"/>
                <a:cs typeface="Arial" panose="020B0604020202020204" pitchFamily="34" charset="0"/>
              </a:rPr>
              <a:t>Brain</a:t>
            </a:r>
            <a:endParaRPr lang="en-CA" sz="2800" dirty="0">
              <a:latin typeface="Arial" panose="020B0604020202020204" pitchFamily="34" charset="0"/>
              <a:cs typeface="Arial" panose="020B0604020202020204" pitchFamily="34" charset="0"/>
            </a:endParaRPr>
          </a:p>
        </p:txBody>
      </p:sp>
      <p:sp>
        <p:nvSpPr>
          <p:cNvPr id="15" name="TextBox 14"/>
          <p:cNvSpPr txBox="1"/>
          <p:nvPr/>
        </p:nvSpPr>
        <p:spPr>
          <a:xfrm>
            <a:off x="6491079" y="2950464"/>
            <a:ext cx="1345240" cy="954107"/>
          </a:xfrm>
          <a:prstGeom prst="rect">
            <a:avLst/>
          </a:prstGeom>
          <a:noFill/>
        </p:spPr>
        <p:txBody>
          <a:bodyPr wrap="none" rtlCol="0">
            <a:spAutoFit/>
          </a:bodyPr>
          <a:lstStyle/>
          <a:p>
            <a:r>
              <a:rPr lang="en-CA" sz="2800" dirty="0" smtClean="0">
                <a:latin typeface="Arial" panose="020B0604020202020204" pitchFamily="34" charset="0"/>
                <a:cs typeface="Arial" panose="020B0604020202020204" pitchFamily="34" charset="0"/>
              </a:rPr>
              <a:t>Human</a:t>
            </a:r>
          </a:p>
          <a:p>
            <a:r>
              <a:rPr lang="en-CA" sz="2800" dirty="0" smtClean="0">
                <a:latin typeface="Arial" panose="020B0604020202020204" pitchFamily="34" charset="0"/>
                <a:cs typeface="Arial" panose="020B0604020202020204" pitchFamily="34" charset="0"/>
              </a:rPr>
              <a:t>Brain</a:t>
            </a:r>
            <a:endParaRPr lang="en-CA" sz="2800" dirty="0">
              <a:latin typeface="Arial" panose="020B0604020202020204" pitchFamily="34" charset="0"/>
              <a:cs typeface="Arial" panose="020B0604020202020204" pitchFamily="34" charset="0"/>
            </a:endParaRPr>
          </a:p>
        </p:txBody>
      </p:sp>
      <p:sp>
        <p:nvSpPr>
          <p:cNvPr id="16" name="TextBox 15"/>
          <p:cNvSpPr txBox="1"/>
          <p:nvPr/>
        </p:nvSpPr>
        <p:spPr>
          <a:xfrm>
            <a:off x="8510016" y="1402080"/>
            <a:ext cx="1723549" cy="954107"/>
          </a:xfrm>
          <a:prstGeom prst="rect">
            <a:avLst/>
          </a:prstGeom>
          <a:noFill/>
        </p:spPr>
        <p:txBody>
          <a:bodyPr wrap="none" rtlCol="0">
            <a:spAutoFit/>
          </a:bodyPr>
          <a:lstStyle/>
          <a:p>
            <a:r>
              <a:rPr lang="en-CA" sz="2800" dirty="0" smtClean="0">
                <a:latin typeface="Arial" panose="020B0604020202020204" pitchFamily="34" charset="0"/>
                <a:cs typeface="Arial" panose="020B0604020202020204" pitchFamily="34" charset="0"/>
              </a:rPr>
              <a:t>Analytical</a:t>
            </a:r>
          </a:p>
          <a:p>
            <a:r>
              <a:rPr lang="en-CA" sz="2800" dirty="0" smtClean="0">
                <a:latin typeface="Arial" panose="020B0604020202020204" pitchFamily="34" charset="0"/>
                <a:cs typeface="Arial" panose="020B0604020202020204" pitchFamily="34" charset="0"/>
              </a:rPr>
              <a:t>Brain</a:t>
            </a:r>
            <a:endParaRPr lang="en-CA" sz="2800" dirty="0">
              <a:latin typeface="Arial" panose="020B0604020202020204" pitchFamily="34" charset="0"/>
              <a:cs typeface="Arial" panose="020B0604020202020204" pitchFamily="34" charset="0"/>
            </a:endParaRPr>
          </a:p>
        </p:txBody>
      </p:sp>
      <p:sp>
        <p:nvSpPr>
          <p:cNvPr id="18" name="TextBox 17"/>
          <p:cNvSpPr txBox="1"/>
          <p:nvPr/>
        </p:nvSpPr>
        <p:spPr>
          <a:xfrm>
            <a:off x="10119360" y="2564718"/>
            <a:ext cx="2072640" cy="1384995"/>
          </a:xfrm>
          <a:prstGeom prst="rect">
            <a:avLst/>
          </a:prstGeom>
          <a:noFill/>
        </p:spPr>
        <p:txBody>
          <a:bodyPr wrap="square" rtlCol="0">
            <a:spAutoFit/>
          </a:bodyPr>
          <a:lstStyle/>
          <a:p>
            <a:r>
              <a:rPr lang="en-CA" sz="2800" dirty="0" smtClean="0">
                <a:latin typeface="Arial" panose="020B0604020202020204" pitchFamily="34" charset="0"/>
                <a:cs typeface="Arial" panose="020B0604020202020204" pitchFamily="34" charset="0"/>
              </a:rPr>
              <a:t>Social-Universal Brain</a:t>
            </a:r>
            <a:endParaRPr lang="en-CA" sz="2800" dirty="0">
              <a:latin typeface="Arial" panose="020B0604020202020204" pitchFamily="34" charset="0"/>
              <a:cs typeface="Arial" panose="020B0604020202020204" pitchFamily="34" charset="0"/>
            </a:endParaRPr>
          </a:p>
        </p:txBody>
      </p:sp>
      <p:grpSp>
        <p:nvGrpSpPr>
          <p:cNvPr id="19" name="Group 18"/>
          <p:cNvGrpSpPr/>
          <p:nvPr/>
        </p:nvGrpSpPr>
        <p:grpSpPr>
          <a:xfrm>
            <a:off x="-5260" y="769832"/>
            <a:ext cx="6170986" cy="5415478"/>
            <a:chOff x="120349" y="821686"/>
            <a:chExt cx="6170986" cy="5415478"/>
          </a:xfrm>
        </p:grpSpPr>
        <p:sp>
          <p:nvSpPr>
            <p:cNvPr id="20" name="Freeform 19"/>
            <p:cNvSpPr/>
            <p:nvPr/>
          </p:nvSpPr>
          <p:spPr>
            <a:xfrm>
              <a:off x="2193773" y="821686"/>
              <a:ext cx="2585055" cy="1634228"/>
            </a:xfrm>
            <a:custGeom>
              <a:avLst/>
              <a:gdLst>
                <a:gd name="connsiteX0" fmla="*/ 0 w 2585055"/>
                <a:gd name="connsiteY0" fmla="*/ 817114 h 1634228"/>
                <a:gd name="connsiteX1" fmla="*/ 1292528 w 2585055"/>
                <a:gd name="connsiteY1" fmla="*/ 0 h 1634228"/>
                <a:gd name="connsiteX2" fmla="*/ 2585056 w 2585055"/>
                <a:gd name="connsiteY2" fmla="*/ 817114 h 1634228"/>
                <a:gd name="connsiteX3" fmla="*/ 1292528 w 2585055"/>
                <a:gd name="connsiteY3" fmla="*/ 1634228 h 1634228"/>
                <a:gd name="connsiteX4" fmla="*/ 0 w 2585055"/>
                <a:gd name="connsiteY4" fmla="*/ 817114 h 16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055" h="1634228">
                  <a:moveTo>
                    <a:pt x="0" y="817114"/>
                  </a:moveTo>
                  <a:cubicBezTo>
                    <a:pt x="0" y="365834"/>
                    <a:pt x="578684" y="0"/>
                    <a:pt x="1292528" y="0"/>
                  </a:cubicBezTo>
                  <a:cubicBezTo>
                    <a:pt x="2006372" y="0"/>
                    <a:pt x="2585056" y="365834"/>
                    <a:pt x="2585056" y="817114"/>
                  </a:cubicBezTo>
                  <a:cubicBezTo>
                    <a:pt x="2585056" y="1268394"/>
                    <a:pt x="2006372" y="1634228"/>
                    <a:pt x="1292528" y="1634228"/>
                  </a:cubicBezTo>
                  <a:cubicBezTo>
                    <a:pt x="578684" y="1634228"/>
                    <a:pt x="0" y="1268394"/>
                    <a:pt x="0" y="8171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133" tIns="274887" rIns="414133" bIns="274887" numCol="1" spcCol="1270" anchor="ctr" anchorCtr="0">
              <a:noAutofit/>
            </a:bodyPr>
            <a:lstStyle/>
            <a:p>
              <a:pPr lvl="0" algn="ctr" defTabSz="1244600">
                <a:lnSpc>
                  <a:spcPct val="90000"/>
                </a:lnSpc>
                <a:spcBef>
                  <a:spcPct val="0"/>
                </a:spcBef>
                <a:spcAft>
                  <a:spcPct val="35000"/>
                </a:spcAft>
              </a:pPr>
              <a:r>
                <a:rPr lang="en-CA" sz="2800" kern="1200" dirty="0" smtClean="0">
                  <a:latin typeface="Arial" panose="020B0604020202020204" pitchFamily="34" charset="0"/>
                  <a:cs typeface="Arial" panose="020B0604020202020204" pitchFamily="34" charset="0"/>
                </a:rPr>
                <a:t>Conscious </a:t>
              </a:r>
              <a:endParaRPr lang="en-CA" sz="2800" kern="1200" dirty="0">
                <a:latin typeface="Arial" panose="020B0604020202020204" pitchFamily="34" charset="0"/>
                <a:cs typeface="Arial" panose="020B0604020202020204" pitchFamily="34" charset="0"/>
              </a:endParaRPr>
            </a:p>
          </p:txBody>
        </p:sp>
        <p:sp>
          <p:nvSpPr>
            <p:cNvPr id="21" name="Freeform 20"/>
            <p:cNvSpPr/>
            <p:nvPr/>
          </p:nvSpPr>
          <p:spPr>
            <a:xfrm rot="2160000">
              <a:off x="4410064" y="2148035"/>
              <a:ext cx="313421" cy="551552"/>
            </a:xfrm>
            <a:custGeom>
              <a:avLst/>
              <a:gdLst>
                <a:gd name="connsiteX0" fmla="*/ 0 w 313421"/>
                <a:gd name="connsiteY0" fmla="*/ 110310 h 551552"/>
                <a:gd name="connsiteX1" fmla="*/ 156711 w 313421"/>
                <a:gd name="connsiteY1" fmla="*/ 110310 h 551552"/>
                <a:gd name="connsiteX2" fmla="*/ 156711 w 313421"/>
                <a:gd name="connsiteY2" fmla="*/ 0 h 551552"/>
                <a:gd name="connsiteX3" fmla="*/ 313421 w 313421"/>
                <a:gd name="connsiteY3" fmla="*/ 275776 h 551552"/>
                <a:gd name="connsiteX4" fmla="*/ 156711 w 313421"/>
                <a:gd name="connsiteY4" fmla="*/ 551552 h 551552"/>
                <a:gd name="connsiteX5" fmla="*/ 156711 w 313421"/>
                <a:gd name="connsiteY5" fmla="*/ 441242 h 551552"/>
                <a:gd name="connsiteX6" fmla="*/ 0 w 313421"/>
                <a:gd name="connsiteY6" fmla="*/ 441242 h 551552"/>
                <a:gd name="connsiteX7" fmla="*/ 0 w 313421"/>
                <a:gd name="connsiteY7" fmla="*/ 110310 h 5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421" h="551552">
                  <a:moveTo>
                    <a:pt x="0" y="110310"/>
                  </a:moveTo>
                  <a:lnTo>
                    <a:pt x="156711" y="110310"/>
                  </a:lnTo>
                  <a:lnTo>
                    <a:pt x="156711" y="0"/>
                  </a:lnTo>
                  <a:lnTo>
                    <a:pt x="313421" y="275776"/>
                  </a:lnTo>
                  <a:lnTo>
                    <a:pt x="156711" y="551552"/>
                  </a:lnTo>
                  <a:lnTo>
                    <a:pt x="156711" y="441242"/>
                  </a:lnTo>
                  <a:lnTo>
                    <a:pt x="0" y="441242"/>
                  </a:lnTo>
                  <a:lnTo>
                    <a:pt x="0" y="11031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10309" rIns="94026" bIns="110310" numCol="1" spcCol="1270" anchor="ctr" anchorCtr="0">
              <a:noAutofit/>
            </a:bodyPr>
            <a:lstStyle/>
            <a:p>
              <a:pPr lvl="0" algn="ctr" defTabSz="1022350">
                <a:lnSpc>
                  <a:spcPct val="90000"/>
                </a:lnSpc>
                <a:spcBef>
                  <a:spcPct val="0"/>
                </a:spcBef>
                <a:spcAft>
                  <a:spcPct val="35000"/>
                </a:spcAft>
              </a:pPr>
              <a:endParaRPr lang="en-CA" sz="2300" kern="1200"/>
            </a:p>
          </p:txBody>
        </p:sp>
        <p:sp>
          <p:nvSpPr>
            <p:cNvPr id="22" name="Freeform 21"/>
            <p:cNvSpPr/>
            <p:nvPr/>
          </p:nvSpPr>
          <p:spPr>
            <a:xfrm>
              <a:off x="4657107" y="2265995"/>
              <a:ext cx="1634228" cy="1634228"/>
            </a:xfrm>
            <a:custGeom>
              <a:avLst/>
              <a:gdLst>
                <a:gd name="connsiteX0" fmla="*/ 0 w 1634228"/>
                <a:gd name="connsiteY0" fmla="*/ 817114 h 1634228"/>
                <a:gd name="connsiteX1" fmla="*/ 817114 w 1634228"/>
                <a:gd name="connsiteY1" fmla="*/ 0 h 1634228"/>
                <a:gd name="connsiteX2" fmla="*/ 1634228 w 1634228"/>
                <a:gd name="connsiteY2" fmla="*/ 817114 h 1634228"/>
                <a:gd name="connsiteX3" fmla="*/ 817114 w 1634228"/>
                <a:gd name="connsiteY3" fmla="*/ 1634228 h 1634228"/>
                <a:gd name="connsiteX4" fmla="*/ 0 w 1634228"/>
                <a:gd name="connsiteY4" fmla="*/ 817114 h 16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228" h="1634228">
                  <a:moveTo>
                    <a:pt x="0" y="817114"/>
                  </a:moveTo>
                  <a:cubicBezTo>
                    <a:pt x="0" y="365834"/>
                    <a:pt x="365834" y="0"/>
                    <a:pt x="817114" y="0"/>
                  </a:cubicBezTo>
                  <a:cubicBezTo>
                    <a:pt x="1268394" y="0"/>
                    <a:pt x="1634228" y="365834"/>
                    <a:pt x="1634228" y="817114"/>
                  </a:cubicBezTo>
                  <a:cubicBezTo>
                    <a:pt x="1634228" y="1268394"/>
                    <a:pt x="1268394" y="1634228"/>
                    <a:pt x="817114" y="1634228"/>
                  </a:cubicBezTo>
                  <a:cubicBezTo>
                    <a:pt x="365834" y="1634228"/>
                    <a:pt x="0" y="1268394"/>
                    <a:pt x="0" y="817114"/>
                  </a:cubicBez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9807" tIns="269807" rIns="269807" bIns="269807" numCol="1" spcCol="1270" anchor="ctr" anchorCtr="0">
              <a:noAutofit/>
            </a:bodyPr>
            <a:lstStyle/>
            <a:p>
              <a:pPr lvl="0" algn="ctr" defTabSz="1066800">
                <a:lnSpc>
                  <a:spcPct val="90000"/>
                </a:lnSpc>
                <a:spcBef>
                  <a:spcPct val="0"/>
                </a:spcBef>
                <a:spcAft>
                  <a:spcPct val="35000"/>
                </a:spcAft>
              </a:pPr>
              <a:r>
                <a:rPr lang="en-CA" sz="2400" kern="1200" dirty="0" smtClean="0">
                  <a:latin typeface="Arial" panose="020B0604020202020204" pitchFamily="34" charset="0"/>
                  <a:cs typeface="Arial" panose="020B0604020202020204" pitchFamily="34" charset="0"/>
                </a:rPr>
                <a:t>Environment</a:t>
              </a:r>
              <a:endParaRPr lang="en-CA" sz="2400" kern="1200" dirty="0">
                <a:latin typeface="Arial" panose="020B0604020202020204" pitchFamily="34" charset="0"/>
                <a:cs typeface="Arial" panose="020B0604020202020204" pitchFamily="34" charset="0"/>
              </a:endParaRPr>
            </a:p>
          </p:txBody>
        </p:sp>
        <p:sp>
          <p:nvSpPr>
            <p:cNvPr id="23" name="Freeform 22"/>
            <p:cNvSpPr/>
            <p:nvPr/>
          </p:nvSpPr>
          <p:spPr>
            <a:xfrm rot="17280000">
              <a:off x="4887313" y="3956252"/>
              <a:ext cx="427203" cy="551553"/>
            </a:xfrm>
            <a:custGeom>
              <a:avLst/>
              <a:gdLst>
                <a:gd name="connsiteX0" fmla="*/ 0 w 427203"/>
                <a:gd name="connsiteY0" fmla="*/ 110310 h 551552"/>
                <a:gd name="connsiteX1" fmla="*/ 213602 w 427203"/>
                <a:gd name="connsiteY1" fmla="*/ 110310 h 551552"/>
                <a:gd name="connsiteX2" fmla="*/ 213602 w 427203"/>
                <a:gd name="connsiteY2" fmla="*/ 0 h 551552"/>
                <a:gd name="connsiteX3" fmla="*/ 427203 w 427203"/>
                <a:gd name="connsiteY3" fmla="*/ 275776 h 551552"/>
                <a:gd name="connsiteX4" fmla="*/ 213602 w 427203"/>
                <a:gd name="connsiteY4" fmla="*/ 551552 h 551552"/>
                <a:gd name="connsiteX5" fmla="*/ 213602 w 427203"/>
                <a:gd name="connsiteY5" fmla="*/ 441242 h 551552"/>
                <a:gd name="connsiteX6" fmla="*/ 0 w 427203"/>
                <a:gd name="connsiteY6" fmla="*/ 441242 h 551552"/>
                <a:gd name="connsiteX7" fmla="*/ 0 w 427203"/>
                <a:gd name="connsiteY7" fmla="*/ 110310 h 5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203" h="551552">
                  <a:moveTo>
                    <a:pt x="427203" y="441242"/>
                  </a:moveTo>
                  <a:lnTo>
                    <a:pt x="213601" y="441242"/>
                  </a:lnTo>
                  <a:lnTo>
                    <a:pt x="213601" y="551552"/>
                  </a:lnTo>
                  <a:lnTo>
                    <a:pt x="0" y="275776"/>
                  </a:lnTo>
                  <a:lnTo>
                    <a:pt x="213601" y="0"/>
                  </a:lnTo>
                  <a:lnTo>
                    <a:pt x="213601" y="110310"/>
                  </a:lnTo>
                  <a:lnTo>
                    <a:pt x="427203" y="110310"/>
                  </a:lnTo>
                  <a:lnTo>
                    <a:pt x="427203" y="44124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8159" tIns="110310" rIns="1" bIns="110310" numCol="1" spcCol="1270" anchor="ctr" anchorCtr="0">
              <a:noAutofit/>
            </a:bodyPr>
            <a:lstStyle/>
            <a:p>
              <a:pPr lvl="0" algn="ctr" defTabSz="1022350">
                <a:lnSpc>
                  <a:spcPct val="90000"/>
                </a:lnSpc>
                <a:spcBef>
                  <a:spcPct val="0"/>
                </a:spcBef>
                <a:spcAft>
                  <a:spcPct val="35000"/>
                </a:spcAft>
              </a:pPr>
              <a:endParaRPr lang="en-CA" sz="2300" kern="1200"/>
            </a:p>
          </p:txBody>
        </p:sp>
        <p:sp>
          <p:nvSpPr>
            <p:cNvPr id="24" name="Freeform 23"/>
            <p:cNvSpPr/>
            <p:nvPr/>
          </p:nvSpPr>
          <p:spPr>
            <a:xfrm>
              <a:off x="3641174" y="4602936"/>
              <a:ext cx="2147458" cy="1634228"/>
            </a:xfrm>
            <a:custGeom>
              <a:avLst/>
              <a:gdLst>
                <a:gd name="connsiteX0" fmla="*/ 0 w 2147458"/>
                <a:gd name="connsiteY0" fmla="*/ 817114 h 1634228"/>
                <a:gd name="connsiteX1" fmla="*/ 1073729 w 2147458"/>
                <a:gd name="connsiteY1" fmla="*/ 0 h 1634228"/>
                <a:gd name="connsiteX2" fmla="*/ 2147458 w 2147458"/>
                <a:gd name="connsiteY2" fmla="*/ 817114 h 1634228"/>
                <a:gd name="connsiteX3" fmla="*/ 1073729 w 2147458"/>
                <a:gd name="connsiteY3" fmla="*/ 1634228 h 1634228"/>
                <a:gd name="connsiteX4" fmla="*/ 0 w 2147458"/>
                <a:gd name="connsiteY4" fmla="*/ 817114 h 16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58" h="1634228">
                  <a:moveTo>
                    <a:pt x="0" y="817114"/>
                  </a:moveTo>
                  <a:cubicBezTo>
                    <a:pt x="0" y="365834"/>
                    <a:pt x="480725" y="0"/>
                    <a:pt x="1073729" y="0"/>
                  </a:cubicBezTo>
                  <a:cubicBezTo>
                    <a:pt x="1666733" y="0"/>
                    <a:pt x="2147458" y="365834"/>
                    <a:pt x="2147458" y="817114"/>
                  </a:cubicBezTo>
                  <a:cubicBezTo>
                    <a:pt x="2147458" y="1268394"/>
                    <a:pt x="1666733" y="1634228"/>
                    <a:pt x="1073729" y="1634228"/>
                  </a:cubicBezTo>
                  <a:cubicBezTo>
                    <a:pt x="480725" y="1634228"/>
                    <a:pt x="0" y="1268394"/>
                    <a:pt x="0" y="817114"/>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0048" tIns="274887" rIns="350048" bIns="274887" numCol="1" spcCol="1270" anchor="ctr" anchorCtr="0">
              <a:noAutofit/>
            </a:bodyPr>
            <a:lstStyle/>
            <a:p>
              <a:pPr lvl="0" algn="ctr" defTabSz="1244600">
                <a:lnSpc>
                  <a:spcPct val="90000"/>
                </a:lnSpc>
                <a:spcBef>
                  <a:spcPct val="0"/>
                </a:spcBef>
                <a:spcAft>
                  <a:spcPct val="35000"/>
                </a:spcAft>
              </a:pPr>
              <a:r>
                <a:rPr lang="en-CA" sz="2800" kern="1200" dirty="0" smtClean="0">
                  <a:latin typeface="Arial" panose="020B0604020202020204" pitchFamily="34" charset="0"/>
                  <a:cs typeface="Arial" panose="020B0604020202020204" pitchFamily="34" charset="0"/>
                </a:rPr>
                <a:t>Physical world</a:t>
              </a:r>
              <a:endParaRPr lang="en-CA" sz="2800" kern="1200" dirty="0">
                <a:latin typeface="Arial" panose="020B0604020202020204" pitchFamily="34" charset="0"/>
                <a:cs typeface="Arial" panose="020B0604020202020204" pitchFamily="34" charset="0"/>
              </a:endParaRPr>
            </a:p>
          </p:txBody>
        </p:sp>
        <p:sp>
          <p:nvSpPr>
            <p:cNvPr id="25" name="Freeform 24"/>
            <p:cNvSpPr/>
            <p:nvPr/>
          </p:nvSpPr>
          <p:spPr>
            <a:xfrm rot="21600000">
              <a:off x="3531327" y="5144274"/>
              <a:ext cx="77626" cy="551552"/>
            </a:xfrm>
            <a:custGeom>
              <a:avLst/>
              <a:gdLst>
                <a:gd name="connsiteX0" fmla="*/ 0 w 77625"/>
                <a:gd name="connsiteY0" fmla="*/ 110310 h 551552"/>
                <a:gd name="connsiteX1" fmla="*/ 38813 w 77625"/>
                <a:gd name="connsiteY1" fmla="*/ 110310 h 551552"/>
                <a:gd name="connsiteX2" fmla="*/ 38813 w 77625"/>
                <a:gd name="connsiteY2" fmla="*/ 0 h 551552"/>
                <a:gd name="connsiteX3" fmla="*/ 77625 w 77625"/>
                <a:gd name="connsiteY3" fmla="*/ 275776 h 551552"/>
                <a:gd name="connsiteX4" fmla="*/ 38813 w 77625"/>
                <a:gd name="connsiteY4" fmla="*/ 551552 h 551552"/>
                <a:gd name="connsiteX5" fmla="*/ 38813 w 77625"/>
                <a:gd name="connsiteY5" fmla="*/ 441242 h 551552"/>
                <a:gd name="connsiteX6" fmla="*/ 0 w 77625"/>
                <a:gd name="connsiteY6" fmla="*/ 441242 h 551552"/>
                <a:gd name="connsiteX7" fmla="*/ 0 w 77625"/>
                <a:gd name="connsiteY7" fmla="*/ 110310 h 5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25" h="551552">
                  <a:moveTo>
                    <a:pt x="77624" y="441242"/>
                  </a:moveTo>
                  <a:lnTo>
                    <a:pt x="38812" y="441242"/>
                  </a:lnTo>
                  <a:lnTo>
                    <a:pt x="38812" y="551552"/>
                  </a:lnTo>
                  <a:lnTo>
                    <a:pt x="1" y="275776"/>
                  </a:lnTo>
                  <a:lnTo>
                    <a:pt x="38812" y="0"/>
                  </a:lnTo>
                  <a:lnTo>
                    <a:pt x="38812" y="110310"/>
                  </a:lnTo>
                  <a:lnTo>
                    <a:pt x="77624" y="110310"/>
                  </a:lnTo>
                  <a:lnTo>
                    <a:pt x="77624" y="44124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23287" tIns="110310" rIns="1" bIns="110310" numCol="1" spcCol="1270" anchor="ctr" anchorCtr="0">
              <a:noAutofit/>
            </a:bodyPr>
            <a:lstStyle/>
            <a:p>
              <a:pPr lvl="0" algn="ctr" defTabSz="1022350">
                <a:lnSpc>
                  <a:spcPct val="90000"/>
                </a:lnSpc>
                <a:spcBef>
                  <a:spcPct val="0"/>
                </a:spcBef>
                <a:spcAft>
                  <a:spcPct val="35000"/>
                </a:spcAft>
              </a:pPr>
              <a:endParaRPr lang="en-CA" sz="2300" kern="1200"/>
            </a:p>
          </p:txBody>
        </p:sp>
        <p:sp>
          <p:nvSpPr>
            <p:cNvPr id="26" name="Freeform 25"/>
            <p:cNvSpPr/>
            <p:nvPr/>
          </p:nvSpPr>
          <p:spPr>
            <a:xfrm>
              <a:off x="1020685" y="4602936"/>
              <a:ext cx="2474025" cy="1634228"/>
            </a:xfrm>
            <a:custGeom>
              <a:avLst/>
              <a:gdLst>
                <a:gd name="connsiteX0" fmla="*/ 0 w 2474025"/>
                <a:gd name="connsiteY0" fmla="*/ 817114 h 1634228"/>
                <a:gd name="connsiteX1" fmla="*/ 1237013 w 2474025"/>
                <a:gd name="connsiteY1" fmla="*/ 0 h 1634228"/>
                <a:gd name="connsiteX2" fmla="*/ 2474026 w 2474025"/>
                <a:gd name="connsiteY2" fmla="*/ 817114 h 1634228"/>
                <a:gd name="connsiteX3" fmla="*/ 1237013 w 2474025"/>
                <a:gd name="connsiteY3" fmla="*/ 1634228 h 1634228"/>
                <a:gd name="connsiteX4" fmla="*/ 0 w 2474025"/>
                <a:gd name="connsiteY4" fmla="*/ 817114 h 16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025" h="1634228">
                  <a:moveTo>
                    <a:pt x="0" y="817114"/>
                  </a:moveTo>
                  <a:cubicBezTo>
                    <a:pt x="0" y="365834"/>
                    <a:pt x="553830" y="0"/>
                    <a:pt x="1237013" y="0"/>
                  </a:cubicBezTo>
                  <a:cubicBezTo>
                    <a:pt x="1920196" y="0"/>
                    <a:pt x="2474026" y="365834"/>
                    <a:pt x="2474026" y="817114"/>
                  </a:cubicBezTo>
                  <a:cubicBezTo>
                    <a:pt x="2474026" y="1268394"/>
                    <a:pt x="1920196" y="1634228"/>
                    <a:pt x="1237013" y="1634228"/>
                  </a:cubicBezTo>
                  <a:cubicBezTo>
                    <a:pt x="553830" y="1634228"/>
                    <a:pt x="0" y="1268394"/>
                    <a:pt x="0" y="817114"/>
                  </a:cubicBez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7873" tIns="274887" rIns="397873" bIns="274887" numCol="1" spcCol="1270" anchor="ctr" anchorCtr="0">
              <a:noAutofit/>
            </a:bodyPr>
            <a:lstStyle/>
            <a:p>
              <a:pPr lvl="0" algn="ctr" defTabSz="1244600">
                <a:lnSpc>
                  <a:spcPct val="90000"/>
                </a:lnSpc>
                <a:spcBef>
                  <a:spcPct val="0"/>
                </a:spcBef>
                <a:spcAft>
                  <a:spcPct val="35000"/>
                </a:spcAft>
              </a:pPr>
              <a:r>
                <a:rPr lang="en-CA" sz="2800" kern="1200" dirty="0" smtClean="0">
                  <a:latin typeface="Arial" panose="020B0604020202020204" pitchFamily="34" charset="0"/>
                  <a:cs typeface="Arial" panose="020B0604020202020204" pitchFamily="34" charset="0"/>
                </a:rPr>
                <a:t>Emotional world</a:t>
              </a:r>
              <a:endParaRPr lang="en-CA" sz="2800" kern="1200" dirty="0">
                <a:latin typeface="Arial" panose="020B0604020202020204" pitchFamily="34" charset="0"/>
                <a:cs typeface="Arial" panose="020B0604020202020204" pitchFamily="34" charset="0"/>
              </a:endParaRPr>
            </a:p>
          </p:txBody>
        </p:sp>
        <p:sp>
          <p:nvSpPr>
            <p:cNvPr id="27" name="Freeform 26"/>
            <p:cNvSpPr/>
            <p:nvPr/>
          </p:nvSpPr>
          <p:spPr>
            <a:xfrm rot="25920000">
              <a:off x="1677200" y="3988556"/>
              <a:ext cx="409966" cy="551553"/>
            </a:xfrm>
            <a:custGeom>
              <a:avLst/>
              <a:gdLst>
                <a:gd name="connsiteX0" fmla="*/ 0 w 409966"/>
                <a:gd name="connsiteY0" fmla="*/ 110310 h 551552"/>
                <a:gd name="connsiteX1" fmla="*/ 204983 w 409966"/>
                <a:gd name="connsiteY1" fmla="*/ 110310 h 551552"/>
                <a:gd name="connsiteX2" fmla="*/ 204983 w 409966"/>
                <a:gd name="connsiteY2" fmla="*/ 0 h 551552"/>
                <a:gd name="connsiteX3" fmla="*/ 409966 w 409966"/>
                <a:gd name="connsiteY3" fmla="*/ 275776 h 551552"/>
                <a:gd name="connsiteX4" fmla="*/ 204983 w 409966"/>
                <a:gd name="connsiteY4" fmla="*/ 551552 h 551552"/>
                <a:gd name="connsiteX5" fmla="*/ 204983 w 409966"/>
                <a:gd name="connsiteY5" fmla="*/ 441242 h 551552"/>
                <a:gd name="connsiteX6" fmla="*/ 0 w 409966"/>
                <a:gd name="connsiteY6" fmla="*/ 441242 h 551552"/>
                <a:gd name="connsiteX7" fmla="*/ 0 w 409966"/>
                <a:gd name="connsiteY7" fmla="*/ 110310 h 5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966" h="551552">
                  <a:moveTo>
                    <a:pt x="409966" y="441242"/>
                  </a:moveTo>
                  <a:lnTo>
                    <a:pt x="204983" y="441242"/>
                  </a:lnTo>
                  <a:lnTo>
                    <a:pt x="204983" y="551552"/>
                  </a:lnTo>
                  <a:lnTo>
                    <a:pt x="0" y="275776"/>
                  </a:lnTo>
                  <a:lnTo>
                    <a:pt x="204983" y="0"/>
                  </a:lnTo>
                  <a:lnTo>
                    <a:pt x="204983" y="110310"/>
                  </a:lnTo>
                  <a:lnTo>
                    <a:pt x="409966" y="110310"/>
                  </a:lnTo>
                  <a:lnTo>
                    <a:pt x="409966" y="44124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990" tIns="110310" rIns="-1" bIns="110310" numCol="1" spcCol="1270" anchor="ctr" anchorCtr="0">
              <a:noAutofit/>
            </a:bodyPr>
            <a:lstStyle/>
            <a:p>
              <a:pPr lvl="0" algn="ctr" defTabSz="1022350">
                <a:lnSpc>
                  <a:spcPct val="90000"/>
                </a:lnSpc>
                <a:spcBef>
                  <a:spcPct val="0"/>
                </a:spcBef>
                <a:spcAft>
                  <a:spcPct val="35000"/>
                </a:spcAft>
              </a:pPr>
              <a:endParaRPr lang="en-CA" sz="2300" kern="1200"/>
            </a:p>
          </p:txBody>
        </p:sp>
        <p:sp>
          <p:nvSpPr>
            <p:cNvPr id="28" name="Freeform 27"/>
            <p:cNvSpPr/>
            <p:nvPr/>
          </p:nvSpPr>
          <p:spPr>
            <a:xfrm>
              <a:off x="120349" y="2265995"/>
              <a:ext cx="2756061" cy="1634228"/>
            </a:xfrm>
            <a:custGeom>
              <a:avLst/>
              <a:gdLst>
                <a:gd name="connsiteX0" fmla="*/ 0 w 2756061"/>
                <a:gd name="connsiteY0" fmla="*/ 817114 h 1634228"/>
                <a:gd name="connsiteX1" fmla="*/ 1378031 w 2756061"/>
                <a:gd name="connsiteY1" fmla="*/ 0 h 1634228"/>
                <a:gd name="connsiteX2" fmla="*/ 2756062 w 2756061"/>
                <a:gd name="connsiteY2" fmla="*/ 817114 h 1634228"/>
                <a:gd name="connsiteX3" fmla="*/ 1378031 w 2756061"/>
                <a:gd name="connsiteY3" fmla="*/ 1634228 h 1634228"/>
                <a:gd name="connsiteX4" fmla="*/ 0 w 2756061"/>
                <a:gd name="connsiteY4" fmla="*/ 817114 h 16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061" h="1634228">
                  <a:moveTo>
                    <a:pt x="0" y="817114"/>
                  </a:moveTo>
                  <a:cubicBezTo>
                    <a:pt x="0" y="365834"/>
                    <a:pt x="616965" y="0"/>
                    <a:pt x="1378031" y="0"/>
                  </a:cubicBezTo>
                  <a:cubicBezTo>
                    <a:pt x="2139097" y="0"/>
                    <a:pt x="2756062" y="365834"/>
                    <a:pt x="2756062" y="817114"/>
                  </a:cubicBezTo>
                  <a:cubicBezTo>
                    <a:pt x="2756062" y="1268394"/>
                    <a:pt x="2139097" y="1634228"/>
                    <a:pt x="1378031" y="1634228"/>
                  </a:cubicBezTo>
                  <a:cubicBezTo>
                    <a:pt x="616965" y="1634228"/>
                    <a:pt x="0" y="1268394"/>
                    <a:pt x="0" y="817114"/>
                  </a:cubicBez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9176" tIns="274887" rIns="439176" bIns="274887" numCol="1" spcCol="1270" anchor="ctr" anchorCtr="0">
              <a:noAutofit/>
            </a:bodyPr>
            <a:lstStyle/>
            <a:p>
              <a:pPr lvl="0" algn="ctr" defTabSz="1244600">
                <a:lnSpc>
                  <a:spcPct val="90000"/>
                </a:lnSpc>
                <a:spcBef>
                  <a:spcPct val="0"/>
                </a:spcBef>
                <a:spcAft>
                  <a:spcPct val="35000"/>
                </a:spcAft>
              </a:pPr>
              <a:r>
                <a:rPr lang="en-CA" sz="2800" kern="1200" dirty="0" smtClean="0">
                  <a:latin typeface="Arial" panose="020B0604020202020204" pitchFamily="34" charset="0"/>
                  <a:cs typeface="Arial" panose="020B0604020202020204" pitchFamily="34" charset="0"/>
                </a:rPr>
                <a:t>Information World</a:t>
              </a:r>
              <a:endParaRPr lang="en-CA" sz="2800" kern="1200" dirty="0">
                <a:latin typeface="Arial" panose="020B0604020202020204" pitchFamily="34" charset="0"/>
                <a:cs typeface="Arial" panose="020B0604020202020204" pitchFamily="34" charset="0"/>
              </a:endParaRPr>
            </a:p>
          </p:txBody>
        </p:sp>
        <p:sp>
          <p:nvSpPr>
            <p:cNvPr id="29" name="Freeform 28"/>
            <p:cNvSpPr/>
            <p:nvPr/>
          </p:nvSpPr>
          <p:spPr>
            <a:xfrm rot="19440000">
              <a:off x="2411913" y="2079792"/>
              <a:ext cx="175681" cy="551552"/>
            </a:xfrm>
            <a:custGeom>
              <a:avLst/>
              <a:gdLst>
                <a:gd name="connsiteX0" fmla="*/ 0 w 175681"/>
                <a:gd name="connsiteY0" fmla="*/ 110310 h 551552"/>
                <a:gd name="connsiteX1" fmla="*/ 87841 w 175681"/>
                <a:gd name="connsiteY1" fmla="*/ 110310 h 551552"/>
                <a:gd name="connsiteX2" fmla="*/ 87841 w 175681"/>
                <a:gd name="connsiteY2" fmla="*/ 0 h 551552"/>
                <a:gd name="connsiteX3" fmla="*/ 175681 w 175681"/>
                <a:gd name="connsiteY3" fmla="*/ 275776 h 551552"/>
                <a:gd name="connsiteX4" fmla="*/ 87841 w 175681"/>
                <a:gd name="connsiteY4" fmla="*/ 551552 h 551552"/>
                <a:gd name="connsiteX5" fmla="*/ 87841 w 175681"/>
                <a:gd name="connsiteY5" fmla="*/ 441242 h 551552"/>
                <a:gd name="connsiteX6" fmla="*/ 0 w 175681"/>
                <a:gd name="connsiteY6" fmla="*/ 441242 h 551552"/>
                <a:gd name="connsiteX7" fmla="*/ 0 w 175681"/>
                <a:gd name="connsiteY7" fmla="*/ 110310 h 5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81" h="551552">
                  <a:moveTo>
                    <a:pt x="0" y="110310"/>
                  </a:moveTo>
                  <a:lnTo>
                    <a:pt x="87841" y="110310"/>
                  </a:lnTo>
                  <a:lnTo>
                    <a:pt x="87841" y="0"/>
                  </a:lnTo>
                  <a:lnTo>
                    <a:pt x="175681" y="275776"/>
                  </a:lnTo>
                  <a:lnTo>
                    <a:pt x="87841" y="551552"/>
                  </a:lnTo>
                  <a:lnTo>
                    <a:pt x="87841" y="441242"/>
                  </a:lnTo>
                  <a:lnTo>
                    <a:pt x="0" y="441242"/>
                  </a:lnTo>
                  <a:lnTo>
                    <a:pt x="0" y="11031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0310" rIns="52703" bIns="110309" numCol="1" spcCol="1270" anchor="ctr" anchorCtr="0">
              <a:noAutofit/>
            </a:bodyPr>
            <a:lstStyle/>
            <a:p>
              <a:pPr lvl="0" algn="ctr" defTabSz="1022350">
                <a:lnSpc>
                  <a:spcPct val="90000"/>
                </a:lnSpc>
                <a:spcBef>
                  <a:spcPct val="0"/>
                </a:spcBef>
                <a:spcAft>
                  <a:spcPct val="35000"/>
                </a:spcAft>
              </a:pPr>
              <a:endParaRPr lang="en-CA" sz="2300" kern="1200"/>
            </a:p>
          </p:txBody>
        </p:sp>
      </p:grpSp>
    </p:spTree>
    <p:extLst>
      <p:ext uri="{BB962C8B-B14F-4D97-AF65-F5344CB8AC3E}">
        <p14:creationId xmlns:p14="http://schemas.microsoft.com/office/powerpoint/2010/main" val="3213711108"/>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1202" y="851103"/>
            <a:ext cx="6330974" cy="5432007"/>
          </a:xfrm>
          <a:prstGeom prst="rect">
            <a:avLst/>
          </a:prstGeom>
        </p:spPr>
      </p:pic>
      <p:sp>
        <p:nvSpPr>
          <p:cNvPr id="3" name="TextBox 2"/>
          <p:cNvSpPr txBox="1"/>
          <p:nvPr/>
        </p:nvSpPr>
        <p:spPr>
          <a:xfrm>
            <a:off x="968829" y="1578429"/>
            <a:ext cx="4245428" cy="1200329"/>
          </a:xfrm>
          <a:prstGeom prst="rect">
            <a:avLst/>
          </a:prstGeom>
          <a:noFill/>
        </p:spPr>
        <p:txBody>
          <a:bodyPr wrap="square" rtlCol="0">
            <a:spAutoFit/>
          </a:bodyPr>
          <a:lstStyle/>
          <a:p>
            <a:r>
              <a:rPr lang="en-CA" sz="2400" dirty="0" smtClean="0"/>
              <a:t>Newer brain structures are </a:t>
            </a:r>
            <a:r>
              <a:rPr lang="en-CA" sz="2400" dirty="0" err="1" smtClean="0"/>
              <a:t>heteromodal</a:t>
            </a:r>
            <a:r>
              <a:rPr lang="en-CA" sz="2400" dirty="0" smtClean="0"/>
              <a:t> and cooperative: toward one common goal</a:t>
            </a:r>
            <a:endParaRPr lang="en-CA" sz="2400" dirty="0"/>
          </a:p>
        </p:txBody>
      </p:sp>
      <p:sp>
        <p:nvSpPr>
          <p:cNvPr id="4" name="TextBox 3"/>
          <p:cNvSpPr txBox="1"/>
          <p:nvPr/>
        </p:nvSpPr>
        <p:spPr>
          <a:xfrm>
            <a:off x="5227643" y="2338716"/>
            <a:ext cx="1589314" cy="369332"/>
          </a:xfrm>
          <a:prstGeom prst="rect">
            <a:avLst/>
          </a:prstGeom>
          <a:noFill/>
        </p:spPr>
        <p:txBody>
          <a:bodyPr wrap="square" rtlCol="0">
            <a:spAutoFit/>
          </a:bodyPr>
          <a:lstStyle/>
          <a:p>
            <a:r>
              <a:rPr lang="en-CA" dirty="0" smtClean="0"/>
              <a:t>Human brain</a:t>
            </a:r>
            <a:endParaRPr lang="en-CA" dirty="0"/>
          </a:p>
        </p:txBody>
      </p:sp>
      <p:sp>
        <p:nvSpPr>
          <p:cNvPr id="5" name="TextBox 4"/>
          <p:cNvSpPr txBox="1"/>
          <p:nvPr/>
        </p:nvSpPr>
        <p:spPr>
          <a:xfrm>
            <a:off x="5214257" y="3145971"/>
            <a:ext cx="1970314" cy="830997"/>
          </a:xfrm>
          <a:prstGeom prst="rect">
            <a:avLst/>
          </a:prstGeom>
          <a:noFill/>
        </p:spPr>
        <p:txBody>
          <a:bodyPr wrap="square" rtlCol="0">
            <a:spAutoFit/>
          </a:bodyPr>
          <a:lstStyle/>
          <a:p>
            <a:r>
              <a:rPr lang="en-CA" sz="2400" b="1" dirty="0" smtClean="0">
                <a:solidFill>
                  <a:schemeClr val="accent6">
                    <a:lumMod val="50000"/>
                  </a:schemeClr>
                </a:solidFill>
              </a:rPr>
              <a:t>Symbolic head, Identity</a:t>
            </a:r>
            <a:endParaRPr lang="en-CA" sz="2400" b="1" dirty="0">
              <a:solidFill>
                <a:schemeClr val="accent6">
                  <a:lumMod val="50000"/>
                </a:schemeClr>
              </a:solidFill>
            </a:endParaRPr>
          </a:p>
        </p:txBody>
      </p:sp>
      <p:sp>
        <p:nvSpPr>
          <p:cNvPr id="6" name="TextBox 5"/>
          <p:cNvSpPr txBox="1"/>
          <p:nvPr/>
        </p:nvSpPr>
        <p:spPr>
          <a:xfrm>
            <a:off x="7184571" y="1088571"/>
            <a:ext cx="1534886" cy="369332"/>
          </a:xfrm>
          <a:prstGeom prst="rect">
            <a:avLst/>
          </a:prstGeom>
          <a:noFill/>
        </p:spPr>
        <p:txBody>
          <a:bodyPr wrap="square" rtlCol="0">
            <a:spAutoFit/>
          </a:bodyPr>
          <a:lstStyle/>
          <a:p>
            <a:r>
              <a:rPr lang="en-CA" dirty="0" smtClean="0"/>
              <a:t>Analytic Brain</a:t>
            </a:r>
            <a:endParaRPr lang="en-CA" dirty="0"/>
          </a:p>
        </p:txBody>
      </p:sp>
      <p:sp>
        <p:nvSpPr>
          <p:cNvPr id="7" name="TextBox 6"/>
          <p:cNvSpPr txBox="1"/>
          <p:nvPr/>
        </p:nvSpPr>
        <p:spPr>
          <a:xfrm>
            <a:off x="7064829" y="1730829"/>
            <a:ext cx="2100942" cy="1200329"/>
          </a:xfrm>
          <a:prstGeom prst="rect">
            <a:avLst/>
          </a:prstGeom>
          <a:noFill/>
        </p:spPr>
        <p:txBody>
          <a:bodyPr wrap="square" rtlCol="0">
            <a:spAutoFit/>
          </a:bodyPr>
          <a:lstStyle/>
          <a:p>
            <a:r>
              <a:rPr lang="en-CA" sz="2400" b="1" dirty="0" smtClean="0">
                <a:solidFill>
                  <a:schemeClr val="accent6">
                    <a:lumMod val="50000"/>
                  </a:schemeClr>
                </a:solidFill>
              </a:rPr>
              <a:t>Prime Minister</a:t>
            </a:r>
          </a:p>
          <a:p>
            <a:r>
              <a:rPr lang="en-CA" sz="2400" b="1" dirty="0" smtClean="0">
                <a:solidFill>
                  <a:schemeClr val="accent6">
                    <a:lumMod val="50000"/>
                  </a:schemeClr>
                </a:solidFill>
              </a:rPr>
              <a:t>Physical regulator</a:t>
            </a:r>
            <a:endParaRPr lang="en-CA" sz="2400" b="1" dirty="0">
              <a:solidFill>
                <a:schemeClr val="accent6">
                  <a:lumMod val="50000"/>
                </a:schemeClr>
              </a:solidFill>
            </a:endParaRPr>
          </a:p>
        </p:txBody>
      </p:sp>
      <p:sp>
        <p:nvSpPr>
          <p:cNvPr id="8" name="TextBox 7"/>
          <p:cNvSpPr txBox="1"/>
          <p:nvPr/>
        </p:nvSpPr>
        <p:spPr>
          <a:xfrm>
            <a:off x="5867400" y="5007429"/>
            <a:ext cx="1992086" cy="369332"/>
          </a:xfrm>
          <a:prstGeom prst="rect">
            <a:avLst/>
          </a:prstGeom>
          <a:noFill/>
        </p:spPr>
        <p:txBody>
          <a:bodyPr wrap="square" rtlCol="0">
            <a:spAutoFit/>
          </a:bodyPr>
          <a:lstStyle/>
          <a:p>
            <a:r>
              <a:rPr lang="en-CA" dirty="0" smtClean="0"/>
              <a:t>Mammalian Brain</a:t>
            </a:r>
            <a:endParaRPr lang="en-CA" dirty="0"/>
          </a:p>
        </p:txBody>
      </p:sp>
      <p:sp>
        <p:nvSpPr>
          <p:cNvPr id="9" name="TextBox 8"/>
          <p:cNvSpPr txBox="1"/>
          <p:nvPr/>
        </p:nvSpPr>
        <p:spPr>
          <a:xfrm>
            <a:off x="6022300" y="5690213"/>
            <a:ext cx="1785257" cy="461665"/>
          </a:xfrm>
          <a:prstGeom prst="rect">
            <a:avLst/>
          </a:prstGeom>
          <a:noFill/>
        </p:spPr>
        <p:txBody>
          <a:bodyPr wrap="square" rtlCol="0">
            <a:spAutoFit/>
          </a:bodyPr>
          <a:lstStyle/>
          <a:p>
            <a:r>
              <a:rPr lang="en-CA" sz="2400" b="1" dirty="0" smtClean="0">
                <a:solidFill>
                  <a:schemeClr val="accent6">
                    <a:lumMod val="50000"/>
                  </a:schemeClr>
                </a:solidFill>
              </a:rPr>
              <a:t>Senate</a:t>
            </a:r>
            <a:endParaRPr lang="en-CA" sz="2400" b="1" dirty="0">
              <a:solidFill>
                <a:schemeClr val="accent6">
                  <a:lumMod val="50000"/>
                </a:schemeClr>
              </a:solidFill>
            </a:endParaRPr>
          </a:p>
        </p:txBody>
      </p:sp>
      <p:sp>
        <p:nvSpPr>
          <p:cNvPr id="10" name="TextBox 9"/>
          <p:cNvSpPr txBox="1"/>
          <p:nvPr/>
        </p:nvSpPr>
        <p:spPr>
          <a:xfrm>
            <a:off x="8447314" y="5007429"/>
            <a:ext cx="1676400" cy="369332"/>
          </a:xfrm>
          <a:prstGeom prst="rect">
            <a:avLst/>
          </a:prstGeom>
          <a:noFill/>
        </p:spPr>
        <p:txBody>
          <a:bodyPr wrap="square" rtlCol="0">
            <a:spAutoFit/>
          </a:bodyPr>
          <a:lstStyle/>
          <a:p>
            <a:r>
              <a:rPr lang="en-CA" dirty="0" smtClean="0"/>
              <a:t>Reptilian Brain</a:t>
            </a:r>
            <a:endParaRPr lang="en-CA" dirty="0"/>
          </a:p>
        </p:txBody>
      </p:sp>
      <p:sp>
        <p:nvSpPr>
          <p:cNvPr id="11" name="TextBox 10"/>
          <p:cNvSpPr txBox="1"/>
          <p:nvPr/>
        </p:nvSpPr>
        <p:spPr>
          <a:xfrm>
            <a:off x="8349343" y="5551714"/>
            <a:ext cx="1774371" cy="830997"/>
          </a:xfrm>
          <a:prstGeom prst="rect">
            <a:avLst/>
          </a:prstGeom>
          <a:noFill/>
        </p:spPr>
        <p:txBody>
          <a:bodyPr wrap="square" rtlCol="0">
            <a:spAutoFit/>
          </a:bodyPr>
          <a:lstStyle/>
          <a:p>
            <a:r>
              <a:rPr lang="en-CA" sz="2400" b="1" dirty="0" smtClean="0">
                <a:solidFill>
                  <a:schemeClr val="accent6">
                    <a:lumMod val="50000"/>
                  </a:schemeClr>
                </a:solidFill>
              </a:rPr>
              <a:t>House of Commons</a:t>
            </a:r>
            <a:endParaRPr lang="en-CA" sz="2400" b="1" dirty="0">
              <a:solidFill>
                <a:schemeClr val="accent6">
                  <a:lumMod val="50000"/>
                </a:schemeClr>
              </a:solidFill>
            </a:endParaRPr>
          </a:p>
        </p:txBody>
      </p:sp>
      <p:sp>
        <p:nvSpPr>
          <p:cNvPr id="12" name="TextBox 11"/>
          <p:cNvSpPr txBox="1"/>
          <p:nvPr/>
        </p:nvSpPr>
        <p:spPr>
          <a:xfrm>
            <a:off x="9165771" y="2708048"/>
            <a:ext cx="1936405" cy="646331"/>
          </a:xfrm>
          <a:prstGeom prst="rect">
            <a:avLst/>
          </a:prstGeom>
          <a:noFill/>
        </p:spPr>
        <p:txBody>
          <a:bodyPr wrap="square" rtlCol="0">
            <a:spAutoFit/>
          </a:bodyPr>
          <a:lstStyle/>
          <a:p>
            <a:r>
              <a:rPr lang="en-CA" dirty="0" smtClean="0"/>
              <a:t>Social/Universal Brain</a:t>
            </a:r>
            <a:endParaRPr lang="en-CA" dirty="0"/>
          </a:p>
        </p:txBody>
      </p:sp>
      <p:sp>
        <p:nvSpPr>
          <p:cNvPr id="13" name="TextBox 12"/>
          <p:cNvSpPr txBox="1"/>
          <p:nvPr/>
        </p:nvSpPr>
        <p:spPr>
          <a:xfrm>
            <a:off x="9165771" y="3439886"/>
            <a:ext cx="1936405" cy="830997"/>
          </a:xfrm>
          <a:prstGeom prst="rect">
            <a:avLst/>
          </a:prstGeom>
          <a:noFill/>
        </p:spPr>
        <p:txBody>
          <a:bodyPr wrap="square" rtlCol="0">
            <a:spAutoFit/>
          </a:bodyPr>
          <a:lstStyle/>
          <a:p>
            <a:r>
              <a:rPr lang="en-CA" sz="2400" b="1" dirty="0" smtClean="0">
                <a:solidFill>
                  <a:schemeClr val="accent6">
                    <a:lumMod val="50000"/>
                  </a:schemeClr>
                </a:solidFill>
              </a:rPr>
              <a:t>Governor General</a:t>
            </a:r>
            <a:endParaRPr lang="en-CA" sz="2400" b="1" dirty="0">
              <a:solidFill>
                <a:schemeClr val="accent6">
                  <a:lumMod val="50000"/>
                </a:schemeClr>
              </a:solidFill>
            </a:endParaRPr>
          </a:p>
        </p:txBody>
      </p:sp>
      <p:sp>
        <p:nvSpPr>
          <p:cNvPr id="14" name="TextBox 13"/>
          <p:cNvSpPr txBox="1"/>
          <p:nvPr/>
        </p:nvSpPr>
        <p:spPr>
          <a:xfrm>
            <a:off x="1077686" y="3855384"/>
            <a:ext cx="3483428" cy="2308324"/>
          </a:xfrm>
          <a:prstGeom prst="rect">
            <a:avLst/>
          </a:prstGeom>
          <a:noFill/>
        </p:spPr>
        <p:txBody>
          <a:bodyPr wrap="square" rtlCol="0">
            <a:spAutoFit/>
          </a:bodyPr>
          <a:lstStyle/>
          <a:p>
            <a:r>
              <a:rPr lang="en-CA" dirty="0" smtClean="0"/>
              <a:t>There are many checks and balances , regulation and inhibition as well as generation in this auto-regulated, general system .  It is a fractal aspect of the Implicate Order, this model on which Nature unfolds. It can anticipate human evolution.</a:t>
            </a:r>
            <a:endParaRPr lang="en-CA" dirty="0"/>
          </a:p>
        </p:txBody>
      </p:sp>
      <p:cxnSp>
        <p:nvCxnSpPr>
          <p:cNvPr id="16" name="Straight Arrow Connector 15"/>
          <p:cNvCxnSpPr/>
          <p:nvPr/>
        </p:nvCxnSpPr>
        <p:spPr>
          <a:xfrm>
            <a:off x="6816957" y="3145971"/>
            <a:ext cx="2207300" cy="1306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456714" y="3439886"/>
            <a:ext cx="1567543" cy="127362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293429" y="2488364"/>
            <a:ext cx="658585" cy="222515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952014" y="2623457"/>
            <a:ext cx="767443" cy="218802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816957" y="3276600"/>
            <a:ext cx="1804529" cy="1436914"/>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94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alpha val="46000"/>
          </a:srgbClr>
        </a:solidFill>
        <a:effectLst/>
      </p:bgPr>
    </p:bg>
    <p:spTree>
      <p:nvGrpSpPr>
        <p:cNvPr id="1" name=""/>
        <p:cNvGrpSpPr/>
        <p:nvPr/>
      </p:nvGrpSpPr>
      <p:grpSpPr>
        <a:xfrm>
          <a:off x="0" y="0"/>
          <a:ext cx="0" cy="0"/>
          <a:chOff x="0" y="0"/>
          <a:chExt cx="0" cy="0"/>
        </a:xfrm>
      </p:grpSpPr>
      <p:sp>
        <p:nvSpPr>
          <p:cNvPr id="15" name="TextBox 14"/>
          <p:cNvSpPr txBox="1"/>
          <p:nvPr/>
        </p:nvSpPr>
        <p:spPr>
          <a:xfrm>
            <a:off x="4672258" y="450445"/>
            <a:ext cx="6106232"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how nature governs</a:t>
            </a:r>
            <a:endParaRPr lang="en-CA" sz="3200" dirty="0">
              <a:latin typeface="Arial" panose="020B0604020202020204" pitchFamily="34" charset="0"/>
              <a:cs typeface="Arial" panose="020B0604020202020204" pitchFamily="34" charset="0"/>
            </a:endParaRPr>
          </a:p>
        </p:txBody>
      </p:sp>
      <p:graphicFrame>
        <p:nvGraphicFramePr>
          <p:cNvPr id="18" name="Diagram 17"/>
          <p:cNvGraphicFramePr/>
          <p:nvPr>
            <p:extLst>
              <p:ext uri="{D42A27DB-BD31-4B8C-83A1-F6EECF244321}">
                <p14:modId xmlns:p14="http://schemas.microsoft.com/office/powerpoint/2010/main" val="571720095"/>
              </p:ext>
            </p:extLst>
          </p:nvPr>
        </p:nvGraphicFramePr>
        <p:xfrm>
          <a:off x="2032000" y="1198179"/>
          <a:ext cx="8128000" cy="5360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0" name="Straight Connector 19"/>
          <p:cNvCxnSpPr/>
          <p:nvPr/>
        </p:nvCxnSpPr>
        <p:spPr>
          <a:xfrm>
            <a:off x="2734989" y="5644055"/>
            <a:ext cx="6850445" cy="630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20490" y="5927834"/>
            <a:ext cx="4293344"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People Electorate</a:t>
            </a:r>
            <a:endParaRPr lang="en-CA" sz="3200" dirty="0">
              <a:latin typeface="Arial" panose="020B0604020202020204" pitchFamily="34" charset="0"/>
              <a:cs typeface="Arial" panose="020B0604020202020204" pitchFamily="34" charset="0"/>
            </a:endParaRPr>
          </a:p>
        </p:txBody>
      </p:sp>
      <p:sp>
        <p:nvSpPr>
          <p:cNvPr id="24" name="TextBox 23"/>
          <p:cNvSpPr txBox="1"/>
          <p:nvPr/>
        </p:nvSpPr>
        <p:spPr>
          <a:xfrm>
            <a:off x="3920490" y="5044966"/>
            <a:ext cx="4039924"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Elected Members</a:t>
            </a:r>
            <a:endParaRPr lang="en-CA" sz="3200" dirty="0">
              <a:latin typeface="Arial" panose="020B0604020202020204" pitchFamily="34" charset="0"/>
              <a:cs typeface="Arial" panose="020B0604020202020204" pitchFamily="34" charset="0"/>
            </a:endParaRPr>
          </a:p>
        </p:txBody>
      </p:sp>
      <p:cxnSp>
        <p:nvCxnSpPr>
          <p:cNvPr id="26" name="Straight Arrow Connector 25"/>
          <p:cNvCxnSpPr/>
          <p:nvPr/>
        </p:nvCxnSpPr>
        <p:spPr>
          <a:xfrm flipV="1">
            <a:off x="851338" y="2096814"/>
            <a:ext cx="47296" cy="3240539"/>
          </a:xfrm>
          <a:prstGeom prst="straightConnector1">
            <a:avLst/>
          </a:prstGeom>
          <a:ln w="114300">
            <a:solidFill>
              <a:srgbClr val="FF0000">
                <a:alpha val="98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160000" y="1907628"/>
            <a:ext cx="0" cy="3137338"/>
          </a:xfrm>
          <a:prstGeom prst="straightConnector1">
            <a:avLst/>
          </a:prstGeom>
          <a:ln w="117475">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738648" y="1277007"/>
            <a:ext cx="709449" cy="63062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5142338" y="2114345"/>
            <a:ext cx="798114" cy="714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6160211" y="2114345"/>
            <a:ext cx="792382" cy="714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4" name="Straight Connector 33"/>
          <p:cNvCxnSpPr/>
          <p:nvPr/>
        </p:nvCxnSpPr>
        <p:spPr>
          <a:xfrm>
            <a:off x="6093372" y="1907628"/>
            <a:ext cx="0" cy="291662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23310" y="2914400"/>
            <a:ext cx="1732430" cy="2715341"/>
          </a:xfrm>
          <a:prstGeom prst="line">
            <a:avLst/>
          </a:prstGeom>
          <a:ln w="9842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013435" y="2746158"/>
            <a:ext cx="939093" cy="2897897"/>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99682" y="2692482"/>
            <a:ext cx="883634" cy="2951573"/>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744821" y="2797215"/>
            <a:ext cx="1565359" cy="2878371"/>
          </a:xfrm>
          <a:prstGeom prst="line">
            <a:avLst/>
          </a:prstGeom>
          <a:ln w="104775"/>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45945" y="1907628"/>
            <a:ext cx="3482800" cy="523220"/>
          </a:xfrm>
          <a:prstGeom prst="rect">
            <a:avLst/>
          </a:prstGeom>
          <a:noFill/>
        </p:spPr>
        <p:txBody>
          <a:bodyPr wrap="square" rtlCol="0">
            <a:spAutoFit/>
          </a:bodyPr>
          <a:lstStyle/>
          <a:p>
            <a:r>
              <a:rPr lang="en-CA" sz="2800" dirty="0" smtClean="0">
                <a:latin typeface="Arial" panose="020B0604020202020204" pitchFamily="34" charset="0"/>
                <a:cs typeface="Arial" panose="020B0604020202020204" pitchFamily="34" charset="0"/>
              </a:rPr>
              <a:t>L.H. Prime Minister</a:t>
            </a:r>
            <a:endParaRPr lang="en-CA" sz="2800" dirty="0">
              <a:latin typeface="Arial" panose="020B0604020202020204" pitchFamily="34" charset="0"/>
              <a:cs typeface="Arial" panose="020B0604020202020204" pitchFamily="34" charset="0"/>
            </a:endParaRPr>
          </a:p>
        </p:txBody>
      </p:sp>
      <p:cxnSp>
        <p:nvCxnSpPr>
          <p:cNvPr id="47" name="Straight Arrow Connector 46"/>
          <p:cNvCxnSpPr/>
          <p:nvPr/>
        </p:nvCxnSpPr>
        <p:spPr>
          <a:xfrm flipV="1">
            <a:off x="3623310" y="2569779"/>
            <a:ext cx="1705435" cy="259406"/>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952593" y="1907628"/>
            <a:ext cx="3207407" cy="523220"/>
          </a:xfrm>
          <a:prstGeom prst="rect">
            <a:avLst/>
          </a:prstGeom>
          <a:noFill/>
        </p:spPr>
        <p:txBody>
          <a:bodyPr wrap="square" rtlCol="0">
            <a:spAutoFit/>
          </a:bodyPr>
          <a:lstStyle/>
          <a:p>
            <a:r>
              <a:rPr lang="en-CA" sz="2800" dirty="0" smtClean="0">
                <a:latin typeface="Arial" panose="020B0604020202020204" pitchFamily="34" charset="0"/>
                <a:cs typeface="Arial" panose="020B0604020202020204" pitchFamily="34" charset="0"/>
              </a:rPr>
              <a:t>R.H. Governor</a:t>
            </a:r>
            <a:endParaRPr lang="en-CA" sz="2800" dirty="0">
              <a:latin typeface="Arial" panose="020B0604020202020204" pitchFamily="34" charset="0"/>
              <a:cs typeface="Arial" panose="020B0604020202020204" pitchFamily="34" charset="0"/>
            </a:endParaRPr>
          </a:p>
        </p:txBody>
      </p:sp>
      <p:cxnSp>
        <p:nvCxnSpPr>
          <p:cNvPr id="50" name="Straight Arrow Connector 49"/>
          <p:cNvCxnSpPr/>
          <p:nvPr/>
        </p:nvCxnSpPr>
        <p:spPr>
          <a:xfrm flipH="1" flipV="1">
            <a:off x="6747641" y="2430848"/>
            <a:ext cx="1466193" cy="24929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79879" y="4193627"/>
            <a:ext cx="381455" cy="584775"/>
          </a:xfrm>
          <a:prstGeom prst="rect">
            <a:avLst/>
          </a:prstGeom>
          <a:noFill/>
        </p:spPr>
        <p:txBody>
          <a:bodyPr wrap="square" rtlCol="0">
            <a:spAutoFit/>
          </a:bodyPr>
          <a:lstStyle/>
          <a:p>
            <a:r>
              <a:rPr lang="en-CA" sz="3200" dirty="0">
                <a:latin typeface="Arial" panose="020B0604020202020204" pitchFamily="34" charset="0"/>
                <a:cs typeface="Arial" panose="020B0604020202020204" pitchFamily="34" charset="0"/>
              </a:rPr>
              <a:t>2</a:t>
            </a:r>
          </a:p>
        </p:txBody>
      </p:sp>
      <p:sp>
        <p:nvSpPr>
          <p:cNvPr id="52" name="TextBox 51"/>
          <p:cNvSpPr txBox="1"/>
          <p:nvPr/>
        </p:nvSpPr>
        <p:spPr>
          <a:xfrm>
            <a:off x="4672258" y="4234284"/>
            <a:ext cx="470080" cy="584775"/>
          </a:xfrm>
          <a:prstGeom prst="rect">
            <a:avLst/>
          </a:prstGeom>
          <a:noFill/>
        </p:spPr>
        <p:txBody>
          <a:bodyPr wrap="square" rtlCol="0">
            <a:spAutoFit/>
          </a:bodyPr>
          <a:lstStyle/>
          <a:p>
            <a:r>
              <a:rPr lang="en-CA" sz="3200" dirty="0">
                <a:latin typeface="Arial" panose="020B0604020202020204" pitchFamily="34" charset="0"/>
                <a:cs typeface="Arial" panose="020B0604020202020204" pitchFamily="34" charset="0"/>
              </a:rPr>
              <a:t>3</a:t>
            </a:r>
          </a:p>
        </p:txBody>
      </p:sp>
      <p:sp>
        <p:nvSpPr>
          <p:cNvPr id="53" name="TextBox 52"/>
          <p:cNvSpPr txBox="1"/>
          <p:nvPr/>
        </p:nvSpPr>
        <p:spPr>
          <a:xfrm>
            <a:off x="5781872" y="4193628"/>
            <a:ext cx="536817"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5</a:t>
            </a:r>
            <a:endParaRPr lang="en-CA" sz="3200" dirty="0">
              <a:latin typeface="Arial" panose="020B0604020202020204" pitchFamily="34" charset="0"/>
              <a:cs typeface="Arial" panose="020B0604020202020204" pitchFamily="34" charset="0"/>
            </a:endParaRPr>
          </a:p>
        </p:txBody>
      </p:sp>
      <p:sp>
        <p:nvSpPr>
          <p:cNvPr id="54" name="TextBox 53"/>
          <p:cNvSpPr txBox="1"/>
          <p:nvPr/>
        </p:nvSpPr>
        <p:spPr>
          <a:xfrm>
            <a:off x="6961001" y="4193628"/>
            <a:ext cx="485102"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4</a:t>
            </a:r>
            <a:endParaRPr lang="en-CA" sz="3200" dirty="0">
              <a:latin typeface="Arial" panose="020B0604020202020204" pitchFamily="34" charset="0"/>
              <a:cs typeface="Arial" panose="020B0604020202020204" pitchFamily="34" charset="0"/>
            </a:endParaRPr>
          </a:p>
        </p:txBody>
      </p:sp>
      <p:sp>
        <p:nvSpPr>
          <p:cNvPr id="55" name="TextBox 54"/>
          <p:cNvSpPr txBox="1"/>
          <p:nvPr/>
        </p:nvSpPr>
        <p:spPr>
          <a:xfrm>
            <a:off x="7718553" y="4193628"/>
            <a:ext cx="495281" cy="584775"/>
          </a:xfrm>
          <a:prstGeom prst="rect">
            <a:avLst/>
          </a:prstGeom>
          <a:noFill/>
        </p:spPr>
        <p:txBody>
          <a:bodyPr wrap="square" rtlCol="0">
            <a:spAutoFit/>
          </a:bodyPr>
          <a:lstStyle/>
          <a:p>
            <a:r>
              <a:rPr lang="en-CA" sz="3200" dirty="0">
                <a:latin typeface="Arial" panose="020B0604020202020204" pitchFamily="34" charset="0"/>
                <a:cs typeface="Arial" panose="020B0604020202020204" pitchFamily="34" charset="0"/>
              </a:rPr>
              <a:t>1</a:t>
            </a:r>
          </a:p>
        </p:txBody>
      </p:sp>
      <p:cxnSp>
        <p:nvCxnSpPr>
          <p:cNvPr id="61" name="Straight Arrow Connector 60"/>
          <p:cNvCxnSpPr>
            <a:stCxn id="31" idx="6"/>
          </p:cNvCxnSpPr>
          <p:nvPr/>
        </p:nvCxnSpPr>
        <p:spPr>
          <a:xfrm flipV="1">
            <a:off x="5940452" y="2430848"/>
            <a:ext cx="330283" cy="40917"/>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738648" y="2430848"/>
            <a:ext cx="7063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440745" y="1592317"/>
            <a:ext cx="652627" cy="838531"/>
          </a:xfrm>
          <a:prstGeom prst="straightConnector1">
            <a:avLst/>
          </a:prstGeom>
          <a:ln w="666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270735" y="1592317"/>
            <a:ext cx="285667" cy="879448"/>
          </a:xfrm>
          <a:prstGeom prst="straightConnector1">
            <a:avLst/>
          </a:prstGeom>
          <a:ln w="698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19200" y="450445"/>
            <a:ext cx="3794235" cy="584775"/>
          </a:xfrm>
          <a:prstGeom prst="rect">
            <a:avLst/>
          </a:prstGeom>
          <a:noFill/>
        </p:spPr>
        <p:txBody>
          <a:bodyPr wrap="square" rtlCol="0">
            <a:spAutoFit/>
          </a:bodyPr>
          <a:lstStyle/>
          <a:p>
            <a:r>
              <a:rPr lang="en-CA" sz="3200" dirty="0">
                <a:latin typeface="Arial" panose="020B0604020202020204" pitchFamily="34" charset="0"/>
                <a:cs typeface="Arial" panose="020B0604020202020204" pitchFamily="34" charset="0"/>
              </a:rPr>
              <a:t>BIOSYNARCHY=</a:t>
            </a:r>
          </a:p>
        </p:txBody>
      </p:sp>
    </p:spTree>
    <p:extLst>
      <p:ext uri="{BB962C8B-B14F-4D97-AF65-F5344CB8AC3E}">
        <p14:creationId xmlns:p14="http://schemas.microsoft.com/office/powerpoint/2010/main" val="2660990998"/>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3"/>
                                        </p:tgtEl>
                                        <p:attrNameLst>
                                          <p:attrName>style.visibility</p:attrName>
                                        </p:attrNameLst>
                                      </p:cBhvr>
                                      <p:to>
                                        <p:strVal val="visible"/>
                                      </p:to>
                                    </p:set>
                                    <p:animEffect transition="in" filter="fade">
                                      <p:cBhvr>
                                        <p:cTn id="47" dur="1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3" grpId="0"/>
      <p:bldP spid="48" grpId="0"/>
      <p:bldP spid="52" grpId="0"/>
      <p:bldP spid="53" grpId="0"/>
      <p:bldP spid="54" grpId="0"/>
      <p:bldP spid="5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43702546"/>
              </p:ext>
            </p:extLst>
          </p:nvPr>
        </p:nvGraphicFramePr>
        <p:xfrm>
          <a:off x="2032000" y="438912"/>
          <a:ext cx="8128000" cy="5937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290304" y="2560320"/>
            <a:ext cx="743712" cy="584775"/>
          </a:xfrm>
          <a:prstGeom prst="rect">
            <a:avLst/>
          </a:prstGeom>
          <a:noFill/>
        </p:spPr>
        <p:txBody>
          <a:bodyPr wrap="square" rtlCol="0">
            <a:spAutoFit/>
          </a:bodyPr>
          <a:lstStyle/>
          <a:p>
            <a:r>
              <a:rPr lang="en-CA" sz="3200" dirty="0">
                <a:latin typeface="Arial" panose="020B0604020202020204" pitchFamily="34" charset="0"/>
                <a:cs typeface="Arial" panose="020B0604020202020204" pitchFamily="34" charset="0"/>
              </a:rPr>
              <a:t>1</a:t>
            </a:r>
          </a:p>
        </p:txBody>
      </p:sp>
      <p:sp>
        <p:nvSpPr>
          <p:cNvPr id="4" name="TextBox 3"/>
          <p:cNvSpPr txBox="1"/>
          <p:nvPr/>
        </p:nvSpPr>
        <p:spPr>
          <a:xfrm rot="152750">
            <a:off x="2438401" y="690239"/>
            <a:ext cx="682752"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4</a:t>
            </a:r>
            <a:endParaRPr lang="en-CA" sz="3200" dirty="0">
              <a:latin typeface="Arial" panose="020B0604020202020204" pitchFamily="34" charset="0"/>
              <a:cs typeface="Arial" panose="020B0604020202020204" pitchFamily="34" charset="0"/>
            </a:endParaRPr>
          </a:p>
        </p:txBody>
      </p:sp>
      <p:sp>
        <p:nvSpPr>
          <p:cNvPr id="5" name="TextBox 4"/>
          <p:cNvSpPr txBox="1"/>
          <p:nvPr/>
        </p:nvSpPr>
        <p:spPr>
          <a:xfrm>
            <a:off x="5303520" y="4596384"/>
            <a:ext cx="463296"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2</a:t>
            </a:r>
            <a:endParaRPr lang="en-CA" sz="3200" dirty="0">
              <a:latin typeface="Arial" panose="020B0604020202020204" pitchFamily="34" charset="0"/>
              <a:cs typeface="Arial" panose="020B0604020202020204" pitchFamily="34" charset="0"/>
            </a:endParaRPr>
          </a:p>
        </p:txBody>
      </p:sp>
      <p:sp>
        <p:nvSpPr>
          <p:cNvPr id="6" name="TextBox 5"/>
          <p:cNvSpPr txBox="1"/>
          <p:nvPr/>
        </p:nvSpPr>
        <p:spPr>
          <a:xfrm>
            <a:off x="2304288" y="2755392"/>
            <a:ext cx="475488"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3</a:t>
            </a:r>
            <a:endParaRPr lang="en-CA" sz="3200" dirty="0">
              <a:latin typeface="Arial" panose="020B0604020202020204" pitchFamily="34" charset="0"/>
              <a:cs typeface="Arial" panose="020B0604020202020204" pitchFamily="34" charset="0"/>
            </a:endParaRPr>
          </a:p>
        </p:txBody>
      </p:sp>
      <p:sp>
        <p:nvSpPr>
          <p:cNvPr id="7" name="TextBox 6"/>
          <p:cNvSpPr txBox="1"/>
          <p:nvPr/>
        </p:nvSpPr>
        <p:spPr>
          <a:xfrm>
            <a:off x="9391904" y="146524"/>
            <a:ext cx="768096"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5</a:t>
            </a:r>
            <a:endParaRPr lang="en-CA" sz="3200"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H="1" flipV="1">
            <a:off x="5628290" y="3484179"/>
            <a:ext cx="1734207" cy="15766"/>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28290" y="2033752"/>
            <a:ext cx="1434662" cy="130641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463862" y="2286000"/>
            <a:ext cx="599090" cy="2310384"/>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990897" y="2033752"/>
            <a:ext cx="472965" cy="256263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990897" y="2033752"/>
            <a:ext cx="1371600" cy="1306415"/>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47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dgm id="{C3964116-4F27-4E60-86D4-B68EDE363FD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950B008-2B80-44A0-A824-828F87CDA14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E8EEE9CE-A5AE-4C09-AF50-7EBA829AF7A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B66AA708-A802-4D19-B158-9E6CC0FA62D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1980E47D-69A8-47D7-9585-FCDE03A1C86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3DE1C45A-238C-4488-BEEE-249A10BC1C2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F0B3012D-3B74-48B1-97F0-CEF230BBA3E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317340AB-459E-48DA-866D-EBBC5BED261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
                                            <p:graphicEl>
                                              <a:dgm id="{CA9ECD37-3D34-4EBB-8F1C-A2C160B7FF7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
                                            <p:graphicEl>
                                              <a:dgm id="{BF4B9A65-54A3-4B1D-B758-5B6CD15EEB1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Graphic spid="2" grpId="1"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2630" y="250371"/>
            <a:ext cx="10190530" cy="5170646"/>
          </a:xfrm>
          <a:prstGeom prst="rect">
            <a:avLst/>
          </a:prstGeom>
          <a:noFill/>
        </p:spPr>
        <p:txBody>
          <a:bodyPr wrap="square" rtlCol="0">
            <a:spAutoFit/>
          </a:bodyPr>
          <a:lstStyle/>
          <a:p>
            <a:pPr>
              <a:lnSpc>
                <a:spcPct val="150000"/>
              </a:lnSpc>
            </a:pPr>
            <a:r>
              <a:rPr lang="en-CA" sz="4400" dirty="0" smtClean="0">
                <a:solidFill>
                  <a:schemeClr val="accent1">
                    <a:lumMod val="75000"/>
                  </a:schemeClr>
                </a:solidFill>
                <a:latin typeface="Arial" panose="020B0604020202020204" pitchFamily="34" charset="0"/>
                <a:cs typeface="Arial" panose="020B0604020202020204" pitchFamily="34" charset="0"/>
              </a:rPr>
              <a:t>Proper Political Anticipation – associated to the Prime Minister’s function-  is impossible in the absence of a proper compliance to </a:t>
            </a:r>
            <a:r>
              <a:rPr lang="en-CA" sz="4400" smtClean="0">
                <a:solidFill>
                  <a:schemeClr val="accent1">
                    <a:lumMod val="75000"/>
                  </a:schemeClr>
                </a:solidFill>
                <a:latin typeface="Arial" panose="020B0604020202020204" pitchFamily="34" charset="0"/>
                <a:cs typeface="Arial" panose="020B0604020202020204" pitchFamily="34" charset="0"/>
              </a:rPr>
              <a:t>nature’s model.</a:t>
            </a:r>
            <a:endParaRPr lang="en-CA" sz="44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199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1791" y="2154825"/>
            <a:ext cx="6468417" cy="2548349"/>
          </a:xfrm>
          <a:prstGeom prst="rect">
            <a:avLst/>
          </a:prstGeom>
        </p:spPr>
      </p:pic>
      <p:pic>
        <p:nvPicPr>
          <p:cNvPr id="3" name="Picture 2"/>
          <p:cNvPicPr>
            <a:picLocks noChangeAspect="1"/>
          </p:cNvPicPr>
          <p:nvPr/>
        </p:nvPicPr>
        <p:blipFill>
          <a:blip r:embed="rId3"/>
          <a:stretch>
            <a:fillRect/>
          </a:stretch>
        </p:blipFill>
        <p:spPr>
          <a:xfrm>
            <a:off x="3268980" y="2423073"/>
            <a:ext cx="5029200" cy="2011854"/>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50000" t="50000" r="50000" b="50000"/>
            </a:path>
            <a:tileRect/>
          </a:gradFill>
          <a:ln>
            <a:solidFill>
              <a:schemeClr val="accent6">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p:cNvPicPr>
            <a:picLocks noChangeAspect="1"/>
          </p:cNvPicPr>
          <p:nvPr/>
        </p:nvPicPr>
        <p:blipFill>
          <a:blip r:embed="rId4"/>
          <a:stretch>
            <a:fillRect/>
          </a:stretch>
        </p:blipFill>
        <p:spPr>
          <a:xfrm>
            <a:off x="1194391" y="2337721"/>
            <a:ext cx="9803218" cy="218255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rgbClr val="7030A0"/>
            </a:solidFill>
          </a:ln>
          <a:scene3d>
            <a:camera prst="orthographicFront"/>
            <a:lightRig rig="threePt" dir="t"/>
          </a:scene3d>
          <a:sp3d>
            <a:bevelT w="139700" h="139700" prst="divot"/>
          </a:sp3d>
        </p:spPr>
      </p:pic>
    </p:spTree>
    <p:extLst>
      <p:ext uri="{BB962C8B-B14F-4D97-AF65-F5344CB8AC3E}">
        <p14:creationId xmlns:p14="http://schemas.microsoft.com/office/powerpoint/2010/main" val="14825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402080" y="1109472"/>
            <a:ext cx="8817524" cy="4959857"/>
          </a:xfrm>
          <a:prstGeom prst="rect">
            <a:avLst/>
          </a:prstGeom>
        </p:spPr>
      </p:pic>
      <p:pic>
        <p:nvPicPr>
          <p:cNvPr id="4" name="18185240_240p">
            <a:hlinkClick r:id="" action="ppaction://media"/>
          </p:cNvPr>
          <p:cNvPicPr>
            <a:picLocks noChangeAspect="1"/>
          </p:cNvPicPr>
          <p:nvPr>
            <a:videoFile r:link="rId1"/>
            <p:extLst>
              <p:ext uri="{DAA4B4D4-6D71-4841-9C94-3DE7FCFB9230}">
                <p14:media xmlns:p14="http://schemas.microsoft.com/office/powerpoint/2010/main" r:embed="rId2">
                  <p14:trim st="1406" end="2037"/>
                </p14:media>
              </p:ext>
            </p:extLst>
          </p:nvPr>
        </p:nvPicPr>
        <p:blipFill>
          <a:blip r:embed="rId5"/>
          <a:stretch>
            <a:fillRect/>
          </a:stretch>
        </p:blipFill>
        <p:spPr>
          <a:xfrm>
            <a:off x="1097280" y="937259"/>
            <a:ext cx="8812530" cy="5132069"/>
          </a:xfrm>
          <a:prstGeom prst="rect">
            <a:avLst/>
          </a:prstGeom>
          <a:noFill/>
          <a:ln>
            <a:noFill/>
          </a:ln>
        </p:spPr>
      </p:pic>
    </p:spTree>
    <p:extLst>
      <p:ext uri="{BB962C8B-B14F-4D97-AF65-F5344CB8AC3E}">
        <p14:creationId xmlns:p14="http://schemas.microsoft.com/office/powerpoint/2010/main" val="582109017"/>
      </p:ext>
    </p:extLst>
  </p:cSld>
  <p:clrMapOvr>
    <a:masterClrMapping/>
  </p:clrMapOvr>
  <mc:AlternateContent xmlns:mc="http://schemas.openxmlformats.org/markup-compatibility/2006" xmlns:p14="http://schemas.microsoft.com/office/powerpoint/2010/main">
    <mc:Choice Requires="p14">
      <p:transition spd="slow" p14:dur="10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3)">
                                      <p:cBhvr>
                                        <p:cTn id="6" dur="10000" fill="hold"/>
                                        <p:tgtEl>
                                          <p:spTgt spid="4"/>
                                        </p:tgtEl>
                                      </p:cBhvr>
                                    </p:cmd>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endCondLst>
                    <p:cond evt="onNext" delay="0">
                      <p:tgtEl>
                        <p:sldTgt/>
                      </p:tgtEl>
                    </p:cond>
                  </p:end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23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alpha val="47000"/>
          </a:srgbClr>
        </a:solidFill>
        <a:effectLst/>
      </p:bgPr>
    </p:bg>
    <p:spTree>
      <p:nvGrpSpPr>
        <p:cNvPr id="1" name=""/>
        <p:cNvGrpSpPr/>
        <p:nvPr/>
      </p:nvGrpSpPr>
      <p:grpSpPr>
        <a:xfrm>
          <a:off x="0" y="0"/>
          <a:ext cx="0" cy="0"/>
          <a:chOff x="0" y="0"/>
          <a:chExt cx="0" cy="0"/>
        </a:xfrm>
      </p:grpSpPr>
      <p:sp>
        <p:nvSpPr>
          <p:cNvPr id="3" name="TextBox 2"/>
          <p:cNvSpPr txBox="1"/>
          <p:nvPr/>
        </p:nvSpPr>
        <p:spPr>
          <a:xfrm>
            <a:off x="537210" y="2139591"/>
            <a:ext cx="8949690" cy="584775"/>
          </a:xfrm>
          <a:prstGeom prst="rect">
            <a:avLst/>
          </a:prstGeom>
          <a:noFill/>
          <a:scene3d>
            <a:camera prst="orthographicFront"/>
            <a:lightRig rig="threePt" dir="t"/>
          </a:scene3d>
          <a:sp3d>
            <a:bevelT w="165100" prst="coolSlant"/>
          </a:sp3d>
        </p:spPr>
        <p:txBody>
          <a:bodyPr wrap="square" rtlCol="0">
            <a:spAutoFit/>
          </a:bodyPr>
          <a:lstStyle/>
          <a:p>
            <a:r>
              <a:rPr lang="en-CA" sz="3200" dirty="0" smtClean="0">
                <a:latin typeface="Arial" panose="020B0604020202020204" pitchFamily="34" charset="0"/>
                <a:cs typeface="Arial" panose="020B0604020202020204" pitchFamily="34" charset="0"/>
              </a:rPr>
              <a:t>3) </a:t>
            </a:r>
            <a:r>
              <a:rPr lang="en-CA" dirty="0" smtClean="0">
                <a:latin typeface="Arial" panose="020B0604020202020204" pitchFamily="34" charset="0"/>
                <a:cs typeface="Arial" panose="020B0604020202020204" pitchFamily="34" charset="0"/>
              </a:rPr>
              <a:t>Mathematically , </a:t>
            </a:r>
            <a:r>
              <a:rPr lang="en-CA" sz="3200" dirty="0" smtClean="0">
                <a:latin typeface="Arial" panose="020B0604020202020204" pitchFamily="34" charset="0"/>
                <a:cs typeface="Arial" panose="020B0604020202020204" pitchFamily="34" charset="0"/>
              </a:rPr>
              <a:t>a fifth dimension </a:t>
            </a:r>
            <a:r>
              <a:rPr lang="en-CA" dirty="0" smtClean="0">
                <a:latin typeface="Arial" panose="020B0604020202020204" pitchFamily="34" charset="0"/>
                <a:cs typeface="Arial" panose="020B0604020202020204" pitchFamily="34" charset="0"/>
              </a:rPr>
              <a:t>is accepted</a:t>
            </a:r>
            <a:endParaRPr lang="en-CA" dirty="0">
              <a:latin typeface="Arial" panose="020B0604020202020204" pitchFamily="34" charset="0"/>
              <a:cs typeface="Arial" panose="020B0604020202020204" pitchFamily="34" charset="0"/>
            </a:endParaRPr>
          </a:p>
        </p:txBody>
      </p:sp>
      <p:sp>
        <p:nvSpPr>
          <p:cNvPr id="4" name="TextBox 3"/>
          <p:cNvSpPr txBox="1"/>
          <p:nvPr/>
        </p:nvSpPr>
        <p:spPr>
          <a:xfrm>
            <a:off x="2823210" y="2831365"/>
            <a:ext cx="9235440" cy="1077218"/>
          </a:xfrm>
          <a:prstGeom prst="rect">
            <a:avLst/>
          </a:prstGeom>
          <a:noFill/>
        </p:spPr>
        <p:txBody>
          <a:bodyPr wrap="square" rtlCol="0">
            <a:spAutoFit/>
          </a:bodyPr>
          <a:lstStyle/>
          <a:p>
            <a:r>
              <a:rPr lang="en-CA" sz="3200" dirty="0" smtClean="0"/>
              <a:t>4)</a:t>
            </a:r>
            <a:r>
              <a:rPr lang="en-CA" dirty="0" smtClean="0"/>
              <a:t> Quantum physics calculations are based on the </a:t>
            </a:r>
            <a:r>
              <a:rPr lang="en-CA" sz="3200" dirty="0" smtClean="0">
                <a:latin typeface="Arial" panose="020B0604020202020204" pitchFamily="34" charset="0"/>
                <a:cs typeface="Arial" panose="020B0604020202020204" pitchFamily="34" charset="0"/>
              </a:rPr>
              <a:t>existence of an Implicate Order</a:t>
            </a:r>
            <a:r>
              <a:rPr lang="en-CA" dirty="0" smtClean="0"/>
              <a:t>.</a:t>
            </a:r>
            <a:endParaRPr lang="en-CA" dirty="0"/>
          </a:p>
        </p:txBody>
      </p:sp>
      <p:sp>
        <p:nvSpPr>
          <p:cNvPr id="5" name="TextBox 4"/>
          <p:cNvSpPr txBox="1"/>
          <p:nvPr/>
        </p:nvSpPr>
        <p:spPr>
          <a:xfrm>
            <a:off x="331075" y="394138"/>
            <a:ext cx="10689021"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2) </a:t>
            </a:r>
            <a:r>
              <a:rPr lang="en-CA" dirty="0" smtClean="0">
                <a:latin typeface="Arial" panose="020B0604020202020204" pitchFamily="34" charset="0"/>
                <a:cs typeface="Arial" panose="020B0604020202020204" pitchFamily="34" charset="0"/>
              </a:rPr>
              <a:t>The</a:t>
            </a:r>
            <a:r>
              <a:rPr lang="en-CA" sz="3200" dirty="0" smtClean="0">
                <a:latin typeface="Arial" panose="020B0604020202020204" pitchFamily="34" charset="0"/>
                <a:cs typeface="Arial" panose="020B0604020202020204" pitchFamily="34" charset="0"/>
              </a:rPr>
              <a:t> invariance </a:t>
            </a:r>
            <a:r>
              <a:rPr lang="en-CA" dirty="0" smtClean="0">
                <a:latin typeface="Arial" panose="020B0604020202020204" pitchFamily="34" charset="0"/>
                <a:cs typeface="Arial" panose="020B0604020202020204" pitchFamily="34" charset="0"/>
              </a:rPr>
              <a:t>of the </a:t>
            </a:r>
            <a:r>
              <a:rPr lang="en-CA" sz="3200" dirty="0" smtClean="0">
                <a:latin typeface="Arial" panose="020B0604020202020204" pitchFamily="34" charset="0"/>
                <a:cs typeface="Arial" panose="020B0604020202020204" pitchFamily="34" charset="0"/>
              </a:rPr>
              <a:t>laws of nature </a:t>
            </a:r>
            <a:r>
              <a:rPr lang="en-CA" dirty="0" smtClean="0">
                <a:latin typeface="Arial" panose="020B0604020202020204" pitchFamily="34" charset="0"/>
                <a:cs typeface="Arial" panose="020B0604020202020204" pitchFamily="34" charset="0"/>
              </a:rPr>
              <a:t>and</a:t>
            </a:r>
            <a:r>
              <a:rPr lang="en-CA" sz="3200" dirty="0" smtClean="0">
                <a:latin typeface="Arial" panose="020B0604020202020204" pitchFamily="34" charset="0"/>
                <a:cs typeface="Arial" panose="020B0604020202020204" pitchFamily="34" charset="0"/>
              </a:rPr>
              <a:t> coherence of nature </a:t>
            </a:r>
            <a:endParaRPr lang="en-CA" sz="3200" dirty="0">
              <a:latin typeface="Arial" panose="020B0604020202020204" pitchFamily="34" charset="0"/>
              <a:cs typeface="Arial" panose="020B0604020202020204" pitchFamily="34" charset="0"/>
            </a:endParaRPr>
          </a:p>
        </p:txBody>
      </p:sp>
      <p:sp>
        <p:nvSpPr>
          <p:cNvPr id="7" name="TextBox 6"/>
          <p:cNvSpPr txBox="1"/>
          <p:nvPr/>
        </p:nvSpPr>
        <p:spPr>
          <a:xfrm>
            <a:off x="331076" y="1340069"/>
            <a:ext cx="9155824" cy="861774"/>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Science observed order in Nature: 1) Symmetry </a:t>
            </a:r>
            <a:r>
              <a:rPr lang="en-CA" dirty="0" smtClean="0">
                <a:latin typeface="Arial" panose="020B0604020202020204" pitchFamily="34" charset="0"/>
                <a:cs typeface="Arial" panose="020B0604020202020204" pitchFamily="34" charset="0"/>
              </a:rPr>
              <a:t>serves as a guiding principle and triggered the quest for a unified theory</a:t>
            </a:r>
            <a:endParaRPr lang="en-CA" dirty="0">
              <a:latin typeface="Arial" panose="020B0604020202020204" pitchFamily="34" charset="0"/>
              <a:cs typeface="Arial" panose="020B0604020202020204" pitchFamily="34" charset="0"/>
            </a:endParaRPr>
          </a:p>
        </p:txBody>
      </p:sp>
      <p:sp>
        <p:nvSpPr>
          <p:cNvPr id="8" name="TextBox 7"/>
          <p:cNvSpPr txBox="1"/>
          <p:nvPr/>
        </p:nvSpPr>
        <p:spPr>
          <a:xfrm>
            <a:off x="331075" y="3975923"/>
            <a:ext cx="6448097" cy="3046988"/>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The frame of reference changes the perception of what we believe nature is. But we all have to agree to the  interrelation of all elements in nature, as if merged in a giant field:</a:t>
            </a:r>
            <a:endParaRPr lang="en-CA" sz="3200" dirty="0">
              <a:latin typeface="Arial" panose="020B0604020202020204" pitchFamily="34" charset="0"/>
              <a:cs typeface="Arial" panose="020B0604020202020204" pitchFamily="34" charset="0"/>
            </a:endParaRPr>
          </a:p>
        </p:txBody>
      </p:sp>
      <p:sp>
        <p:nvSpPr>
          <p:cNvPr id="9" name="TextBox 8"/>
          <p:cNvSpPr txBox="1"/>
          <p:nvPr/>
        </p:nvSpPr>
        <p:spPr>
          <a:xfrm>
            <a:off x="7062952" y="4099034"/>
            <a:ext cx="4840014" cy="2308324"/>
          </a:xfrm>
          <a:prstGeom prst="rect">
            <a:avLst/>
          </a:prstGeom>
          <a:gradFill flip="none" rotWithShape="1">
            <a:gsLst>
              <a:gs pos="48000">
                <a:schemeClr val="accent1">
                  <a:tint val="66000"/>
                  <a:satMod val="160000"/>
                  <a:alpha val="2000"/>
                  <a:lumMod val="47000"/>
                  <a:lumOff val="53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57150">
            <a:solidFill>
              <a:schemeClr val="accent6">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CA" sz="7200" dirty="0" smtClean="0"/>
              <a:t>UNUS</a:t>
            </a:r>
          </a:p>
          <a:p>
            <a:r>
              <a:rPr lang="en-CA" sz="7200" dirty="0" smtClean="0"/>
              <a:t>MUNDUS</a:t>
            </a:r>
            <a:endParaRPr lang="en-CA" sz="7200" dirty="0"/>
          </a:p>
        </p:txBody>
      </p:sp>
    </p:spTree>
    <p:extLst>
      <p:ext uri="{BB962C8B-B14F-4D97-AF65-F5344CB8AC3E}">
        <p14:creationId xmlns:p14="http://schemas.microsoft.com/office/powerpoint/2010/main" val="4131952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7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7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750" fill="hold"/>
                                        <p:tgtEl>
                                          <p:spTgt spid="5"/>
                                        </p:tgtEl>
                                        <p:attrNameLst>
                                          <p:attrName>ppt_x</p:attrName>
                                        </p:attrNameLst>
                                      </p:cBhvr>
                                      <p:tavLst>
                                        <p:tav tm="0">
                                          <p:val>
                                            <p:strVal val="#ppt_x"/>
                                          </p:val>
                                        </p:tav>
                                        <p:tav tm="100000">
                                          <p:val>
                                            <p:strVal val="#ppt_x"/>
                                          </p:val>
                                        </p:tav>
                                      </p:tavLst>
                                    </p:anim>
                                    <p:anim calcmode="lin" valueType="num">
                                      <p:cBhvr additive="base">
                                        <p:cTn id="14" dur="1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900" fill="hold"/>
                                        <p:tgtEl>
                                          <p:spTgt spid="3"/>
                                        </p:tgtEl>
                                        <p:attrNameLst>
                                          <p:attrName>ppt_x</p:attrName>
                                        </p:attrNameLst>
                                      </p:cBhvr>
                                      <p:tavLst>
                                        <p:tav tm="0">
                                          <p:val>
                                            <p:strVal val="#ppt_x"/>
                                          </p:val>
                                        </p:tav>
                                        <p:tav tm="100000">
                                          <p:val>
                                            <p:strVal val="#ppt_x"/>
                                          </p:val>
                                        </p:tav>
                                      </p:tavLst>
                                    </p:anim>
                                    <p:anim calcmode="lin" valueType="num">
                                      <p:cBhvr additive="base">
                                        <p:cTn id="20" dur="19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ppt_x"/>
                                          </p:val>
                                        </p:tav>
                                        <p:tav tm="100000">
                                          <p:val>
                                            <p:strVal val="#ppt_x"/>
                                          </p:val>
                                        </p:tav>
                                      </p:tavLst>
                                    </p:anim>
                                    <p:anim calcmode="lin" valueType="num">
                                      <p:cBhvr additive="base">
                                        <p:cTn id="26"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build="p"/>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832" y="404622"/>
            <a:ext cx="10911840" cy="6137910"/>
          </a:xfrm>
          <a:prstGeom prst="rect">
            <a:avLst/>
          </a:prstGeom>
        </p:spPr>
      </p:pic>
      <p:sp>
        <p:nvSpPr>
          <p:cNvPr id="3" name="TextBox 2"/>
          <p:cNvSpPr txBox="1"/>
          <p:nvPr/>
        </p:nvSpPr>
        <p:spPr>
          <a:xfrm>
            <a:off x="435429" y="5127171"/>
            <a:ext cx="4278085" cy="830997"/>
          </a:xfrm>
          <a:prstGeom prst="rect">
            <a:avLst/>
          </a:prstGeom>
          <a:noFill/>
        </p:spPr>
        <p:txBody>
          <a:bodyPr wrap="square" rtlCol="0">
            <a:spAutoFit/>
          </a:bodyPr>
          <a:lstStyle/>
          <a:p>
            <a:r>
              <a:rPr lang="en-CA" dirty="0" smtClean="0"/>
              <a:t>…</a:t>
            </a:r>
            <a:r>
              <a:rPr lang="en-CA" sz="2400" dirty="0" smtClean="0"/>
              <a:t>Toward a link between Psyche and </a:t>
            </a:r>
            <a:r>
              <a:rPr lang="en-CA" sz="2400" dirty="0" err="1" smtClean="0"/>
              <a:t>Physis</a:t>
            </a:r>
            <a:endParaRPr lang="en-CA" sz="2400" dirty="0"/>
          </a:p>
        </p:txBody>
      </p:sp>
    </p:spTree>
    <p:extLst>
      <p:ext uri="{BB962C8B-B14F-4D97-AF65-F5344CB8AC3E}">
        <p14:creationId xmlns:p14="http://schemas.microsoft.com/office/powerpoint/2010/main" val="26978548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2664183" cy="3029975"/>
          </a:xfrm>
          <a:prstGeom prst="rect">
            <a:avLst/>
          </a:prstGeom>
        </p:spPr>
      </p:pic>
      <p:pic>
        <p:nvPicPr>
          <p:cNvPr id="3" name="Picture 2"/>
          <p:cNvPicPr>
            <a:picLocks noChangeAspect="1"/>
          </p:cNvPicPr>
          <p:nvPr/>
        </p:nvPicPr>
        <p:blipFill>
          <a:blip r:embed="rId3"/>
          <a:stretch>
            <a:fillRect/>
          </a:stretch>
        </p:blipFill>
        <p:spPr>
          <a:xfrm>
            <a:off x="3039496" y="231668"/>
            <a:ext cx="2798307" cy="2798307"/>
          </a:xfrm>
          <a:prstGeom prst="rect">
            <a:avLst/>
          </a:prstGeom>
        </p:spPr>
      </p:pic>
      <p:pic>
        <p:nvPicPr>
          <p:cNvPr id="4" name="Picture 3"/>
          <p:cNvPicPr>
            <a:picLocks noChangeAspect="1"/>
          </p:cNvPicPr>
          <p:nvPr/>
        </p:nvPicPr>
        <p:blipFill>
          <a:blip r:embed="rId4"/>
          <a:stretch>
            <a:fillRect/>
          </a:stretch>
        </p:blipFill>
        <p:spPr>
          <a:xfrm>
            <a:off x="6049394" y="231668"/>
            <a:ext cx="2859272" cy="1542422"/>
          </a:xfrm>
          <a:prstGeom prst="rect">
            <a:avLst/>
          </a:prstGeom>
        </p:spPr>
      </p:pic>
      <p:pic>
        <p:nvPicPr>
          <p:cNvPr id="5" name="Picture 4"/>
          <p:cNvPicPr>
            <a:picLocks noChangeAspect="1"/>
          </p:cNvPicPr>
          <p:nvPr/>
        </p:nvPicPr>
        <p:blipFill>
          <a:blip r:embed="rId5"/>
          <a:stretch>
            <a:fillRect/>
          </a:stretch>
        </p:blipFill>
        <p:spPr>
          <a:xfrm>
            <a:off x="6049394" y="1904160"/>
            <a:ext cx="2932430" cy="1792379"/>
          </a:xfrm>
          <a:prstGeom prst="rect">
            <a:avLst/>
          </a:prstGeom>
        </p:spPr>
      </p:pic>
      <p:pic>
        <p:nvPicPr>
          <p:cNvPr id="6" name="Picture 5"/>
          <p:cNvPicPr>
            <a:picLocks noChangeAspect="1"/>
          </p:cNvPicPr>
          <p:nvPr/>
        </p:nvPicPr>
        <p:blipFill>
          <a:blip r:embed="rId6"/>
          <a:stretch>
            <a:fillRect/>
          </a:stretch>
        </p:blipFill>
        <p:spPr>
          <a:xfrm>
            <a:off x="9168788" y="231668"/>
            <a:ext cx="2530059" cy="1902117"/>
          </a:xfrm>
          <a:prstGeom prst="rect">
            <a:avLst/>
          </a:prstGeom>
        </p:spPr>
      </p:pic>
      <p:pic>
        <p:nvPicPr>
          <p:cNvPr id="7" name="Picture 6"/>
          <p:cNvPicPr>
            <a:picLocks noChangeAspect="1"/>
          </p:cNvPicPr>
          <p:nvPr/>
        </p:nvPicPr>
        <p:blipFill>
          <a:blip r:embed="rId7"/>
          <a:stretch>
            <a:fillRect/>
          </a:stretch>
        </p:blipFill>
        <p:spPr>
          <a:xfrm>
            <a:off x="152221" y="3979083"/>
            <a:ext cx="4115157" cy="1871634"/>
          </a:xfrm>
          <a:prstGeom prst="rect">
            <a:avLst/>
          </a:prstGeom>
        </p:spPr>
      </p:pic>
      <p:pic>
        <p:nvPicPr>
          <p:cNvPr id="8" name="Picture 7"/>
          <p:cNvPicPr>
            <a:picLocks noChangeAspect="1"/>
          </p:cNvPicPr>
          <p:nvPr/>
        </p:nvPicPr>
        <p:blipFill>
          <a:blip r:embed="rId8"/>
          <a:stretch>
            <a:fillRect/>
          </a:stretch>
        </p:blipFill>
        <p:spPr>
          <a:xfrm>
            <a:off x="9584509" y="3175116"/>
            <a:ext cx="2115495" cy="3182388"/>
          </a:xfrm>
          <a:prstGeom prst="rect">
            <a:avLst/>
          </a:prstGeom>
        </p:spPr>
      </p:pic>
      <p:pic>
        <p:nvPicPr>
          <p:cNvPr id="9" name="Picture 8"/>
          <p:cNvPicPr>
            <a:picLocks noChangeAspect="1"/>
          </p:cNvPicPr>
          <p:nvPr/>
        </p:nvPicPr>
        <p:blipFill>
          <a:blip r:embed="rId9"/>
          <a:stretch>
            <a:fillRect/>
          </a:stretch>
        </p:blipFill>
        <p:spPr>
          <a:xfrm>
            <a:off x="529755" y="3029975"/>
            <a:ext cx="2322777" cy="859611"/>
          </a:xfrm>
          <a:prstGeom prst="rect">
            <a:avLst/>
          </a:prstGeom>
        </p:spPr>
      </p:pic>
      <p:pic>
        <p:nvPicPr>
          <p:cNvPr id="10" name="Picture 9"/>
          <p:cNvPicPr>
            <a:picLocks noChangeAspect="1"/>
          </p:cNvPicPr>
          <p:nvPr/>
        </p:nvPicPr>
        <p:blipFill>
          <a:blip r:embed="rId10"/>
          <a:stretch>
            <a:fillRect/>
          </a:stretch>
        </p:blipFill>
        <p:spPr>
          <a:xfrm>
            <a:off x="3708207" y="3014063"/>
            <a:ext cx="2530059" cy="859611"/>
          </a:xfrm>
          <a:prstGeom prst="rect">
            <a:avLst/>
          </a:prstGeom>
        </p:spPr>
      </p:pic>
      <p:pic>
        <p:nvPicPr>
          <p:cNvPr id="11" name="Picture 10"/>
          <p:cNvPicPr>
            <a:picLocks noChangeAspect="1"/>
          </p:cNvPicPr>
          <p:nvPr/>
        </p:nvPicPr>
        <p:blipFill>
          <a:blip r:embed="rId11"/>
          <a:stretch>
            <a:fillRect/>
          </a:stretch>
        </p:blipFill>
        <p:spPr>
          <a:xfrm>
            <a:off x="9628596" y="2133785"/>
            <a:ext cx="2609314" cy="859611"/>
          </a:xfrm>
          <a:prstGeom prst="rect">
            <a:avLst/>
          </a:prstGeom>
        </p:spPr>
      </p:pic>
      <p:pic>
        <p:nvPicPr>
          <p:cNvPr id="12" name="Picture 11"/>
          <p:cNvPicPr>
            <a:picLocks noChangeAspect="1"/>
          </p:cNvPicPr>
          <p:nvPr/>
        </p:nvPicPr>
        <p:blipFill>
          <a:blip r:embed="rId12"/>
          <a:stretch>
            <a:fillRect/>
          </a:stretch>
        </p:blipFill>
        <p:spPr>
          <a:xfrm>
            <a:off x="8442281" y="4485094"/>
            <a:ext cx="1079086" cy="859611"/>
          </a:xfrm>
          <a:prstGeom prst="rect">
            <a:avLst/>
          </a:prstGeom>
        </p:spPr>
      </p:pic>
      <p:pic>
        <p:nvPicPr>
          <p:cNvPr id="13" name="Picture 12"/>
          <p:cNvPicPr>
            <a:picLocks noChangeAspect="1"/>
          </p:cNvPicPr>
          <p:nvPr/>
        </p:nvPicPr>
        <p:blipFill>
          <a:blip r:embed="rId13"/>
          <a:stretch>
            <a:fillRect/>
          </a:stretch>
        </p:blipFill>
        <p:spPr>
          <a:xfrm>
            <a:off x="828149" y="5940214"/>
            <a:ext cx="3590855" cy="859611"/>
          </a:xfrm>
          <a:prstGeom prst="rect">
            <a:avLst/>
          </a:prstGeom>
        </p:spPr>
      </p:pic>
      <p:sp>
        <p:nvSpPr>
          <p:cNvPr id="15" name="TextBox 14"/>
          <p:cNvSpPr txBox="1"/>
          <p:nvPr/>
        </p:nvSpPr>
        <p:spPr>
          <a:xfrm>
            <a:off x="4981903" y="4288221"/>
            <a:ext cx="3460378" cy="954107"/>
          </a:xfrm>
          <a:prstGeom prst="rect">
            <a:avLst/>
          </a:prstGeom>
          <a:noFill/>
        </p:spPr>
        <p:txBody>
          <a:bodyPr wrap="square" rtlCol="0">
            <a:spAutoFit/>
          </a:bodyPr>
          <a:lstStyle/>
          <a:p>
            <a:r>
              <a:rPr lang="en-CA" sz="2800" b="1" dirty="0" smtClean="0">
                <a:solidFill>
                  <a:schemeClr val="accent6">
                    <a:lumMod val="75000"/>
                  </a:schemeClr>
                </a:solidFill>
                <a:latin typeface="Arial" panose="020B0604020202020204" pitchFamily="34" charset="0"/>
                <a:cs typeface="Arial" panose="020B0604020202020204" pitchFamily="34" charset="0"/>
              </a:rPr>
              <a:t>Where can we find the LIFE model?</a:t>
            </a:r>
            <a:endParaRPr lang="en-CA" sz="28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43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500"/>
                                        <p:tgtEl>
                                          <p:spTgt spid="15">
                                            <p:txEl>
                                              <p:pRg st="0" end="0"/>
                                            </p:txEl>
                                          </p:spTgt>
                                        </p:tgtEl>
                                      </p:cBhvr>
                                    </p:animEffect>
                                    <p:anim calcmode="lin" valueType="num">
                                      <p:cBhvr>
                                        <p:cTn id="8" dur="1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7845778">
            <a:off x="2254784" y="2371084"/>
            <a:ext cx="1902117" cy="1688738"/>
          </a:xfrm>
          <a:prstGeom prst="rect">
            <a:avLst/>
          </a:prstGeom>
        </p:spPr>
      </p:pic>
      <p:pic>
        <p:nvPicPr>
          <p:cNvPr id="10" name="Picture 9"/>
          <p:cNvPicPr>
            <a:picLocks noChangeAspect="1"/>
          </p:cNvPicPr>
          <p:nvPr/>
        </p:nvPicPr>
        <p:blipFill>
          <a:blip r:embed="rId3"/>
          <a:stretch>
            <a:fillRect/>
          </a:stretch>
        </p:blipFill>
        <p:spPr>
          <a:xfrm rot="9447120">
            <a:off x="2624550" y="2403678"/>
            <a:ext cx="2523963" cy="2277002"/>
          </a:xfrm>
          <a:prstGeom prst="rect">
            <a:avLst/>
          </a:prstGeom>
        </p:spPr>
      </p:pic>
      <p:pic>
        <p:nvPicPr>
          <p:cNvPr id="11" name="Picture 10"/>
          <p:cNvPicPr>
            <a:picLocks noChangeAspect="1"/>
          </p:cNvPicPr>
          <p:nvPr/>
        </p:nvPicPr>
        <p:blipFill>
          <a:blip r:embed="rId3"/>
          <a:stretch>
            <a:fillRect/>
          </a:stretch>
        </p:blipFill>
        <p:spPr>
          <a:xfrm rot="18581760">
            <a:off x="2007594" y="2265866"/>
            <a:ext cx="2531904" cy="2541591"/>
          </a:xfrm>
          <a:prstGeom prst="rect">
            <a:avLst/>
          </a:prstGeom>
        </p:spPr>
      </p:pic>
      <p:pic>
        <p:nvPicPr>
          <p:cNvPr id="4" name="Picture 3"/>
          <p:cNvPicPr>
            <a:picLocks noChangeAspect="1"/>
          </p:cNvPicPr>
          <p:nvPr/>
        </p:nvPicPr>
        <p:blipFill>
          <a:blip r:embed="rId4"/>
          <a:stretch>
            <a:fillRect/>
          </a:stretch>
        </p:blipFill>
        <p:spPr>
          <a:xfrm>
            <a:off x="5861026" y="905780"/>
            <a:ext cx="6330974" cy="5432007"/>
          </a:xfrm>
          <a:prstGeom prst="rect">
            <a:avLst/>
          </a:prstGeom>
        </p:spPr>
      </p:pic>
      <p:pic>
        <p:nvPicPr>
          <p:cNvPr id="12" name="Picture 11"/>
          <p:cNvPicPr>
            <a:picLocks noChangeAspect="1"/>
          </p:cNvPicPr>
          <p:nvPr/>
        </p:nvPicPr>
        <p:blipFill>
          <a:blip r:embed="rId3"/>
          <a:stretch>
            <a:fillRect/>
          </a:stretch>
        </p:blipFill>
        <p:spPr>
          <a:xfrm rot="5834333">
            <a:off x="2640609" y="1866186"/>
            <a:ext cx="2523963" cy="2554445"/>
          </a:xfrm>
          <a:prstGeom prst="rect">
            <a:avLst/>
          </a:prstGeom>
        </p:spPr>
      </p:pic>
      <p:sp>
        <p:nvSpPr>
          <p:cNvPr id="5" name="TextBox 4"/>
          <p:cNvSpPr txBox="1"/>
          <p:nvPr/>
        </p:nvSpPr>
        <p:spPr>
          <a:xfrm>
            <a:off x="1632857" y="185057"/>
            <a:ext cx="3712029"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LIFE Model</a:t>
            </a:r>
            <a:endParaRPr lang="en-CA" sz="32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3058886" y="3265713"/>
            <a:ext cx="1589314" cy="1368000"/>
          </a:xfrm>
          <a:prstGeom prst="straightConnector1">
            <a:avLst/>
          </a:prstGeom>
          <a:ln w="920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890657" y="185057"/>
            <a:ext cx="4060372"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…in the Brain</a:t>
            </a:r>
            <a:endParaRPr lang="en-CA" sz="3200" dirty="0">
              <a:latin typeface="Arial" panose="020B0604020202020204" pitchFamily="34" charset="0"/>
              <a:cs typeface="Arial" panose="020B0604020202020204" pitchFamily="34" charset="0"/>
            </a:endParaRPr>
          </a:p>
        </p:txBody>
      </p:sp>
      <p:sp>
        <p:nvSpPr>
          <p:cNvPr id="13" name="TextBox 12"/>
          <p:cNvSpPr txBox="1"/>
          <p:nvPr/>
        </p:nvSpPr>
        <p:spPr>
          <a:xfrm>
            <a:off x="9717024" y="5169408"/>
            <a:ext cx="1585690" cy="954107"/>
          </a:xfrm>
          <a:prstGeom prst="rect">
            <a:avLst/>
          </a:prstGeom>
          <a:noFill/>
        </p:spPr>
        <p:txBody>
          <a:bodyPr wrap="none" rtlCol="0">
            <a:spAutoFit/>
          </a:bodyPr>
          <a:lstStyle/>
          <a:p>
            <a:r>
              <a:rPr lang="en-CA" sz="2800" dirty="0" smtClean="0">
                <a:latin typeface="Arial" panose="020B0604020202020204" pitchFamily="34" charset="0"/>
                <a:cs typeface="Arial" panose="020B0604020202020204" pitchFamily="34" charset="0"/>
              </a:rPr>
              <a:t>Reptilian</a:t>
            </a:r>
          </a:p>
          <a:p>
            <a:r>
              <a:rPr lang="en-CA" sz="2800" dirty="0" smtClean="0">
                <a:latin typeface="Arial" panose="020B0604020202020204" pitchFamily="34" charset="0"/>
                <a:cs typeface="Arial" panose="020B0604020202020204" pitchFamily="34" charset="0"/>
              </a:rPr>
              <a:t>Brain</a:t>
            </a:r>
            <a:endParaRPr lang="en-CA" sz="2800" dirty="0">
              <a:latin typeface="Arial" panose="020B0604020202020204" pitchFamily="34" charset="0"/>
              <a:cs typeface="Arial" panose="020B0604020202020204" pitchFamily="34" charset="0"/>
            </a:endParaRPr>
          </a:p>
        </p:txBody>
      </p:sp>
      <p:sp>
        <p:nvSpPr>
          <p:cNvPr id="14" name="TextBox 13"/>
          <p:cNvSpPr txBox="1"/>
          <p:nvPr/>
        </p:nvSpPr>
        <p:spPr>
          <a:xfrm>
            <a:off x="7242048" y="5169408"/>
            <a:ext cx="2045753" cy="954107"/>
          </a:xfrm>
          <a:prstGeom prst="rect">
            <a:avLst/>
          </a:prstGeom>
          <a:noFill/>
        </p:spPr>
        <p:txBody>
          <a:bodyPr wrap="none" rtlCol="0">
            <a:spAutoFit/>
          </a:bodyPr>
          <a:lstStyle/>
          <a:p>
            <a:r>
              <a:rPr lang="en-CA" sz="2800" dirty="0" smtClean="0">
                <a:latin typeface="Arial" panose="020B0604020202020204" pitchFamily="34" charset="0"/>
                <a:cs typeface="Arial" panose="020B0604020202020204" pitchFamily="34" charset="0"/>
              </a:rPr>
              <a:t>Mammalian</a:t>
            </a:r>
          </a:p>
          <a:p>
            <a:r>
              <a:rPr lang="en-CA" sz="2800" dirty="0" smtClean="0">
                <a:latin typeface="Arial" panose="020B0604020202020204" pitchFamily="34" charset="0"/>
                <a:cs typeface="Arial" panose="020B0604020202020204" pitchFamily="34" charset="0"/>
              </a:rPr>
              <a:t>Brain</a:t>
            </a:r>
            <a:endParaRPr lang="en-CA" sz="2800" dirty="0">
              <a:latin typeface="Arial" panose="020B0604020202020204" pitchFamily="34" charset="0"/>
              <a:cs typeface="Arial" panose="020B0604020202020204" pitchFamily="34" charset="0"/>
            </a:endParaRPr>
          </a:p>
        </p:txBody>
      </p:sp>
      <p:sp>
        <p:nvSpPr>
          <p:cNvPr id="15" name="TextBox 14"/>
          <p:cNvSpPr txBox="1"/>
          <p:nvPr/>
        </p:nvSpPr>
        <p:spPr>
          <a:xfrm>
            <a:off x="6491079" y="2950464"/>
            <a:ext cx="1345240" cy="954107"/>
          </a:xfrm>
          <a:prstGeom prst="rect">
            <a:avLst/>
          </a:prstGeom>
          <a:noFill/>
        </p:spPr>
        <p:txBody>
          <a:bodyPr wrap="none" rtlCol="0">
            <a:spAutoFit/>
          </a:bodyPr>
          <a:lstStyle/>
          <a:p>
            <a:r>
              <a:rPr lang="en-CA" sz="2800" dirty="0" smtClean="0">
                <a:latin typeface="Arial" panose="020B0604020202020204" pitchFamily="34" charset="0"/>
                <a:cs typeface="Arial" panose="020B0604020202020204" pitchFamily="34" charset="0"/>
              </a:rPr>
              <a:t>Human</a:t>
            </a:r>
          </a:p>
          <a:p>
            <a:r>
              <a:rPr lang="en-CA" sz="2800" dirty="0" smtClean="0">
                <a:latin typeface="Arial" panose="020B0604020202020204" pitchFamily="34" charset="0"/>
                <a:cs typeface="Arial" panose="020B0604020202020204" pitchFamily="34" charset="0"/>
              </a:rPr>
              <a:t>Brain</a:t>
            </a:r>
            <a:endParaRPr lang="en-CA" sz="2800" dirty="0">
              <a:latin typeface="Arial" panose="020B0604020202020204" pitchFamily="34" charset="0"/>
              <a:cs typeface="Arial" panose="020B0604020202020204" pitchFamily="34" charset="0"/>
            </a:endParaRPr>
          </a:p>
        </p:txBody>
      </p:sp>
      <p:sp>
        <p:nvSpPr>
          <p:cNvPr id="16" name="TextBox 15"/>
          <p:cNvSpPr txBox="1"/>
          <p:nvPr/>
        </p:nvSpPr>
        <p:spPr>
          <a:xfrm>
            <a:off x="8510016" y="1402080"/>
            <a:ext cx="1723549" cy="954107"/>
          </a:xfrm>
          <a:prstGeom prst="rect">
            <a:avLst/>
          </a:prstGeom>
          <a:noFill/>
        </p:spPr>
        <p:txBody>
          <a:bodyPr wrap="none" rtlCol="0">
            <a:spAutoFit/>
          </a:bodyPr>
          <a:lstStyle/>
          <a:p>
            <a:r>
              <a:rPr lang="en-CA" sz="2800" dirty="0" smtClean="0">
                <a:latin typeface="Arial" panose="020B0604020202020204" pitchFamily="34" charset="0"/>
                <a:cs typeface="Arial" panose="020B0604020202020204" pitchFamily="34" charset="0"/>
              </a:rPr>
              <a:t>Analytical</a:t>
            </a:r>
          </a:p>
          <a:p>
            <a:r>
              <a:rPr lang="en-CA" sz="2800" dirty="0" smtClean="0">
                <a:latin typeface="Arial" panose="020B0604020202020204" pitchFamily="34" charset="0"/>
                <a:cs typeface="Arial" panose="020B0604020202020204" pitchFamily="34" charset="0"/>
              </a:rPr>
              <a:t>Brain</a:t>
            </a:r>
            <a:endParaRPr lang="en-CA" sz="2800" dirty="0">
              <a:latin typeface="Arial" panose="020B0604020202020204" pitchFamily="34" charset="0"/>
              <a:cs typeface="Arial" panose="020B0604020202020204" pitchFamily="34" charset="0"/>
            </a:endParaRPr>
          </a:p>
        </p:txBody>
      </p:sp>
      <p:sp>
        <p:nvSpPr>
          <p:cNvPr id="18" name="TextBox 17"/>
          <p:cNvSpPr txBox="1"/>
          <p:nvPr/>
        </p:nvSpPr>
        <p:spPr>
          <a:xfrm>
            <a:off x="10119360" y="2564718"/>
            <a:ext cx="2072640" cy="1384995"/>
          </a:xfrm>
          <a:prstGeom prst="rect">
            <a:avLst/>
          </a:prstGeom>
          <a:noFill/>
        </p:spPr>
        <p:txBody>
          <a:bodyPr wrap="square" rtlCol="0">
            <a:spAutoFit/>
          </a:bodyPr>
          <a:lstStyle/>
          <a:p>
            <a:r>
              <a:rPr lang="en-CA" sz="2800" dirty="0" smtClean="0">
                <a:latin typeface="Arial" panose="020B0604020202020204" pitchFamily="34" charset="0"/>
                <a:cs typeface="Arial" panose="020B0604020202020204" pitchFamily="34" charset="0"/>
              </a:rPr>
              <a:t>Social-Universal Brain</a:t>
            </a:r>
            <a:endParaRPr lang="en-CA" sz="2800" dirty="0">
              <a:latin typeface="Arial" panose="020B0604020202020204" pitchFamily="34" charset="0"/>
              <a:cs typeface="Arial" panose="020B0604020202020204" pitchFamily="34" charset="0"/>
            </a:endParaRPr>
          </a:p>
        </p:txBody>
      </p:sp>
      <p:grpSp>
        <p:nvGrpSpPr>
          <p:cNvPr id="19" name="Group 18"/>
          <p:cNvGrpSpPr/>
          <p:nvPr/>
        </p:nvGrpSpPr>
        <p:grpSpPr>
          <a:xfrm>
            <a:off x="-5260" y="769832"/>
            <a:ext cx="6170986" cy="5415478"/>
            <a:chOff x="120349" y="821686"/>
            <a:chExt cx="6170986" cy="5415478"/>
          </a:xfrm>
        </p:grpSpPr>
        <p:sp>
          <p:nvSpPr>
            <p:cNvPr id="20" name="Freeform 19"/>
            <p:cNvSpPr/>
            <p:nvPr/>
          </p:nvSpPr>
          <p:spPr>
            <a:xfrm>
              <a:off x="2193773" y="821686"/>
              <a:ext cx="2585055" cy="1634228"/>
            </a:xfrm>
            <a:custGeom>
              <a:avLst/>
              <a:gdLst>
                <a:gd name="connsiteX0" fmla="*/ 0 w 2585055"/>
                <a:gd name="connsiteY0" fmla="*/ 817114 h 1634228"/>
                <a:gd name="connsiteX1" fmla="*/ 1292528 w 2585055"/>
                <a:gd name="connsiteY1" fmla="*/ 0 h 1634228"/>
                <a:gd name="connsiteX2" fmla="*/ 2585056 w 2585055"/>
                <a:gd name="connsiteY2" fmla="*/ 817114 h 1634228"/>
                <a:gd name="connsiteX3" fmla="*/ 1292528 w 2585055"/>
                <a:gd name="connsiteY3" fmla="*/ 1634228 h 1634228"/>
                <a:gd name="connsiteX4" fmla="*/ 0 w 2585055"/>
                <a:gd name="connsiteY4" fmla="*/ 817114 h 16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055" h="1634228">
                  <a:moveTo>
                    <a:pt x="0" y="817114"/>
                  </a:moveTo>
                  <a:cubicBezTo>
                    <a:pt x="0" y="365834"/>
                    <a:pt x="578684" y="0"/>
                    <a:pt x="1292528" y="0"/>
                  </a:cubicBezTo>
                  <a:cubicBezTo>
                    <a:pt x="2006372" y="0"/>
                    <a:pt x="2585056" y="365834"/>
                    <a:pt x="2585056" y="817114"/>
                  </a:cubicBezTo>
                  <a:cubicBezTo>
                    <a:pt x="2585056" y="1268394"/>
                    <a:pt x="2006372" y="1634228"/>
                    <a:pt x="1292528" y="1634228"/>
                  </a:cubicBezTo>
                  <a:cubicBezTo>
                    <a:pt x="578684" y="1634228"/>
                    <a:pt x="0" y="1268394"/>
                    <a:pt x="0" y="8171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133" tIns="274887" rIns="414133" bIns="274887" numCol="1" spcCol="1270" anchor="ctr" anchorCtr="0">
              <a:noAutofit/>
            </a:bodyPr>
            <a:lstStyle/>
            <a:p>
              <a:pPr lvl="0" algn="ctr" defTabSz="1244600">
                <a:lnSpc>
                  <a:spcPct val="90000"/>
                </a:lnSpc>
                <a:spcBef>
                  <a:spcPct val="0"/>
                </a:spcBef>
                <a:spcAft>
                  <a:spcPct val="35000"/>
                </a:spcAft>
              </a:pPr>
              <a:r>
                <a:rPr lang="en-CA" sz="2800" kern="1200" dirty="0" smtClean="0">
                  <a:latin typeface="Arial" panose="020B0604020202020204" pitchFamily="34" charset="0"/>
                  <a:cs typeface="Arial" panose="020B0604020202020204" pitchFamily="34" charset="0"/>
                </a:rPr>
                <a:t>Conscious </a:t>
              </a:r>
              <a:endParaRPr lang="en-CA" sz="2800" kern="1200" dirty="0">
                <a:latin typeface="Arial" panose="020B0604020202020204" pitchFamily="34" charset="0"/>
                <a:cs typeface="Arial" panose="020B0604020202020204" pitchFamily="34" charset="0"/>
              </a:endParaRPr>
            </a:p>
          </p:txBody>
        </p:sp>
        <p:sp>
          <p:nvSpPr>
            <p:cNvPr id="21" name="Freeform 20"/>
            <p:cNvSpPr/>
            <p:nvPr/>
          </p:nvSpPr>
          <p:spPr>
            <a:xfrm rot="2160000">
              <a:off x="4410064" y="2148035"/>
              <a:ext cx="313421" cy="551552"/>
            </a:xfrm>
            <a:custGeom>
              <a:avLst/>
              <a:gdLst>
                <a:gd name="connsiteX0" fmla="*/ 0 w 313421"/>
                <a:gd name="connsiteY0" fmla="*/ 110310 h 551552"/>
                <a:gd name="connsiteX1" fmla="*/ 156711 w 313421"/>
                <a:gd name="connsiteY1" fmla="*/ 110310 h 551552"/>
                <a:gd name="connsiteX2" fmla="*/ 156711 w 313421"/>
                <a:gd name="connsiteY2" fmla="*/ 0 h 551552"/>
                <a:gd name="connsiteX3" fmla="*/ 313421 w 313421"/>
                <a:gd name="connsiteY3" fmla="*/ 275776 h 551552"/>
                <a:gd name="connsiteX4" fmla="*/ 156711 w 313421"/>
                <a:gd name="connsiteY4" fmla="*/ 551552 h 551552"/>
                <a:gd name="connsiteX5" fmla="*/ 156711 w 313421"/>
                <a:gd name="connsiteY5" fmla="*/ 441242 h 551552"/>
                <a:gd name="connsiteX6" fmla="*/ 0 w 313421"/>
                <a:gd name="connsiteY6" fmla="*/ 441242 h 551552"/>
                <a:gd name="connsiteX7" fmla="*/ 0 w 313421"/>
                <a:gd name="connsiteY7" fmla="*/ 110310 h 5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421" h="551552">
                  <a:moveTo>
                    <a:pt x="0" y="110310"/>
                  </a:moveTo>
                  <a:lnTo>
                    <a:pt x="156711" y="110310"/>
                  </a:lnTo>
                  <a:lnTo>
                    <a:pt x="156711" y="0"/>
                  </a:lnTo>
                  <a:lnTo>
                    <a:pt x="313421" y="275776"/>
                  </a:lnTo>
                  <a:lnTo>
                    <a:pt x="156711" y="551552"/>
                  </a:lnTo>
                  <a:lnTo>
                    <a:pt x="156711" y="441242"/>
                  </a:lnTo>
                  <a:lnTo>
                    <a:pt x="0" y="441242"/>
                  </a:lnTo>
                  <a:lnTo>
                    <a:pt x="0" y="11031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10309" rIns="94026" bIns="110310" numCol="1" spcCol="1270" anchor="ctr" anchorCtr="0">
              <a:noAutofit/>
            </a:bodyPr>
            <a:lstStyle/>
            <a:p>
              <a:pPr lvl="0" algn="ctr" defTabSz="1022350">
                <a:lnSpc>
                  <a:spcPct val="90000"/>
                </a:lnSpc>
                <a:spcBef>
                  <a:spcPct val="0"/>
                </a:spcBef>
                <a:spcAft>
                  <a:spcPct val="35000"/>
                </a:spcAft>
              </a:pPr>
              <a:endParaRPr lang="en-CA" sz="2300" kern="1200"/>
            </a:p>
          </p:txBody>
        </p:sp>
        <p:sp>
          <p:nvSpPr>
            <p:cNvPr id="22" name="Freeform 21"/>
            <p:cNvSpPr/>
            <p:nvPr/>
          </p:nvSpPr>
          <p:spPr>
            <a:xfrm>
              <a:off x="4657107" y="2265995"/>
              <a:ext cx="1634228" cy="1634228"/>
            </a:xfrm>
            <a:custGeom>
              <a:avLst/>
              <a:gdLst>
                <a:gd name="connsiteX0" fmla="*/ 0 w 1634228"/>
                <a:gd name="connsiteY0" fmla="*/ 817114 h 1634228"/>
                <a:gd name="connsiteX1" fmla="*/ 817114 w 1634228"/>
                <a:gd name="connsiteY1" fmla="*/ 0 h 1634228"/>
                <a:gd name="connsiteX2" fmla="*/ 1634228 w 1634228"/>
                <a:gd name="connsiteY2" fmla="*/ 817114 h 1634228"/>
                <a:gd name="connsiteX3" fmla="*/ 817114 w 1634228"/>
                <a:gd name="connsiteY3" fmla="*/ 1634228 h 1634228"/>
                <a:gd name="connsiteX4" fmla="*/ 0 w 1634228"/>
                <a:gd name="connsiteY4" fmla="*/ 817114 h 16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228" h="1634228">
                  <a:moveTo>
                    <a:pt x="0" y="817114"/>
                  </a:moveTo>
                  <a:cubicBezTo>
                    <a:pt x="0" y="365834"/>
                    <a:pt x="365834" y="0"/>
                    <a:pt x="817114" y="0"/>
                  </a:cubicBezTo>
                  <a:cubicBezTo>
                    <a:pt x="1268394" y="0"/>
                    <a:pt x="1634228" y="365834"/>
                    <a:pt x="1634228" y="817114"/>
                  </a:cubicBezTo>
                  <a:cubicBezTo>
                    <a:pt x="1634228" y="1268394"/>
                    <a:pt x="1268394" y="1634228"/>
                    <a:pt x="817114" y="1634228"/>
                  </a:cubicBezTo>
                  <a:cubicBezTo>
                    <a:pt x="365834" y="1634228"/>
                    <a:pt x="0" y="1268394"/>
                    <a:pt x="0" y="817114"/>
                  </a:cubicBez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9807" tIns="269807" rIns="269807" bIns="269807" numCol="1" spcCol="1270" anchor="ctr" anchorCtr="0">
              <a:noAutofit/>
            </a:bodyPr>
            <a:lstStyle/>
            <a:p>
              <a:pPr lvl="0" algn="ctr" defTabSz="1066800">
                <a:lnSpc>
                  <a:spcPct val="90000"/>
                </a:lnSpc>
                <a:spcBef>
                  <a:spcPct val="0"/>
                </a:spcBef>
                <a:spcAft>
                  <a:spcPct val="35000"/>
                </a:spcAft>
              </a:pPr>
              <a:r>
                <a:rPr lang="en-CA" sz="2400" kern="1200" dirty="0" smtClean="0">
                  <a:latin typeface="Arial" panose="020B0604020202020204" pitchFamily="34" charset="0"/>
                  <a:cs typeface="Arial" panose="020B0604020202020204" pitchFamily="34" charset="0"/>
                </a:rPr>
                <a:t>Environment</a:t>
              </a:r>
              <a:endParaRPr lang="en-CA" sz="2400" kern="1200" dirty="0">
                <a:latin typeface="Arial" panose="020B0604020202020204" pitchFamily="34" charset="0"/>
                <a:cs typeface="Arial" panose="020B0604020202020204" pitchFamily="34" charset="0"/>
              </a:endParaRPr>
            </a:p>
          </p:txBody>
        </p:sp>
        <p:sp>
          <p:nvSpPr>
            <p:cNvPr id="23" name="Freeform 22"/>
            <p:cNvSpPr/>
            <p:nvPr/>
          </p:nvSpPr>
          <p:spPr>
            <a:xfrm rot="17280000">
              <a:off x="4887313" y="3956252"/>
              <a:ext cx="427203" cy="551553"/>
            </a:xfrm>
            <a:custGeom>
              <a:avLst/>
              <a:gdLst>
                <a:gd name="connsiteX0" fmla="*/ 0 w 427203"/>
                <a:gd name="connsiteY0" fmla="*/ 110310 h 551552"/>
                <a:gd name="connsiteX1" fmla="*/ 213602 w 427203"/>
                <a:gd name="connsiteY1" fmla="*/ 110310 h 551552"/>
                <a:gd name="connsiteX2" fmla="*/ 213602 w 427203"/>
                <a:gd name="connsiteY2" fmla="*/ 0 h 551552"/>
                <a:gd name="connsiteX3" fmla="*/ 427203 w 427203"/>
                <a:gd name="connsiteY3" fmla="*/ 275776 h 551552"/>
                <a:gd name="connsiteX4" fmla="*/ 213602 w 427203"/>
                <a:gd name="connsiteY4" fmla="*/ 551552 h 551552"/>
                <a:gd name="connsiteX5" fmla="*/ 213602 w 427203"/>
                <a:gd name="connsiteY5" fmla="*/ 441242 h 551552"/>
                <a:gd name="connsiteX6" fmla="*/ 0 w 427203"/>
                <a:gd name="connsiteY6" fmla="*/ 441242 h 551552"/>
                <a:gd name="connsiteX7" fmla="*/ 0 w 427203"/>
                <a:gd name="connsiteY7" fmla="*/ 110310 h 5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203" h="551552">
                  <a:moveTo>
                    <a:pt x="427203" y="441242"/>
                  </a:moveTo>
                  <a:lnTo>
                    <a:pt x="213601" y="441242"/>
                  </a:lnTo>
                  <a:lnTo>
                    <a:pt x="213601" y="551552"/>
                  </a:lnTo>
                  <a:lnTo>
                    <a:pt x="0" y="275776"/>
                  </a:lnTo>
                  <a:lnTo>
                    <a:pt x="213601" y="0"/>
                  </a:lnTo>
                  <a:lnTo>
                    <a:pt x="213601" y="110310"/>
                  </a:lnTo>
                  <a:lnTo>
                    <a:pt x="427203" y="110310"/>
                  </a:lnTo>
                  <a:lnTo>
                    <a:pt x="427203" y="44124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8159" tIns="110310" rIns="1" bIns="110310" numCol="1" spcCol="1270" anchor="ctr" anchorCtr="0">
              <a:noAutofit/>
            </a:bodyPr>
            <a:lstStyle/>
            <a:p>
              <a:pPr lvl="0" algn="ctr" defTabSz="1022350">
                <a:lnSpc>
                  <a:spcPct val="90000"/>
                </a:lnSpc>
                <a:spcBef>
                  <a:spcPct val="0"/>
                </a:spcBef>
                <a:spcAft>
                  <a:spcPct val="35000"/>
                </a:spcAft>
              </a:pPr>
              <a:endParaRPr lang="en-CA" sz="2300" kern="1200"/>
            </a:p>
          </p:txBody>
        </p:sp>
        <p:sp>
          <p:nvSpPr>
            <p:cNvPr id="24" name="Freeform 23"/>
            <p:cNvSpPr/>
            <p:nvPr/>
          </p:nvSpPr>
          <p:spPr>
            <a:xfrm>
              <a:off x="3641174" y="4602936"/>
              <a:ext cx="2147458" cy="1634228"/>
            </a:xfrm>
            <a:custGeom>
              <a:avLst/>
              <a:gdLst>
                <a:gd name="connsiteX0" fmla="*/ 0 w 2147458"/>
                <a:gd name="connsiteY0" fmla="*/ 817114 h 1634228"/>
                <a:gd name="connsiteX1" fmla="*/ 1073729 w 2147458"/>
                <a:gd name="connsiteY1" fmla="*/ 0 h 1634228"/>
                <a:gd name="connsiteX2" fmla="*/ 2147458 w 2147458"/>
                <a:gd name="connsiteY2" fmla="*/ 817114 h 1634228"/>
                <a:gd name="connsiteX3" fmla="*/ 1073729 w 2147458"/>
                <a:gd name="connsiteY3" fmla="*/ 1634228 h 1634228"/>
                <a:gd name="connsiteX4" fmla="*/ 0 w 2147458"/>
                <a:gd name="connsiteY4" fmla="*/ 817114 h 16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58" h="1634228">
                  <a:moveTo>
                    <a:pt x="0" y="817114"/>
                  </a:moveTo>
                  <a:cubicBezTo>
                    <a:pt x="0" y="365834"/>
                    <a:pt x="480725" y="0"/>
                    <a:pt x="1073729" y="0"/>
                  </a:cubicBezTo>
                  <a:cubicBezTo>
                    <a:pt x="1666733" y="0"/>
                    <a:pt x="2147458" y="365834"/>
                    <a:pt x="2147458" y="817114"/>
                  </a:cubicBezTo>
                  <a:cubicBezTo>
                    <a:pt x="2147458" y="1268394"/>
                    <a:pt x="1666733" y="1634228"/>
                    <a:pt x="1073729" y="1634228"/>
                  </a:cubicBezTo>
                  <a:cubicBezTo>
                    <a:pt x="480725" y="1634228"/>
                    <a:pt x="0" y="1268394"/>
                    <a:pt x="0" y="817114"/>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0048" tIns="274887" rIns="350048" bIns="274887" numCol="1" spcCol="1270" anchor="ctr" anchorCtr="0">
              <a:noAutofit/>
            </a:bodyPr>
            <a:lstStyle/>
            <a:p>
              <a:pPr lvl="0" algn="ctr" defTabSz="1244600">
                <a:lnSpc>
                  <a:spcPct val="90000"/>
                </a:lnSpc>
                <a:spcBef>
                  <a:spcPct val="0"/>
                </a:spcBef>
                <a:spcAft>
                  <a:spcPct val="35000"/>
                </a:spcAft>
              </a:pPr>
              <a:r>
                <a:rPr lang="en-CA" sz="2800" kern="1200" dirty="0" smtClean="0">
                  <a:latin typeface="Arial" panose="020B0604020202020204" pitchFamily="34" charset="0"/>
                  <a:cs typeface="Arial" panose="020B0604020202020204" pitchFamily="34" charset="0"/>
                </a:rPr>
                <a:t>Physical world</a:t>
              </a:r>
              <a:endParaRPr lang="en-CA" sz="2800" kern="1200" dirty="0">
                <a:latin typeface="Arial" panose="020B0604020202020204" pitchFamily="34" charset="0"/>
                <a:cs typeface="Arial" panose="020B0604020202020204" pitchFamily="34" charset="0"/>
              </a:endParaRPr>
            </a:p>
          </p:txBody>
        </p:sp>
        <p:sp>
          <p:nvSpPr>
            <p:cNvPr id="25" name="Freeform 24"/>
            <p:cNvSpPr/>
            <p:nvPr/>
          </p:nvSpPr>
          <p:spPr>
            <a:xfrm rot="21600000">
              <a:off x="3531327" y="5144274"/>
              <a:ext cx="77626" cy="551552"/>
            </a:xfrm>
            <a:custGeom>
              <a:avLst/>
              <a:gdLst>
                <a:gd name="connsiteX0" fmla="*/ 0 w 77625"/>
                <a:gd name="connsiteY0" fmla="*/ 110310 h 551552"/>
                <a:gd name="connsiteX1" fmla="*/ 38813 w 77625"/>
                <a:gd name="connsiteY1" fmla="*/ 110310 h 551552"/>
                <a:gd name="connsiteX2" fmla="*/ 38813 w 77625"/>
                <a:gd name="connsiteY2" fmla="*/ 0 h 551552"/>
                <a:gd name="connsiteX3" fmla="*/ 77625 w 77625"/>
                <a:gd name="connsiteY3" fmla="*/ 275776 h 551552"/>
                <a:gd name="connsiteX4" fmla="*/ 38813 w 77625"/>
                <a:gd name="connsiteY4" fmla="*/ 551552 h 551552"/>
                <a:gd name="connsiteX5" fmla="*/ 38813 w 77625"/>
                <a:gd name="connsiteY5" fmla="*/ 441242 h 551552"/>
                <a:gd name="connsiteX6" fmla="*/ 0 w 77625"/>
                <a:gd name="connsiteY6" fmla="*/ 441242 h 551552"/>
                <a:gd name="connsiteX7" fmla="*/ 0 w 77625"/>
                <a:gd name="connsiteY7" fmla="*/ 110310 h 5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25" h="551552">
                  <a:moveTo>
                    <a:pt x="77624" y="441242"/>
                  </a:moveTo>
                  <a:lnTo>
                    <a:pt x="38812" y="441242"/>
                  </a:lnTo>
                  <a:lnTo>
                    <a:pt x="38812" y="551552"/>
                  </a:lnTo>
                  <a:lnTo>
                    <a:pt x="1" y="275776"/>
                  </a:lnTo>
                  <a:lnTo>
                    <a:pt x="38812" y="0"/>
                  </a:lnTo>
                  <a:lnTo>
                    <a:pt x="38812" y="110310"/>
                  </a:lnTo>
                  <a:lnTo>
                    <a:pt x="77624" y="110310"/>
                  </a:lnTo>
                  <a:lnTo>
                    <a:pt x="77624" y="44124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23287" tIns="110310" rIns="1" bIns="110310" numCol="1" spcCol="1270" anchor="ctr" anchorCtr="0">
              <a:noAutofit/>
            </a:bodyPr>
            <a:lstStyle/>
            <a:p>
              <a:pPr lvl="0" algn="ctr" defTabSz="1022350">
                <a:lnSpc>
                  <a:spcPct val="90000"/>
                </a:lnSpc>
                <a:spcBef>
                  <a:spcPct val="0"/>
                </a:spcBef>
                <a:spcAft>
                  <a:spcPct val="35000"/>
                </a:spcAft>
              </a:pPr>
              <a:endParaRPr lang="en-CA" sz="2300" kern="1200"/>
            </a:p>
          </p:txBody>
        </p:sp>
        <p:sp>
          <p:nvSpPr>
            <p:cNvPr id="26" name="Freeform 25"/>
            <p:cNvSpPr/>
            <p:nvPr/>
          </p:nvSpPr>
          <p:spPr>
            <a:xfrm>
              <a:off x="1020685" y="4602936"/>
              <a:ext cx="2474025" cy="1634228"/>
            </a:xfrm>
            <a:custGeom>
              <a:avLst/>
              <a:gdLst>
                <a:gd name="connsiteX0" fmla="*/ 0 w 2474025"/>
                <a:gd name="connsiteY0" fmla="*/ 817114 h 1634228"/>
                <a:gd name="connsiteX1" fmla="*/ 1237013 w 2474025"/>
                <a:gd name="connsiteY1" fmla="*/ 0 h 1634228"/>
                <a:gd name="connsiteX2" fmla="*/ 2474026 w 2474025"/>
                <a:gd name="connsiteY2" fmla="*/ 817114 h 1634228"/>
                <a:gd name="connsiteX3" fmla="*/ 1237013 w 2474025"/>
                <a:gd name="connsiteY3" fmla="*/ 1634228 h 1634228"/>
                <a:gd name="connsiteX4" fmla="*/ 0 w 2474025"/>
                <a:gd name="connsiteY4" fmla="*/ 817114 h 16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025" h="1634228">
                  <a:moveTo>
                    <a:pt x="0" y="817114"/>
                  </a:moveTo>
                  <a:cubicBezTo>
                    <a:pt x="0" y="365834"/>
                    <a:pt x="553830" y="0"/>
                    <a:pt x="1237013" y="0"/>
                  </a:cubicBezTo>
                  <a:cubicBezTo>
                    <a:pt x="1920196" y="0"/>
                    <a:pt x="2474026" y="365834"/>
                    <a:pt x="2474026" y="817114"/>
                  </a:cubicBezTo>
                  <a:cubicBezTo>
                    <a:pt x="2474026" y="1268394"/>
                    <a:pt x="1920196" y="1634228"/>
                    <a:pt x="1237013" y="1634228"/>
                  </a:cubicBezTo>
                  <a:cubicBezTo>
                    <a:pt x="553830" y="1634228"/>
                    <a:pt x="0" y="1268394"/>
                    <a:pt x="0" y="817114"/>
                  </a:cubicBez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7873" tIns="274887" rIns="397873" bIns="274887" numCol="1" spcCol="1270" anchor="ctr" anchorCtr="0">
              <a:noAutofit/>
            </a:bodyPr>
            <a:lstStyle/>
            <a:p>
              <a:pPr lvl="0" algn="ctr" defTabSz="1244600">
                <a:lnSpc>
                  <a:spcPct val="90000"/>
                </a:lnSpc>
                <a:spcBef>
                  <a:spcPct val="0"/>
                </a:spcBef>
                <a:spcAft>
                  <a:spcPct val="35000"/>
                </a:spcAft>
              </a:pPr>
              <a:r>
                <a:rPr lang="en-CA" sz="2800" kern="1200" dirty="0" smtClean="0">
                  <a:latin typeface="Arial" panose="020B0604020202020204" pitchFamily="34" charset="0"/>
                  <a:cs typeface="Arial" panose="020B0604020202020204" pitchFamily="34" charset="0"/>
                </a:rPr>
                <a:t>Emotional world</a:t>
              </a:r>
              <a:endParaRPr lang="en-CA" sz="2800" kern="1200" dirty="0">
                <a:latin typeface="Arial" panose="020B0604020202020204" pitchFamily="34" charset="0"/>
                <a:cs typeface="Arial" panose="020B0604020202020204" pitchFamily="34" charset="0"/>
              </a:endParaRPr>
            </a:p>
          </p:txBody>
        </p:sp>
        <p:sp>
          <p:nvSpPr>
            <p:cNvPr id="27" name="Freeform 26"/>
            <p:cNvSpPr/>
            <p:nvPr/>
          </p:nvSpPr>
          <p:spPr>
            <a:xfrm rot="25920000">
              <a:off x="1677200" y="3988556"/>
              <a:ext cx="409966" cy="551553"/>
            </a:xfrm>
            <a:custGeom>
              <a:avLst/>
              <a:gdLst>
                <a:gd name="connsiteX0" fmla="*/ 0 w 409966"/>
                <a:gd name="connsiteY0" fmla="*/ 110310 h 551552"/>
                <a:gd name="connsiteX1" fmla="*/ 204983 w 409966"/>
                <a:gd name="connsiteY1" fmla="*/ 110310 h 551552"/>
                <a:gd name="connsiteX2" fmla="*/ 204983 w 409966"/>
                <a:gd name="connsiteY2" fmla="*/ 0 h 551552"/>
                <a:gd name="connsiteX3" fmla="*/ 409966 w 409966"/>
                <a:gd name="connsiteY3" fmla="*/ 275776 h 551552"/>
                <a:gd name="connsiteX4" fmla="*/ 204983 w 409966"/>
                <a:gd name="connsiteY4" fmla="*/ 551552 h 551552"/>
                <a:gd name="connsiteX5" fmla="*/ 204983 w 409966"/>
                <a:gd name="connsiteY5" fmla="*/ 441242 h 551552"/>
                <a:gd name="connsiteX6" fmla="*/ 0 w 409966"/>
                <a:gd name="connsiteY6" fmla="*/ 441242 h 551552"/>
                <a:gd name="connsiteX7" fmla="*/ 0 w 409966"/>
                <a:gd name="connsiteY7" fmla="*/ 110310 h 5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966" h="551552">
                  <a:moveTo>
                    <a:pt x="409966" y="441242"/>
                  </a:moveTo>
                  <a:lnTo>
                    <a:pt x="204983" y="441242"/>
                  </a:lnTo>
                  <a:lnTo>
                    <a:pt x="204983" y="551552"/>
                  </a:lnTo>
                  <a:lnTo>
                    <a:pt x="0" y="275776"/>
                  </a:lnTo>
                  <a:lnTo>
                    <a:pt x="204983" y="0"/>
                  </a:lnTo>
                  <a:lnTo>
                    <a:pt x="204983" y="110310"/>
                  </a:lnTo>
                  <a:lnTo>
                    <a:pt x="409966" y="110310"/>
                  </a:lnTo>
                  <a:lnTo>
                    <a:pt x="409966" y="44124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990" tIns="110310" rIns="-1" bIns="110310" numCol="1" spcCol="1270" anchor="ctr" anchorCtr="0">
              <a:noAutofit/>
            </a:bodyPr>
            <a:lstStyle/>
            <a:p>
              <a:pPr lvl="0" algn="ctr" defTabSz="1022350">
                <a:lnSpc>
                  <a:spcPct val="90000"/>
                </a:lnSpc>
                <a:spcBef>
                  <a:spcPct val="0"/>
                </a:spcBef>
                <a:spcAft>
                  <a:spcPct val="35000"/>
                </a:spcAft>
              </a:pPr>
              <a:endParaRPr lang="en-CA" sz="2300" kern="1200"/>
            </a:p>
          </p:txBody>
        </p:sp>
        <p:sp>
          <p:nvSpPr>
            <p:cNvPr id="28" name="Freeform 27"/>
            <p:cNvSpPr/>
            <p:nvPr/>
          </p:nvSpPr>
          <p:spPr>
            <a:xfrm>
              <a:off x="120349" y="2265995"/>
              <a:ext cx="2756061" cy="1634228"/>
            </a:xfrm>
            <a:custGeom>
              <a:avLst/>
              <a:gdLst>
                <a:gd name="connsiteX0" fmla="*/ 0 w 2756061"/>
                <a:gd name="connsiteY0" fmla="*/ 817114 h 1634228"/>
                <a:gd name="connsiteX1" fmla="*/ 1378031 w 2756061"/>
                <a:gd name="connsiteY1" fmla="*/ 0 h 1634228"/>
                <a:gd name="connsiteX2" fmla="*/ 2756062 w 2756061"/>
                <a:gd name="connsiteY2" fmla="*/ 817114 h 1634228"/>
                <a:gd name="connsiteX3" fmla="*/ 1378031 w 2756061"/>
                <a:gd name="connsiteY3" fmla="*/ 1634228 h 1634228"/>
                <a:gd name="connsiteX4" fmla="*/ 0 w 2756061"/>
                <a:gd name="connsiteY4" fmla="*/ 817114 h 16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061" h="1634228">
                  <a:moveTo>
                    <a:pt x="0" y="817114"/>
                  </a:moveTo>
                  <a:cubicBezTo>
                    <a:pt x="0" y="365834"/>
                    <a:pt x="616965" y="0"/>
                    <a:pt x="1378031" y="0"/>
                  </a:cubicBezTo>
                  <a:cubicBezTo>
                    <a:pt x="2139097" y="0"/>
                    <a:pt x="2756062" y="365834"/>
                    <a:pt x="2756062" y="817114"/>
                  </a:cubicBezTo>
                  <a:cubicBezTo>
                    <a:pt x="2756062" y="1268394"/>
                    <a:pt x="2139097" y="1634228"/>
                    <a:pt x="1378031" y="1634228"/>
                  </a:cubicBezTo>
                  <a:cubicBezTo>
                    <a:pt x="616965" y="1634228"/>
                    <a:pt x="0" y="1268394"/>
                    <a:pt x="0" y="817114"/>
                  </a:cubicBez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9176" tIns="274887" rIns="439176" bIns="274887" numCol="1" spcCol="1270" anchor="ctr" anchorCtr="0">
              <a:noAutofit/>
            </a:bodyPr>
            <a:lstStyle/>
            <a:p>
              <a:pPr lvl="0" algn="ctr" defTabSz="1244600">
                <a:lnSpc>
                  <a:spcPct val="90000"/>
                </a:lnSpc>
                <a:spcBef>
                  <a:spcPct val="0"/>
                </a:spcBef>
                <a:spcAft>
                  <a:spcPct val="35000"/>
                </a:spcAft>
              </a:pPr>
              <a:r>
                <a:rPr lang="en-CA" sz="2800" kern="1200" dirty="0" smtClean="0">
                  <a:latin typeface="Arial" panose="020B0604020202020204" pitchFamily="34" charset="0"/>
                  <a:cs typeface="Arial" panose="020B0604020202020204" pitchFamily="34" charset="0"/>
                </a:rPr>
                <a:t>Information World</a:t>
              </a:r>
              <a:endParaRPr lang="en-CA" sz="2800" kern="1200" dirty="0">
                <a:latin typeface="Arial" panose="020B0604020202020204" pitchFamily="34" charset="0"/>
                <a:cs typeface="Arial" panose="020B0604020202020204" pitchFamily="34" charset="0"/>
              </a:endParaRPr>
            </a:p>
          </p:txBody>
        </p:sp>
        <p:sp>
          <p:nvSpPr>
            <p:cNvPr id="29" name="Freeform 28"/>
            <p:cNvSpPr/>
            <p:nvPr/>
          </p:nvSpPr>
          <p:spPr>
            <a:xfrm rot="19440000">
              <a:off x="2411913" y="2079792"/>
              <a:ext cx="175681" cy="551552"/>
            </a:xfrm>
            <a:custGeom>
              <a:avLst/>
              <a:gdLst>
                <a:gd name="connsiteX0" fmla="*/ 0 w 175681"/>
                <a:gd name="connsiteY0" fmla="*/ 110310 h 551552"/>
                <a:gd name="connsiteX1" fmla="*/ 87841 w 175681"/>
                <a:gd name="connsiteY1" fmla="*/ 110310 h 551552"/>
                <a:gd name="connsiteX2" fmla="*/ 87841 w 175681"/>
                <a:gd name="connsiteY2" fmla="*/ 0 h 551552"/>
                <a:gd name="connsiteX3" fmla="*/ 175681 w 175681"/>
                <a:gd name="connsiteY3" fmla="*/ 275776 h 551552"/>
                <a:gd name="connsiteX4" fmla="*/ 87841 w 175681"/>
                <a:gd name="connsiteY4" fmla="*/ 551552 h 551552"/>
                <a:gd name="connsiteX5" fmla="*/ 87841 w 175681"/>
                <a:gd name="connsiteY5" fmla="*/ 441242 h 551552"/>
                <a:gd name="connsiteX6" fmla="*/ 0 w 175681"/>
                <a:gd name="connsiteY6" fmla="*/ 441242 h 551552"/>
                <a:gd name="connsiteX7" fmla="*/ 0 w 175681"/>
                <a:gd name="connsiteY7" fmla="*/ 110310 h 55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81" h="551552">
                  <a:moveTo>
                    <a:pt x="0" y="110310"/>
                  </a:moveTo>
                  <a:lnTo>
                    <a:pt x="87841" y="110310"/>
                  </a:lnTo>
                  <a:lnTo>
                    <a:pt x="87841" y="0"/>
                  </a:lnTo>
                  <a:lnTo>
                    <a:pt x="175681" y="275776"/>
                  </a:lnTo>
                  <a:lnTo>
                    <a:pt x="87841" y="551552"/>
                  </a:lnTo>
                  <a:lnTo>
                    <a:pt x="87841" y="441242"/>
                  </a:lnTo>
                  <a:lnTo>
                    <a:pt x="0" y="441242"/>
                  </a:lnTo>
                  <a:lnTo>
                    <a:pt x="0" y="11031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0310" rIns="52703" bIns="110309" numCol="1" spcCol="1270" anchor="ctr" anchorCtr="0">
              <a:noAutofit/>
            </a:bodyPr>
            <a:lstStyle/>
            <a:p>
              <a:pPr lvl="0" algn="ctr" defTabSz="1022350">
                <a:lnSpc>
                  <a:spcPct val="90000"/>
                </a:lnSpc>
                <a:spcBef>
                  <a:spcPct val="0"/>
                </a:spcBef>
                <a:spcAft>
                  <a:spcPct val="35000"/>
                </a:spcAft>
              </a:pPr>
              <a:endParaRPr lang="en-CA" sz="2300" kern="1200"/>
            </a:p>
          </p:txBody>
        </p:sp>
      </p:grpSp>
    </p:spTree>
    <p:extLst>
      <p:ext uri="{BB962C8B-B14F-4D97-AF65-F5344CB8AC3E}">
        <p14:creationId xmlns:p14="http://schemas.microsoft.com/office/powerpoint/2010/main" val="305491341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8"/>
            <a:ext cx="12192000" cy="6854701"/>
          </a:xfrm>
          <a:prstGeom prst="rect">
            <a:avLst/>
          </a:prstGeom>
        </p:spPr>
      </p:pic>
      <p:sp>
        <p:nvSpPr>
          <p:cNvPr id="3" name="TextBox 2"/>
          <p:cNvSpPr txBox="1"/>
          <p:nvPr/>
        </p:nvSpPr>
        <p:spPr>
          <a:xfrm>
            <a:off x="829055" y="670560"/>
            <a:ext cx="10176401" cy="584775"/>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Reptilian Brain Phase : inherited from Jurassic period</a:t>
            </a:r>
            <a:endParaRPr lang="en-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28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20" y="0"/>
            <a:ext cx="5608320" cy="6858000"/>
          </a:xfrm>
          <a:prstGeom prst="rect">
            <a:avLst/>
          </a:prstGeom>
          <a:effectLst>
            <a:softEdge rad="317500"/>
          </a:effectLst>
        </p:spPr>
      </p:pic>
      <p:sp>
        <p:nvSpPr>
          <p:cNvPr id="3" name="TextBox 2"/>
          <p:cNvSpPr txBox="1"/>
          <p:nvPr/>
        </p:nvSpPr>
        <p:spPr>
          <a:xfrm>
            <a:off x="158496" y="816864"/>
            <a:ext cx="5303520" cy="1569660"/>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Mammalian Brain Phase:</a:t>
            </a:r>
          </a:p>
          <a:p>
            <a:r>
              <a:rPr lang="en-CA" sz="3200" dirty="0" smtClean="0">
                <a:latin typeface="Arial" panose="020B0604020202020204" pitchFamily="34" charset="0"/>
                <a:cs typeface="Arial" panose="020B0604020202020204" pitchFamily="34" charset="0"/>
              </a:rPr>
              <a:t>Inherited from Cenozoic Period</a:t>
            </a:r>
            <a:endParaRPr lang="en-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418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750" fill="hold"/>
                                        <p:tgtEl>
                                          <p:spTgt spid="3"/>
                                        </p:tgtEl>
                                        <p:attrNameLst>
                                          <p:attrName>ppt_x</p:attrName>
                                        </p:attrNameLst>
                                      </p:cBhvr>
                                      <p:tavLst>
                                        <p:tav tm="0">
                                          <p:val>
                                            <p:strVal val="#ppt_x"/>
                                          </p:val>
                                        </p:tav>
                                        <p:tav tm="100000">
                                          <p:val>
                                            <p:strVal val="#ppt_x"/>
                                          </p:val>
                                        </p:tav>
                                      </p:tavLst>
                                    </p:anim>
                                    <p:anim calcmode="lin" valueType="num">
                                      <p:cBhvr additive="base">
                                        <p:cTn id="8"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8731" y="804041"/>
            <a:ext cx="5076497" cy="1569660"/>
          </a:xfrm>
          <a:prstGeom prst="rect">
            <a:avLst/>
          </a:prstGeom>
          <a:noFill/>
        </p:spPr>
        <p:txBody>
          <a:bodyPr wrap="square" rtlCol="0">
            <a:spAutoFit/>
          </a:bodyPr>
          <a:lstStyle/>
          <a:p>
            <a:r>
              <a:rPr lang="en-CA" sz="3200" dirty="0" smtClean="0">
                <a:latin typeface="Arial" panose="020B0604020202020204" pitchFamily="34" charset="0"/>
                <a:cs typeface="Arial" panose="020B0604020202020204" pitchFamily="34" charset="0"/>
              </a:rPr>
              <a:t>Human (Identity) Brain</a:t>
            </a:r>
          </a:p>
          <a:p>
            <a:r>
              <a:rPr lang="en-CA" sz="3200" dirty="0" smtClean="0">
                <a:latin typeface="Arial" panose="020B0604020202020204" pitchFamily="34" charset="0"/>
                <a:cs typeface="Arial" panose="020B0604020202020204" pitchFamily="34" charset="0"/>
              </a:rPr>
              <a:t>Phase: Inherited from Anthropocene period</a:t>
            </a:r>
            <a:endParaRPr lang="en-CA"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2082" y="0"/>
            <a:ext cx="6289216" cy="6858000"/>
          </a:xfrm>
          <a:prstGeom prst="rect">
            <a:avLst/>
          </a:prstGeom>
          <a:effectLst>
            <a:softEdge rad="647700"/>
          </a:effectLst>
        </p:spPr>
      </p:pic>
    </p:spTree>
    <p:extLst>
      <p:ext uri="{BB962C8B-B14F-4D97-AF65-F5344CB8AC3E}">
        <p14:creationId xmlns:p14="http://schemas.microsoft.com/office/powerpoint/2010/main" val="3779819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415</Words>
  <Application>Microsoft Office PowerPoint</Application>
  <PresentationFormat>Widescreen</PresentationFormat>
  <Paragraphs>98</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1_Office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Anticipation</dc:title>
  <dc:creator>Nicole DeBavelaere</dc:creator>
  <cp:lastModifiedBy>Nicole DeBavelaere</cp:lastModifiedBy>
  <cp:revision>92</cp:revision>
  <dcterms:created xsi:type="dcterms:W3CDTF">2015-10-13T16:56:45Z</dcterms:created>
  <dcterms:modified xsi:type="dcterms:W3CDTF">2015-11-15T18:19:32Z</dcterms:modified>
</cp:coreProperties>
</file>